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omments/modernComment_2A0_F033F18E.xml" ContentType="application/vnd.ms-powerpoint.comment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notesMasterIdLst>
    <p:notesMasterId r:id="rId67"/>
  </p:notesMasterIdLst>
  <p:handoutMasterIdLst>
    <p:handoutMasterId r:id="rId68"/>
  </p:handoutMasterIdLst>
  <p:sldIdLst>
    <p:sldId id="666" r:id="rId2"/>
    <p:sldId id="613" r:id="rId3"/>
    <p:sldId id="268" r:id="rId4"/>
    <p:sldId id="614" r:id="rId5"/>
    <p:sldId id="615" r:id="rId6"/>
    <p:sldId id="616" r:id="rId7"/>
    <p:sldId id="574" r:id="rId8"/>
    <p:sldId id="575" r:id="rId9"/>
    <p:sldId id="576" r:id="rId10"/>
    <p:sldId id="578" r:id="rId11"/>
    <p:sldId id="617" r:id="rId12"/>
    <p:sldId id="618" r:id="rId13"/>
    <p:sldId id="619" r:id="rId14"/>
    <p:sldId id="483" r:id="rId15"/>
    <p:sldId id="665" r:id="rId16"/>
    <p:sldId id="684" r:id="rId17"/>
    <p:sldId id="671" r:id="rId18"/>
    <p:sldId id="685" r:id="rId19"/>
    <p:sldId id="686" r:id="rId20"/>
    <p:sldId id="625" r:id="rId21"/>
    <p:sldId id="660" r:id="rId22"/>
    <p:sldId id="661" r:id="rId23"/>
    <p:sldId id="662" r:id="rId24"/>
    <p:sldId id="561" r:id="rId25"/>
    <p:sldId id="565" r:id="rId26"/>
    <p:sldId id="568" r:id="rId27"/>
    <p:sldId id="486" r:id="rId28"/>
    <p:sldId id="672" r:id="rId29"/>
    <p:sldId id="673" r:id="rId30"/>
    <p:sldId id="674" r:id="rId31"/>
    <p:sldId id="675" r:id="rId32"/>
    <p:sldId id="676" r:id="rId33"/>
    <p:sldId id="677" r:id="rId34"/>
    <p:sldId id="607" r:id="rId35"/>
    <p:sldId id="678" r:id="rId36"/>
    <p:sldId id="679" r:id="rId37"/>
    <p:sldId id="680" r:id="rId38"/>
    <p:sldId id="681" r:id="rId39"/>
    <p:sldId id="682" r:id="rId40"/>
    <p:sldId id="683" r:id="rId41"/>
    <p:sldId id="644" r:id="rId42"/>
    <p:sldId id="645" r:id="rId43"/>
    <p:sldId id="646" r:id="rId44"/>
    <p:sldId id="648" r:id="rId45"/>
    <p:sldId id="649" r:id="rId46"/>
    <p:sldId id="647" r:id="rId47"/>
    <p:sldId id="650" r:id="rId48"/>
    <p:sldId id="651" r:id="rId49"/>
    <p:sldId id="652" r:id="rId50"/>
    <p:sldId id="653" r:id="rId51"/>
    <p:sldId id="654" r:id="rId52"/>
    <p:sldId id="655" r:id="rId53"/>
    <p:sldId id="656" r:id="rId54"/>
    <p:sldId id="657" r:id="rId55"/>
    <p:sldId id="658" r:id="rId56"/>
    <p:sldId id="659" r:id="rId57"/>
    <p:sldId id="530" r:id="rId58"/>
    <p:sldId id="531" r:id="rId59"/>
    <p:sldId id="532" r:id="rId60"/>
    <p:sldId id="533" r:id="rId61"/>
    <p:sldId id="535" r:id="rId62"/>
    <p:sldId id="536" r:id="rId63"/>
    <p:sldId id="537" r:id="rId64"/>
    <p:sldId id="538" r:id="rId65"/>
    <p:sldId id="539"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p15:clr>
            <a:srgbClr val="A4A3A4"/>
          </p15:clr>
        </p15:guide>
        <p15:guide id="2" pos="2928">
          <p15:clr>
            <a:srgbClr val="A4A3A4"/>
          </p15:clr>
        </p15:guide>
        <p15:guide id="3" orient="horz" pos="2929">
          <p15:clr>
            <a:srgbClr val="A4A3A4"/>
          </p15:clr>
        </p15:guide>
        <p15:guide id="4" pos="2208">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B8DC91A-CBDA-7E22-EF62-B2C9B12335FA}" name="COVARRUBIAS, LISETTE" initials="CL" userId="S::LCOVARRUBIAS@lawa.org::6579cbdb-71e2-4de9-a75f-bf742adaf249" providerId="AD"/>
  <p188:author id="{79627361-76E5-C503-3996-52DB1D94E8F5}" name="YOWARSKI, BENET P." initials="YBP" userId="S::BYOWARSKI@lawa.org::67fb9a64-08ed-49a4-be9f-c3ae1a76192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921"/>
    <a:srgbClr val="293990"/>
    <a:srgbClr val="F18F23"/>
    <a:srgbClr val="DDDDDD"/>
    <a:srgbClr val="DFEFFD"/>
    <a:srgbClr val="C96F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93450" autoAdjust="0"/>
  </p:normalViewPr>
  <p:slideViewPr>
    <p:cSldViewPr>
      <p:cViewPr varScale="1">
        <p:scale>
          <a:sx n="116" d="100"/>
          <a:sy n="116" d="100"/>
        </p:scale>
        <p:origin x="10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9108"/>
    </p:cViewPr>
  </p:sorterViewPr>
  <p:notesViewPr>
    <p:cSldViewPr>
      <p:cViewPr varScale="1">
        <p:scale>
          <a:sx n="87" d="100"/>
          <a:sy n="87" d="100"/>
        </p:scale>
        <p:origin x="-2074" y="-96"/>
      </p:cViewPr>
      <p:guideLst>
        <p:guide orient="horz" pos="2209"/>
        <p:guide pos="2928"/>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heme" Target="theme/theme1.xml"/></Relationships>
</file>

<file path=ppt/comments/modernComment_2A0_F033F18E.xml><?xml version="1.0" encoding="utf-8"?>
<p188:cmLst xmlns:a="http://schemas.openxmlformats.org/drawingml/2006/main" xmlns:r="http://schemas.openxmlformats.org/officeDocument/2006/relationships" xmlns:p188="http://schemas.microsoft.com/office/powerpoint/2018/8/main">
  <p188:cm id="{A1FA5B19-582C-4643-BFFC-C2014ED0487F}" authorId="{DB8DC91A-CBDA-7E22-EF62-B2C9B12335FA}" created="2023-01-04T19:11:33.683">
    <ac:deMkLst xmlns:ac="http://schemas.microsoft.com/office/drawing/2013/main/command">
      <pc:docMk xmlns:pc="http://schemas.microsoft.com/office/powerpoint/2013/main/command"/>
      <pc:sldMk xmlns:pc="http://schemas.microsoft.com/office/powerpoint/2013/main/command" cId="1840569721" sldId="642"/>
      <ac:spMk id="33" creationId="{A03E8164-3A5C-4283-8EF1-3689DAF50334}"/>
    </ac:deMkLst>
    <p188:txBody>
      <a:bodyPr/>
      <a:lstStyle/>
      <a:p>
        <a:r>
          <a:rPr lang="en-US"/>
          <a:t>Delete website for now</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04451" name="Rectangle 3"/>
          <p:cNvSpPr>
            <a:spLocks noGrp="1" noChangeArrowheads="1"/>
          </p:cNvSpPr>
          <p:nvPr>
            <p:ph type="dt" sz="quarter"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104452" name="Rectangle 4"/>
          <p:cNvSpPr>
            <a:spLocks noGrp="1" noChangeArrowheads="1"/>
          </p:cNvSpPr>
          <p:nvPr>
            <p:ph type="ftr" sz="quarter" idx="2"/>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04453" name="Rectangle 5"/>
          <p:cNvSpPr>
            <a:spLocks noGrp="1" noChangeArrowheads="1"/>
          </p:cNvSpPr>
          <p:nvPr>
            <p:ph type="sldNum" sz="quarter" idx="3"/>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77A71177-6015-43D8-B6D5-D7085F3E42F3}" type="slidenum">
              <a:rPr lang="en-US"/>
              <a:pPr>
                <a:defRPr/>
              </a:pPr>
              <a:t>‹#›</a:t>
            </a:fld>
            <a:endParaRPr lang="en-US" dirty="0"/>
          </a:p>
        </p:txBody>
      </p:sp>
    </p:spTree>
    <p:extLst>
      <p:ext uri="{BB962C8B-B14F-4D97-AF65-F5344CB8AC3E}">
        <p14:creationId xmlns:p14="http://schemas.microsoft.com/office/powerpoint/2010/main" val="1046441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15363" name="Rectangle 3"/>
          <p:cNvSpPr>
            <a:spLocks noGrp="1" noChangeArrowheads="1"/>
          </p:cNvSpPr>
          <p:nvPr>
            <p:ph type="dt" idx="1"/>
          </p:nvPr>
        </p:nvSpPr>
        <p:spPr bwMode="auto">
          <a:xfrm>
            <a:off x="3970886" y="0"/>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94212" name="Rectangle 4"/>
          <p:cNvSpPr>
            <a:spLocks noGrp="1" noRot="1" noChangeAspect="1" noChangeArrowheads="1" noTextEdit="1"/>
          </p:cNvSpPr>
          <p:nvPr>
            <p:ph type="sldImg" idx="2"/>
          </p:nvPr>
        </p:nvSpPr>
        <p:spPr bwMode="auto">
          <a:xfrm>
            <a:off x="1182688" y="696913"/>
            <a:ext cx="4645025" cy="3484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701519" y="4416634"/>
            <a:ext cx="5607362" cy="4182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p:cNvSpPr>
            <a:spLocks noGrp="1" noChangeArrowheads="1"/>
          </p:cNvSpPr>
          <p:nvPr>
            <p:ph type="ftr" sz="quarter" idx="4"/>
          </p:nvPr>
        </p:nvSpPr>
        <p:spPr bwMode="auto">
          <a:xfrm>
            <a:off x="1"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15367" name="Rectangle 7"/>
          <p:cNvSpPr>
            <a:spLocks noGrp="1" noChangeArrowheads="1"/>
          </p:cNvSpPr>
          <p:nvPr>
            <p:ph type="sldNum" sz="quarter" idx="5"/>
          </p:nvPr>
        </p:nvSpPr>
        <p:spPr bwMode="auto">
          <a:xfrm>
            <a:off x="3970886" y="8829054"/>
            <a:ext cx="3038319" cy="465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3" tIns="46582" rIns="93163" bIns="46582" numCol="1" anchor="b" anchorCtr="0" compatLnSpc="1">
            <a:prstTxWarp prst="textNoShape">
              <a:avLst/>
            </a:prstTxWarp>
          </a:bodyPr>
          <a:lstStyle>
            <a:lvl1pPr algn="r">
              <a:defRPr sz="1200">
                <a:latin typeface="Arial" charset="0"/>
                <a:cs typeface="+mn-cs"/>
              </a:defRPr>
            </a:lvl1pPr>
          </a:lstStyle>
          <a:p>
            <a:pPr>
              <a:defRPr/>
            </a:pPr>
            <a:fld id="{033F948D-7FDA-4A4A-B5E3-FF3E314A675C}" type="slidenum">
              <a:rPr lang="en-US"/>
              <a:pPr>
                <a:defRPr/>
              </a:pPr>
              <a:t>‹#›</a:t>
            </a:fld>
            <a:endParaRPr lang="en-US" dirty="0"/>
          </a:p>
        </p:txBody>
      </p:sp>
    </p:spTree>
    <p:extLst>
      <p:ext uri="{BB962C8B-B14F-4D97-AF65-F5344CB8AC3E}">
        <p14:creationId xmlns:p14="http://schemas.microsoft.com/office/powerpoint/2010/main" val="27393944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97EBE9C-1512-4448-A7D1-EA86C7AEE4BC}" type="slidenum">
              <a:rPr lang="en-US" smtClean="0"/>
              <a:pPr>
                <a:defRPr/>
              </a:pPr>
              <a:t>1</a:t>
            </a:fld>
            <a:endParaRPr lang="en-US" dirty="0"/>
          </a:p>
        </p:txBody>
      </p:sp>
    </p:spTree>
    <p:extLst>
      <p:ext uri="{BB962C8B-B14F-4D97-AF65-F5344CB8AC3E}">
        <p14:creationId xmlns:p14="http://schemas.microsoft.com/office/powerpoint/2010/main" val="1526071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13</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7BB43AB-78EB-4474-8B01-5C2B7BCC9C80}" type="slidenum">
              <a:rPr lang="en-US" altLang="en-US" smtClean="0"/>
              <a:pPr eaLnBrk="1" hangingPunct="1">
                <a:spcBef>
                  <a:spcPct val="0"/>
                </a:spcBef>
                <a:defRPr/>
              </a:pPr>
              <a:t>14</a:t>
            </a:fld>
            <a:endParaRPr lang="en-US" altLang="en-US" dirty="0"/>
          </a:p>
        </p:txBody>
      </p:sp>
      <p:sp>
        <p:nvSpPr>
          <p:cNvPr id="108547" name="Rectangle 2"/>
          <p:cNvSpPr>
            <a:spLocks noGrp="1" noRot="1" noChangeAspect="1" noChangeArrowheads="1" noTextEdit="1"/>
          </p:cNvSpPr>
          <p:nvPr>
            <p:ph type="sldImg"/>
          </p:nvPr>
        </p:nvSpPr>
        <p:spPr>
          <a:xfrm>
            <a:off x="1187450" y="696913"/>
            <a:ext cx="4643438" cy="3484562"/>
          </a:xfrm>
          <a:ln/>
        </p:spPr>
      </p:sp>
      <p:sp>
        <p:nvSpPr>
          <p:cNvPr id="108548"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6713" lvl="1" indent="0" eaLnBrk="1" hangingPunct="1">
              <a:buClr>
                <a:schemeClr val="tx2"/>
              </a:buClr>
              <a:buFont typeface="+mj-lt"/>
              <a:buNone/>
            </a:pPr>
            <a:r>
              <a:rPr lang="en-US" altLang="en-US" sz="1200" dirty="0">
                <a:latin typeface="Arial" charset="0"/>
              </a:rPr>
              <a:t>So let’s use the Socratic Q&amp;A method to give an overview of LAWA Concessions:</a:t>
            </a:r>
          </a:p>
          <a:p>
            <a:pPr marL="366713" lvl="1" indent="0" eaLnBrk="1" hangingPunct="1">
              <a:buClr>
                <a:schemeClr val="tx2"/>
              </a:buClr>
              <a:buFont typeface="+mj-lt"/>
              <a:buNone/>
            </a:pPr>
            <a:endParaRPr lang="en-US" altLang="en-US" sz="1200" dirty="0">
              <a:latin typeface="Arial" charset="0"/>
            </a:endParaRPr>
          </a:p>
          <a:p>
            <a:pPr marL="366713" lvl="1" indent="0" eaLnBrk="1" hangingPunct="1">
              <a:buClr>
                <a:schemeClr val="tx2"/>
              </a:buClr>
              <a:buFont typeface="+mj-lt"/>
              <a:buNone/>
            </a:pPr>
            <a:r>
              <a:rPr lang="en-US" altLang="en-US" sz="1200" dirty="0">
                <a:latin typeface="Arial" charset="0"/>
              </a:rPr>
              <a:t>Q1:  A business that sells consumer goods or services to the public at the airport under an agreement either (1) directly with an </a:t>
            </a:r>
            <a:r>
              <a:rPr lang="en-US" altLang="en-US" sz="1200" b="1" dirty="0">
                <a:latin typeface="Arial" charset="0"/>
              </a:rPr>
              <a:t>Airport; (2) </a:t>
            </a:r>
            <a:r>
              <a:rPr lang="en-US" altLang="en-US" sz="1200" b="0" dirty="0">
                <a:latin typeface="Arial" charset="0"/>
              </a:rPr>
              <a:t>with</a:t>
            </a:r>
            <a:r>
              <a:rPr lang="en-US" altLang="en-US" sz="1200" b="1" dirty="0">
                <a:latin typeface="Arial" charset="0"/>
              </a:rPr>
              <a:t> </a:t>
            </a:r>
            <a:r>
              <a:rPr lang="en-US" altLang="en-US" sz="1200" dirty="0">
                <a:latin typeface="Arial" charset="0"/>
              </a:rPr>
              <a:t>another </a:t>
            </a:r>
            <a:r>
              <a:rPr lang="en-US" altLang="en-US" sz="1200" b="1" dirty="0">
                <a:latin typeface="Arial" charset="0"/>
              </a:rPr>
              <a:t>concessionaire or company that has an agreement with the airport;</a:t>
            </a:r>
            <a:r>
              <a:rPr lang="en-US" altLang="en-US" sz="1200" dirty="0">
                <a:latin typeface="Arial" charset="0"/>
              </a:rPr>
              <a:t> or (3) the owner or lessee (</a:t>
            </a:r>
            <a:r>
              <a:rPr lang="en-US" altLang="en-US" sz="1200" b="1" dirty="0">
                <a:latin typeface="Arial" charset="0"/>
              </a:rPr>
              <a:t>manager</a:t>
            </a:r>
            <a:r>
              <a:rPr lang="en-US" altLang="en-US" sz="1200" dirty="0">
                <a:latin typeface="Arial" charset="0"/>
              </a:rPr>
              <a:t>) of a terminal – which is actually similar (a variation) of #2.</a:t>
            </a:r>
          </a:p>
          <a:p>
            <a:pPr marL="366713" lvl="1" indent="0" eaLnBrk="1" hangingPunct="1">
              <a:buClr>
                <a:schemeClr val="tx2"/>
              </a:buClr>
              <a:buFont typeface="+mj-lt"/>
              <a:buNone/>
            </a:pPr>
            <a:endParaRPr lang="en-US" altLang="en-US" sz="700" dirty="0">
              <a:latin typeface="Arial" charset="0"/>
            </a:endParaRPr>
          </a:p>
          <a:p>
            <a:pPr marL="366713" lvl="1" indent="0" eaLnBrk="1" hangingPunct="1">
              <a:buClr>
                <a:schemeClr val="tx2"/>
              </a:buClr>
              <a:buFont typeface="+mj-lt"/>
              <a:buNone/>
            </a:pPr>
            <a:endParaRPr lang="en-US" altLang="en-US" sz="1200" dirty="0">
              <a:latin typeface="Arial" charset="0"/>
            </a:endParaRPr>
          </a:p>
          <a:p>
            <a:pPr marL="366713" lvl="1" indent="0" eaLnBrk="1" hangingPunct="1">
              <a:buClr>
                <a:schemeClr val="tx2"/>
              </a:buClr>
              <a:buFont typeface="+mj-lt"/>
              <a:buNone/>
            </a:pPr>
            <a:r>
              <a:rPr lang="en-US" altLang="en-US" sz="1200" dirty="0">
                <a:latin typeface="Arial" charset="0"/>
              </a:rPr>
              <a:t>A business does not necessarily need to maintain a physical presence such as an office, store, or other business location on an Airport, but the business activity must take place on the Airport.  For instance it could be a </a:t>
            </a:r>
            <a:r>
              <a:rPr lang="en-US" altLang="en-US" sz="1200" u="sng" dirty="0">
                <a:latin typeface="Arial" charset="0"/>
              </a:rPr>
              <a:t>management contracts and subcontracts, a web based or other electronic business in a terminal, or an advertising business providing advertising displays or messages to the public on site at the airport.</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200" dirty="0">
                <a:latin typeface="Arial" charset="0"/>
              </a:rPr>
              <a:t>Q2:  For the second question, YES, essentially using two concession management models mention previously – </a:t>
            </a:r>
            <a:r>
              <a:rPr lang="en-US" altLang="en-US" sz="1200" b="1" dirty="0">
                <a:latin typeface="Arial" charset="0"/>
              </a:rPr>
              <a:t>(1)</a:t>
            </a:r>
            <a:r>
              <a:rPr lang="en-US" altLang="en-US" sz="1200" dirty="0">
                <a:latin typeface="Arial" charset="0"/>
              </a:rPr>
              <a:t> direct management (having an agreement directly with LAWA) for airport concession services such as specific Food &amp; Beverage/Retail businesses for Terminals 4, 5, 7 and 8; and </a:t>
            </a:r>
            <a:r>
              <a:rPr lang="en-US" altLang="en-US" sz="1200" b="1" dirty="0">
                <a:latin typeface="Arial" charset="0"/>
              </a:rPr>
              <a:t>(2)</a:t>
            </a:r>
            <a:r>
              <a:rPr lang="en-US" altLang="en-US" sz="1200" dirty="0">
                <a:latin typeface="Arial" charset="0"/>
              </a:rPr>
              <a:t> via a Terminal Commercial Manager (TCM) for Terminals 1, 2, 3, 6 and Tom Bradley International Terminal (TBIT) .</a:t>
            </a:r>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16</a:t>
            </a:fld>
            <a:endParaRPr lang="en-US" dirty="0"/>
          </a:p>
        </p:txBody>
      </p:sp>
    </p:spTree>
    <p:extLst>
      <p:ext uri="{BB962C8B-B14F-4D97-AF65-F5344CB8AC3E}">
        <p14:creationId xmlns:p14="http://schemas.microsoft.com/office/powerpoint/2010/main" val="3283187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17</a:t>
            </a:fld>
            <a:endParaRPr lang="en-US" dirty="0"/>
          </a:p>
        </p:txBody>
      </p:sp>
    </p:spTree>
    <p:extLst>
      <p:ext uri="{BB962C8B-B14F-4D97-AF65-F5344CB8AC3E}">
        <p14:creationId xmlns:p14="http://schemas.microsoft.com/office/powerpoint/2010/main" val="2330648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eaLnBrk="1" hangingPunct="1">
              <a:buClr>
                <a:schemeClr val="tx2"/>
              </a:buClr>
              <a:buFont typeface="Wingdings" pitchFamily="2" charset="2"/>
              <a:buAutoNum type="arabicParenBoth"/>
            </a:pPr>
            <a:r>
              <a:rPr lang="en-US" altLang="en-US" sz="1800" dirty="0">
                <a:latin typeface="Arial" charset="0"/>
              </a:rPr>
              <a:t>Concessions are selected via an open competitive solicitation basis – which basically means you have to compete for opportunities and there is a specific process to do so which is somewhat unwieldy but necessary to maintain fairness, transparency, and equity.  To get these notices of any opportunities, you will need to register with the LA City website (RAMP) to be notified of an opportunity as a prime concessionaire as well as opportunities for sub-concessionaires.  Also, reach out to </a:t>
            </a:r>
            <a:r>
              <a:rPr lang="en-US" altLang="en-US" sz="1800" dirty="0" err="1">
                <a:latin typeface="Arial" charset="0"/>
              </a:rPr>
              <a:t>Unibail</a:t>
            </a:r>
            <a:r>
              <a:rPr lang="en-US" altLang="en-US" sz="1800" dirty="0">
                <a:latin typeface="Arial" charset="0"/>
              </a:rPr>
              <a:t> </a:t>
            </a:r>
            <a:r>
              <a:rPr lang="en-US" altLang="en-US" sz="1800" dirty="0" err="1">
                <a:latin typeface="Arial" charset="0"/>
              </a:rPr>
              <a:t>Rodamco</a:t>
            </a:r>
            <a:r>
              <a:rPr lang="en-US" altLang="en-US" sz="1800" dirty="0">
                <a:latin typeface="Arial" charset="0"/>
              </a:rPr>
              <a:t> Westfield (URW – LAWA’s current TCM) at (310) 646-1770 to learn more about their competitive sub-concessionaire opportunities available for terminals managed by this TCM.</a:t>
            </a:r>
          </a:p>
          <a:p>
            <a:pPr marL="342900" indent="-342900" eaLnBrk="1" hangingPunct="1">
              <a:buClr>
                <a:schemeClr val="tx2"/>
              </a:buClr>
              <a:buFont typeface="Wingdings" pitchFamily="2" charset="2"/>
              <a:buAutoNum type="arabicParenBoth"/>
            </a:pPr>
            <a:endParaRPr lang="en-US" altLang="en-US" sz="1800" dirty="0">
              <a:latin typeface="Arial" charset="0"/>
            </a:endParaRPr>
          </a:p>
          <a:p>
            <a:pPr marL="342900" indent="-342900" eaLnBrk="1" hangingPunct="1">
              <a:buClr>
                <a:schemeClr val="tx2"/>
              </a:buClr>
              <a:buFont typeface="Wingdings" pitchFamily="2" charset="2"/>
              <a:buAutoNum type="arabicParenBoth"/>
            </a:pPr>
            <a:r>
              <a:rPr lang="en-US" altLang="en-US" sz="1200" dirty="0">
                <a:latin typeface="Arial" charset="0"/>
              </a:rPr>
              <a:t>Educate yourself on partnership opportunities with current and potential concessionaires.  The Airport Concessions Disadvantaged Business Enterprise (ACDBE) is a certification your business may qualify for that may provide additional business opportunities for your firm if you qualify.  We’ll have more specific information later on during this workshop.</a:t>
            </a:r>
          </a:p>
          <a:p>
            <a:pPr marL="0" indent="0" eaLnBrk="1" hangingPunct="1">
              <a:buClr>
                <a:schemeClr val="tx2"/>
              </a:buClr>
              <a:buFont typeface="Wingdings" pitchFamily="2" charset="2"/>
              <a:buNone/>
            </a:pPr>
            <a:r>
              <a:rPr lang="en-US" altLang="en-US" sz="1200" dirty="0">
                <a:latin typeface="Arial" charset="0"/>
              </a:rPr>
              <a:t>	</a:t>
            </a:r>
          </a:p>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18</a:t>
            </a:fld>
            <a:endParaRPr lang="en-US" dirty="0"/>
          </a:p>
        </p:txBody>
      </p:sp>
    </p:spTree>
    <p:extLst>
      <p:ext uri="{BB962C8B-B14F-4D97-AF65-F5344CB8AC3E}">
        <p14:creationId xmlns:p14="http://schemas.microsoft.com/office/powerpoint/2010/main" val="373213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buClr>
                <a:schemeClr val="tx2"/>
              </a:buClr>
            </a:pPr>
            <a:r>
              <a:rPr lang="en-US" altLang="en-US" sz="1200" dirty="0">
                <a:latin typeface="Arial" charset="0"/>
              </a:rPr>
              <a:t>(1) LAWA concession and service agreements expire on June 30, 2025.</a:t>
            </a:r>
          </a:p>
          <a:p>
            <a:pPr lvl="1" eaLnBrk="1" hangingPunct="1">
              <a:buClr>
                <a:schemeClr val="tx2"/>
              </a:buClr>
            </a:pPr>
            <a:r>
              <a:rPr lang="en-US" altLang="en-US" sz="1200" dirty="0">
                <a:latin typeface="Arial" charset="0"/>
              </a:rPr>
              <a:t>Depending on the agreement, there may be an opportunity to extend the agreement.</a:t>
            </a:r>
          </a:p>
          <a:p>
            <a:pPr lvl="1" eaLnBrk="1" hangingPunct="1">
              <a:buClr>
                <a:schemeClr val="tx2"/>
              </a:buClr>
            </a:pPr>
            <a:r>
              <a:rPr lang="en-US" altLang="en-US" sz="1200" dirty="0">
                <a:latin typeface="Arial" charset="0"/>
              </a:rPr>
              <a:t>Sub-Concession agreements managed by TCM have various expiration dates.</a:t>
            </a:r>
          </a:p>
          <a:p>
            <a:endParaRPr lang="en-US" dirty="0"/>
          </a:p>
          <a:p>
            <a:endParaRPr lang="en-US" dirty="0"/>
          </a:p>
          <a:p>
            <a:r>
              <a:rPr lang="en-US" altLang="en-US" sz="1200" dirty="0">
                <a:latin typeface="Arial" charset="0"/>
              </a:rPr>
              <a:t>(2) The average term for a concession agreement is 10 years</a:t>
            </a:r>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19</a:t>
            </a:fld>
            <a:endParaRPr lang="en-US" dirty="0"/>
          </a:p>
        </p:txBody>
      </p:sp>
    </p:spTree>
    <p:extLst>
      <p:ext uri="{BB962C8B-B14F-4D97-AF65-F5344CB8AC3E}">
        <p14:creationId xmlns:p14="http://schemas.microsoft.com/office/powerpoint/2010/main" val="3977388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xfrm>
            <a:off x="1181100" y="696913"/>
            <a:ext cx="4648200" cy="3486150"/>
          </a:xfrm>
          <a:ln/>
        </p:spPr>
      </p:sp>
      <p:sp>
        <p:nvSpPr>
          <p:cNvPr id="114691"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6A4C4C79-26C8-467F-A30A-662FA2356DEB}" type="slidenum">
              <a:rPr lang="en-US">
                <a:solidFill>
                  <a:prstClr val="black"/>
                </a:solidFill>
              </a:rPr>
              <a:pPr>
                <a:defRPr/>
              </a:pPr>
              <a:t>27</a:t>
            </a:fld>
            <a:endParaRPr lang="en-US">
              <a:solidFill>
                <a:prstClr val="black"/>
              </a:solidFill>
            </a:endParaRPr>
          </a:p>
        </p:txBody>
      </p:sp>
    </p:spTree>
    <p:extLst>
      <p:ext uri="{BB962C8B-B14F-4D97-AF65-F5344CB8AC3E}">
        <p14:creationId xmlns:p14="http://schemas.microsoft.com/office/powerpoint/2010/main" val="37361160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xfrm>
            <a:off x="1181100" y="696913"/>
            <a:ext cx="4648200" cy="3486150"/>
          </a:xfrm>
          <a:ln/>
        </p:spPr>
      </p:sp>
      <p:sp>
        <p:nvSpPr>
          <p:cNvPr id="117763" name="Notes Placeholder 2"/>
          <p:cNvSpPr>
            <a:spLocks noGrp="1"/>
          </p:cNvSpPr>
          <p:nvPr>
            <p:ph type="body" idx="1"/>
          </p:nvPr>
        </p:nvSpPr>
        <p:spPr>
          <a:noFill/>
        </p:spPr>
        <p:txBody>
          <a:bodyPr/>
          <a:lstStyle/>
          <a:p>
            <a:pPr marL="171450" indent="-171450">
              <a:buFont typeface="Arial" panose="020B0604020202020204" pitchFamily="34" charset="0"/>
              <a:buChar char="•"/>
            </a:pPr>
            <a:r>
              <a:rPr lang="en-US" altLang="en-US" sz="1400" dirty="0"/>
              <a:t>We need to re-word or take out the above highlighted bullets. – </a:t>
            </a:r>
            <a:r>
              <a:rPr lang="en-US" altLang="en-US" sz="1400" b="1" dirty="0">
                <a:solidFill>
                  <a:srgbClr val="FF0000"/>
                </a:solidFill>
              </a:rPr>
              <a:t>Why?</a:t>
            </a:r>
          </a:p>
          <a:p>
            <a:pPr marL="171450" indent="-171450">
              <a:buFont typeface="Arial" panose="020B0604020202020204" pitchFamily="34" charset="0"/>
              <a:buChar char="•"/>
            </a:pPr>
            <a:r>
              <a:rPr lang="en-US" altLang="en-US" sz="1400" dirty="0"/>
              <a:t>Is the email and website still current?- </a:t>
            </a:r>
            <a:r>
              <a:rPr lang="en-US" altLang="en-US" sz="1400" b="1" dirty="0">
                <a:solidFill>
                  <a:srgbClr val="FF0000"/>
                </a:solidFill>
              </a:rPr>
              <a:t>Email is current/ website is under construction</a:t>
            </a:r>
          </a:p>
        </p:txBody>
      </p:sp>
      <p:sp>
        <p:nvSpPr>
          <p:cNvPr id="4" name="Slide Number Placeholder 3"/>
          <p:cNvSpPr>
            <a:spLocks noGrp="1"/>
          </p:cNvSpPr>
          <p:nvPr>
            <p:ph type="sldNum" sz="quarter" idx="5"/>
          </p:nvPr>
        </p:nvSpPr>
        <p:spPr/>
        <p:txBody>
          <a:bodyPr/>
          <a:lstStyle/>
          <a:p>
            <a:pPr>
              <a:defRPr/>
            </a:pPr>
            <a:fld id="{EC373BD5-8869-4E3A-AF77-770A81FE007F}" type="slidenum">
              <a:rPr lang="en-US">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2819330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xfrm>
            <a:off x="1181100" y="696913"/>
            <a:ext cx="4648200" cy="3486150"/>
          </a:xfrm>
          <a:ln/>
        </p:spPr>
      </p:sp>
      <p:sp>
        <p:nvSpPr>
          <p:cNvPr id="120835" name="Notes Placeholder 2"/>
          <p:cNvSpPr>
            <a:spLocks noGrp="1"/>
          </p:cNvSpPr>
          <p:nvPr>
            <p:ph type="body" idx="1"/>
          </p:nvPr>
        </p:nvSpPr>
        <p:spPr>
          <a:noFill/>
        </p:spPr>
        <p:txBody>
          <a:bodyPr/>
          <a:lstStyle/>
          <a:p>
            <a:r>
              <a:rPr lang="en-US" altLang="en-US" dirty="0"/>
              <a:t>Info updated?</a:t>
            </a:r>
          </a:p>
        </p:txBody>
      </p:sp>
      <p:sp>
        <p:nvSpPr>
          <p:cNvPr id="4" name="Slide Number Placeholder 3"/>
          <p:cNvSpPr>
            <a:spLocks noGrp="1"/>
          </p:cNvSpPr>
          <p:nvPr>
            <p:ph type="sldNum" sz="quarter" idx="5"/>
          </p:nvPr>
        </p:nvSpPr>
        <p:spPr/>
        <p:txBody>
          <a:bodyPr/>
          <a:lstStyle/>
          <a:p>
            <a:pPr>
              <a:defRPr/>
            </a:pPr>
            <a:fld id="{CF7E513D-7564-4332-A897-F732F4021679}" type="slidenum">
              <a:rPr lang="en-US">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529231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31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endParaRPr lang="en-US" altLang="en-US"/>
          </a:p>
        </p:txBody>
      </p:sp>
      <p:sp>
        <p:nvSpPr>
          <p:cNvPr id="98308" name="Slide Number Placeholder 3"/>
          <p:cNvSpPr>
            <a:spLocks noGrp="1"/>
          </p:cNvSpPr>
          <p:nvPr>
            <p:ph type="sldNum" sz="quarter" idx="5"/>
          </p:nvPr>
        </p:nvSpPr>
        <p:spPr/>
        <p:txBody>
          <a:bodyPr/>
          <a:lstStyle>
            <a:lvl1pPr>
              <a:spcBef>
                <a:spcPct val="30000"/>
              </a:spcBef>
              <a:defRPr sz="1200">
                <a:solidFill>
                  <a:schemeClr val="tx1"/>
                </a:solidFill>
                <a:latin typeface="Arial" charset="0"/>
              </a:defRPr>
            </a:lvl1pPr>
            <a:lvl2pPr marL="742837" indent="-285706">
              <a:spcBef>
                <a:spcPct val="30000"/>
              </a:spcBef>
              <a:defRPr sz="1200">
                <a:solidFill>
                  <a:schemeClr val="tx1"/>
                </a:solidFill>
                <a:latin typeface="Arial" charset="0"/>
              </a:defRPr>
            </a:lvl2pPr>
            <a:lvl3pPr marL="1142828" indent="-228565">
              <a:spcBef>
                <a:spcPct val="30000"/>
              </a:spcBef>
              <a:defRPr sz="1200">
                <a:solidFill>
                  <a:schemeClr val="tx1"/>
                </a:solidFill>
                <a:latin typeface="Arial" charset="0"/>
              </a:defRPr>
            </a:lvl3pPr>
            <a:lvl4pPr marL="1599957" indent="-228565">
              <a:spcBef>
                <a:spcPct val="30000"/>
              </a:spcBef>
              <a:defRPr sz="1200">
                <a:solidFill>
                  <a:schemeClr val="tx1"/>
                </a:solidFill>
                <a:latin typeface="Arial" charset="0"/>
              </a:defRPr>
            </a:lvl4pPr>
            <a:lvl5pPr marL="2057088" indent="-228565">
              <a:spcBef>
                <a:spcPct val="30000"/>
              </a:spcBef>
              <a:defRPr sz="1200">
                <a:solidFill>
                  <a:schemeClr val="tx1"/>
                </a:solidFill>
                <a:latin typeface="Arial" charset="0"/>
              </a:defRPr>
            </a:lvl5pPr>
            <a:lvl6pPr marL="2514220" indent="-228565" eaLnBrk="0" fontAlgn="base" hangingPunct="0">
              <a:spcBef>
                <a:spcPct val="30000"/>
              </a:spcBef>
              <a:spcAft>
                <a:spcPct val="0"/>
              </a:spcAft>
              <a:defRPr sz="1200">
                <a:solidFill>
                  <a:schemeClr val="tx1"/>
                </a:solidFill>
                <a:latin typeface="Arial" charset="0"/>
              </a:defRPr>
            </a:lvl6pPr>
            <a:lvl7pPr marL="2971349" indent="-228565" eaLnBrk="0" fontAlgn="base" hangingPunct="0">
              <a:spcBef>
                <a:spcPct val="30000"/>
              </a:spcBef>
              <a:spcAft>
                <a:spcPct val="0"/>
              </a:spcAft>
              <a:defRPr sz="1200">
                <a:solidFill>
                  <a:schemeClr val="tx1"/>
                </a:solidFill>
                <a:latin typeface="Arial" charset="0"/>
              </a:defRPr>
            </a:lvl7pPr>
            <a:lvl8pPr marL="3428480" indent="-228565" eaLnBrk="0" fontAlgn="base" hangingPunct="0">
              <a:spcBef>
                <a:spcPct val="30000"/>
              </a:spcBef>
              <a:spcAft>
                <a:spcPct val="0"/>
              </a:spcAft>
              <a:defRPr sz="1200">
                <a:solidFill>
                  <a:schemeClr val="tx1"/>
                </a:solidFill>
                <a:latin typeface="Arial" charset="0"/>
              </a:defRPr>
            </a:lvl8pPr>
            <a:lvl9pPr marL="3885612" indent="-228565" eaLnBrk="0" fontAlgn="base" hangingPunct="0">
              <a:spcBef>
                <a:spcPct val="30000"/>
              </a:spcBef>
              <a:spcAft>
                <a:spcPct val="0"/>
              </a:spcAft>
              <a:defRPr sz="12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CF482A6-9B73-438C-9087-562E8C28F7A7}"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984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update information highlighted in yellow – sent email to Matt on 01/04- UPDATED</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2431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04406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1D9430-6F69-453F-8528-880CDBF713C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8980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33F948D-7FDA-4A4A-B5E3-FF3E314A675C}" type="slidenum">
              <a:rPr lang="en-US" smtClean="0"/>
              <a:pPr>
                <a:defRPr/>
              </a:pPr>
              <a:t>35</a:t>
            </a:fld>
            <a:endParaRPr lang="en-US" dirty="0"/>
          </a:p>
        </p:txBody>
      </p:sp>
    </p:spTree>
    <p:extLst>
      <p:ext uri="{BB962C8B-B14F-4D97-AF65-F5344CB8AC3E}">
        <p14:creationId xmlns:p14="http://schemas.microsoft.com/office/powerpoint/2010/main" val="1563418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01CC81B-52ED-4B53-9A0D-279387CF9F3F}" type="slidenum">
              <a:rPr lang="en-US" smtClean="0"/>
              <a:pPr>
                <a:defRPr/>
              </a:pPr>
              <a:t>41</a:t>
            </a:fld>
            <a:endParaRPr lang="en-US" dirty="0"/>
          </a:p>
        </p:txBody>
      </p:sp>
    </p:spTree>
    <p:extLst>
      <p:ext uri="{BB962C8B-B14F-4D97-AF65-F5344CB8AC3E}">
        <p14:creationId xmlns:p14="http://schemas.microsoft.com/office/powerpoint/2010/main" val="30961288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0BB2EBAD-B83E-4B80-9E34-C39346B66EA5}" type="slidenum">
              <a:rPr lang="en-US" smtClean="0"/>
              <a:pPr>
                <a:defRPr/>
              </a:pPr>
              <a:t>42</a:t>
            </a:fld>
            <a:endParaRPr lang="en-US" dirty="0"/>
          </a:p>
        </p:txBody>
      </p:sp>
    </p:spTree>
    <p:extLst>
      <p:ext uri="{BB962C8B-B14F-4D97-AF65-F5344CB8AC3E}">
        <p14:creationId xmlns:p14="http://schemas.microsoft.com/office/powerpoint/2010/main" val="1814760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6AEB7537-44FE-4A90-B9B5-E8E125FB2B30}" type="slidenum">
              <a:rPr lang="en-US" smtClean="0"/>
              <a:pPr>
                <a:defRPr/>
              </a:pPr>
              <a:t>43</a:t>
            </a:fld>
            <a:endParaRPr lang="en-US" dirty="0"/>
          </a:p>
        </p:txBody>
      </p:sp>
    </p:spTree>
    <p:extLst>
      <p:ext uri="{BB962C8B-B14F-4D97-AF65-F5344CB8AC3E}">
        <p14:creationId xmlns:p14="http://schemas.microsoft.com/office/powerpoint/2010/main" val="342926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ED7120C-5857-46BA-BAC6-E0D680ECD987}" type="slidenum">
              <a:rPr lang="en-US" smtClean="0"/>
              <a:pPr>
                <a:defRPr/>
              </a:pPr>
              <a:t>44</a:t>
            </a:fld>
            <a:endParaRPr lang="en-US" dirty="0"/>
          </a:p>
        </p:txBody>
      </p:sp>
    </p:spTree>
    <p:extLst>
      <p:ext uri="{BB962C8B-B14F-4D97-AF65-F5344CB8AC3E}">
        <p14:creationId xmlns:p14="http://schemas.microsoft.com/office/powerpoint/2010/main" val="4105272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E30BC68E-0074-4442-AA0D-CCB1A90ACDD7}" type="slidenum">
              <a:rPr lang="en-US" smtClean="0"/>
              <a:pPr>
                <a:defRPr/>
              </a:pPr>
              <a:t>46</a:t>
            </a:fld>
            <a:endParaRPr lang="en-US" dirty="0"/>
          </a:p>
        </p:txBody>
      </p:sp>
    </p:spTree>
    <p:extLst>
      <p:ext uri="{BB962C8B-B14F-4D97-AF65-F5344CB8AC3E}">
        <p14:creationId xmlns:p14="http://schemas.microsoft.com/office/powerpoint/2010/main" val="1050759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D7120C-5857-46BA-BAC6-E0D680ECD987}"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311331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F10F5409-1FE0-4995-A305-8AA9FCA9CC65}" type="slidenum">
              <a:rPr lang="en-US" altLang="en-US" smtClean="0"/>
              <a:pPr eaLnBrk="1" hangingPunct="1">
                <a:spcBef>
                  <a:spcPct val="0"/>
                </a:spcBef>
                <a:defRPr/>
              </a:pPr>
              <a:t>3</a:t>
            </a:fld>
            <a:endParaRPr lang="en-US" altLang="en-US" dirty="0"/>
          </a:p>
        </p:txBody>
      </p:sp>
      <p:sp>
        <p:nvSpPr>
          <p:cNvPr id="97283" name="Rectangle 2"/>
          <p:cNvSpPr>
            <a:spLocks noGrp="1" noRot="1" noChangeAspect="1" noChangeArrowheads="1" noTextEdit="1"/>
          </p:cNvSpPr>
          <p:nvPr>
            <p:ph type="sldImg"/>
          </p:nvPr>
        </p:nvSpPr>
        <p:spPr>
          <a:xfrm>
            <a:off x="1187450" y="696913"/>
            <a:ext cx="4643438" cy="3484562"/>
          </a:xfrm>
          <a:ln/>
        </p:spPr>
      </p:sp>
      <p:sp>
        <p:nvSpPr>
          <p:cNvPr id="97284"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p:spPr>
        <p:txBody>
          <a:bodyPr/>
          <a:lstStyle/>
          <a:p>
            <a:endParaRPr lang="en-US" altLang="en-US" dirty="0"/>
          </a:p>
        </p:txBody>
      </p:sp>
      <p:sp>
        <p:nvSpPr>
          <p:cNvPr id="4" name="Slide Number Placeholder 3"/>
          <p:cNvSpPr>
            <a:spLocks noGrp="1"/>
          </p:cNvSpPr>
          <p:nvPr>
            <p:ph type="sldNum" sz="quarter" idx="5"/>
          </p:nvPr>
        </p:nvSpPr>
        <p:spPr/>
        <p:txBody>
          <a:bodyPr/>
          <a:lstStyle/>
          <a:p>
            <a:pPr>
              <a:defRPr/>
            </a:pPr>
            <a:fld id="{BD0ADFAB-3A75-4C6B-8A99-0BD00EDC6F89}" type="slidenum">
              <a:rPr lang="en-US" smtClean="0"/>
              <a:pPr>
                <a:defRPr/>
              </a:pPr>
              <a:t>52</a:t>
            </a:fld>
            <a:endParaRPr lang="en-US" dirty="0"/>
          </a:p>
        </p:txBody>
      </p:sp>
    </p:spTree>
    <p:extLst>
      <p:ext uri="{BB962C8B-B14F-4D97-AF65-F5344CB8AC3E}">
        <p14:creationId xmlns:p14="http://schemas.microsoft.com/office/powerpoint/2010/main" val="425962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74DDC2A-FD41-4EB8-8212-4B7EBCE0533D}" type="slidenum">
              <a:rPr lang="en-US" smtClean="0"/>
              <a:pPr>
                <a:defRPr/>
              </a:pPr>
              <a:t>55</a:t>
            </a:fld>
            <a:endParaRPr lang="en-US" dirty="0"/>
          </a:p>
        </p:txBody>
      </p:sp>
    </p:spTree>
    <p:extLst>
      <p:ext uri="{BB962C8B-B14F-4D97-AF65-F5344CB8AC3E}">
        <p14:creationId xmlns:p14="http://schemas.microsoft.com/office/powerpoint/2010/main" val="27108925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FD3535FB-1CEF-4AE0-8757-918BBE32A966}" type="slidenum">
              <a:rPr lang="en-US" smtClean="0"/>
              <a:pPr>
                <a:defRPr/>
              </a:pPr>
              <a:t>56</a:t>
            </a:fld>
            <a:endParaRPr lang="en-US" dirty="0"/>
          </a:p>
        </p:txBody>
      </p:sp>
    </p:spTree>
    <p:extLst>
      <p:ext uri="{BB962C8B-B14F-4D97-AF65-F5344CB8AC3E}">
        <p14:creationId xmlns:p14="http://schemas.microsoft.com/office/powerpoint/2010/main" val="24250906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72D32C7-F0EF-4674-816E-2BAD54FFCC23}" type="slidenum">
              <a:rPr lang="en-US" altLang="en-US" smtClean="0"/>
              <a:pPr eaLnBrk="1" hangingPunct="1">
                <a:spcBef>
                  <a:spcPct val="0"/>
                </a:spcBef>
                <a:defRPr/>
              </a:pPr>
              <a:t>57</a:t>
            </a:fld>
            <a:endParaRPr lang="en-US" altLang="en-US" dirty="0"/>
          </a:p>
        </p:txBody>
      </p:sp>
      <p:sp>
        <p:nvSpPr>
          <p:cNvPr id="109571" name="Rectangle 2"/>
          <p:cNvSpPr>
            <a:spLocks noGrp="1" noRot="1" noChangeAspect="1" noChangeArrowheads="1" noTextEdit="1"/>
          </p:cNvSpPr>
          <p:nvPr>
            <p:ph type="sldImg"/>
          </p:nvPr>
        </p:nvSpPr>
        <p:spPr>
          <a:xfrm>
            <a:off x="1187450" y="696913"/>
            <a:ext cx="4643438" cy="3484562"/>
          </a:xfrm>
          <a:ln/>
        </p:spPr>
      </p:sp>
      <p:sp>
        <p:nvSpPr>
          <p:cNvPr id="10957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82922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A3FB93DC-F1F4-4F85-9466-247A223A6333}" type="slidenum">
              <a:rPr lang="en-US" altLang="en-US" smtClean="0"/>
              <a:pPr eaLnBrk="1" hangingPunct="1">
                <a:spcBef>
                  <a:spcPct val="0"/>
                </a:spcBef>
                <a:defRPr/>
              </a:pPr>
              <a:t>58</a:t>
            </a:fld>
            <a:endParaRPr lang="en-US" altLang="en-US" dirty="0"/>
          </a:p>
        </p:txBody>
      </p:sp>
      <p:sp>
        <p:nvSpPr>
          <p:cNvPr id="110595" name="Rectangle 2"/>
          <p:cNvSpPr>
            <a:spLocks noGrp="1" noRot="1" noChangeAspect="1" noChangeArrowheads="1" noTextEdit="1"/>
          </p:cNvSpPr>
          <p:nvPr>
            <p:ph type="sldImg"/>
          </p:nvPr>
        </p:nvSpPr>
        <p:spPr>
          <a:xfrm>
            <a:off x="1187450" y="696913"/>
            <a:ext cx="4643438" cy="3484562"/>
          </a:xfrm>
          <a:ln/>
        </p:spPr>
      </p:sp>
      <p:sp>
        <p:nvSpPr>
          <p:cNvPr id="11059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6527045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8BA5510B-D2C8-4390-B44E-527613B2A081}" type="slidenum">
              <a:rPr lang="en-US" altLang="en-US" smtClean="0"/>
              <a:pPr eaLnBrk="1" hangingPunct="1">
                <a:spcBef>
                  <a:spcPct val="0"/>
                </a:spcBef>
                <a:defRPr/>
              </a:pPr>
              <a:t>59</a:t>
            </a:fld>
            <a:endParaRPr lang="en-US" altLang="en-US" dirty="0"/>
          </a:p>
        </p:txBody>
      </p:sp>
      <p:sp>
        <p:nvSpPr>
          <p:cNvPr id="111619" name="Rectangle 2"/>
          <p:cNvSpPr>
            <a:spLocks noGrp="1" noRot="1" noChangeAspect="1" noChangeArrowheads="1" noTextEdit="1"/>
          </p:cNvSpPr>
          <p:nvPr>
            <p:ph type="sldImg"/>
          </p:nvPr>
        </p:nvSpPr>
        <p:spPr>
          <a:xfrm>
            <a:off x="1187450" y="696913"/>
            <a:ext cx="4643438" cy="3484562"/>
          </a:xfrm>
          <a:ln/>
        </p:spPr>
      </p:sp>
      <p:sp>
        <p:nvSpPr>
          <p:cNvPr id="11162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3358214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0AE6CB-6ADF-4175-A868-152326B8F789}" type="slidenum">
              <a:rPr lang="en-US" smtClean="0"/>
              <a:pPr>
                <a:defRPr/>
              </a:pPr>
              <a:t>60</a:t>
            </a:fld>
            <a:endParaRPr lang="en-US" dirty="0"/>
          </a:p>
        </p:txBody>
      </p:sp>
    </p:spTree>
    <p:extLst>
      <p:ext uri="{BB962C8B-B14F-4D97-AF65-F5344CB8AC3E}">
        <p14:creationId xmlns:p14="http://schemas.microsoft.com/office/powerpoint/2010/main" val="3658173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61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A0BBC09F-A8FE-4D43-BE70-9DC83E5376BC}" type="slidenum">
              <a:rPr lang="en-US" smtClean="0"/>
              <a:pPr>
                <a:defRPr/>
              </a:pPr>
              <a:t>62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93E556E5-58C6-4894-9081-08D08167D60B}" type="slidenum">
              <a:rPr lang="en-US" smtClean="0"/>
              <a:pPr>
                <a:defRPr/>
              </a:pPr>
              <a:t>63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9656693D-5843-4708-BF9C-CD6A4E06A90E}" type="slidenum">
              <a:rPr lang="en-US" altLang="en-US" smtClean="0"/>
              <a:pPr eaLnBrk="1" hangingPunct="1">
                <a:spcBef>
                  <a:spcPct val="0"/>
                </a:spcBef>
                <a:defRPr/>
              </a:pPr>
              <a:t>4</a:t>
            </a:fld>
            <a:endParaRPr lang="en-US" altLang="en-US" dirty="0"/>
          </a:p>
        </p:txBody>
      </p:sp>
      <p:sp>
        <p:nvSpPr>
          <p:cNvPr id="99331" name="Rectangle 2"/>
          <p:cNvSpPr>
            <a:spLocks noGrp="1" noRot="1" noChangeAspect="1" noChangeArrowheads="1" noTextEdit="1"/>
          </p:cNvSpPr>
          <p:nvPr>
            <p:ph type="sldImg"/>
          </p:nvPr>
        </p:nvSpPr>
        <p:spPr>
          <a:xfrm>
            <a:off x="1187450" y="696913"/>
            <a:ext cx="4643438" cy="3484562"/>
          </a:xfrm>
          <a:ln/>
        </p:spPr>
      </p:sp>
      <p:sp>
        <p:nvSpPr>
          <p:cNvPr id="9933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2ADBB73F-2978-426A-A500-39E04ADF5AF3}" type="slidenum">
              <a:rPr lang="en-US" smtClean="0"/>
              <a:pPr>
                <a:defRPr/>
              </a:pPr>
              <a:t>64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endParaRPr lang="en-US" altLang="en-US"/>
          </a:p>
        </p:txBody>
      </p:sp>
      <p:sp>
        <p:nvSpPr>
          <p:cNvPr id="4" name="Slide Number Placeholder 3"/>
          <p:cNvSpPr>
            <a:spLocks noGrp="1"/>
          </p:cNvSpPr>
          <p:nvPr>
            <p:ph type="sldNum" sz="quarter" idx="5"/>
          </p:nvPr>
        </p:nvSpPr>
        <p:spPr/>
        <p:txBody>
          <a:bodyPr/>
          <a:lstStyle/>
          <a:p>
            <a:pPr>
              <a:defRPr/>
            </a:pPr>
            <a:fld id="{7193A60F-FE98-4A40-81F4-AAB08C900610}" type="slidenum">
              <a:rPr lang="en-US" smtClean="0"/>
              <a:pPr>
                <a:defRPr/>
              </a:pPr>
              <a:t>65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5</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6</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50938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571081DF-268C-4765-8420-0E1E7D2108B8}" type="slidenum">
              <a:rPr lang="en-US" altLang="en-US" smtClean="0"/>
              <a:pPr eaLnBrk="1" hangingPunct="1">
                <a:spcBef>
                  <a:spcPct val="0"/>
                </a:spcBef>
                <a:defRPr/>
              </a:pPr>
              <a:t>7</a:t>
            </a:fld>
            <a:endParaRPr lang="en-US" altLang="en-US" dirty="0"/>
          </a:p>
        </p:txBody>
      </p:sp>
      <p:sp>
        <p:nvSpPr>
          <p:cNvPr id="105475" name="Rectangle 2"/>
          <p:cNvSpPr>
            <a:spLocks noGrp="1" noRot="1" noChangeAspect="1" noChangeArrowheads="1" noTextEdit="1"/>
          </p:cNvSpPr>
          <p:nvPr>
            <p:ph type="sldImg"/>
          </p:nvPr>
        </p:nvSpPr>
        <p:spPr>
          <a:xfrm>
            <a:off x="1187450" y="696913"/>
            <a:ext cx="4643438" cy="3484562"/>
          </a:xfrm>
          <a:ln/>
        </p:spPr>
      </p:sp>
      <p:sp>
        <p:nvSpPr>
          <p:cNvPr id="105476"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extLst>
      <p:ext uri="{BB962C8B-B14F-4D97-AF65-F5344CB8AC3E}">
        <p14:creationId xmlns:p14="http://schemas.microsoft.com/office/powerpoint/2010/main" val="245765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6E6A2014-BBF9-416E-8FE8-4EE956885D7F}" type="slidenum">
              <a:rPr lang="en-US" altLang="en-US" smtClean="0"/>
              <a:pPr eaLnBrk="1" hangingPunct="1">
                <a:spcBef>
                  <a:spcPct val="0"/>
                </a:spcBef>
                <a:defRPr/>
              </a:pPr>
              <a:t>11</a:t>
            </a:fld>
            <a:endParaRPr lang="en-US" altLang="en-US" dirty="0"/>
          </a:p>
        </p:txBody>
      </p:sp>
      <p:sp>
        <p:nvSpPr>
          <p:cNvPr id="101379" name="Rectangle 2"/>
          <p:cNvSpPr>
            <a:spLocks noGrp="1" noRot="1" noChangeAspect="1" noChangeArrowheads="1" noTextEdit="1"/>
          </p:cNvSpPr>
          <p:nvPr>
            <p:ph type="sldImg"/>
          </p:nvPr>
        </p:nvSpPr>
        <p:spPr>
          <a:xfrm>
            <a:off x="1187450" y="696913"/>
            <a:ext cx="4643438" cy="3484562"/>
          </a:xfrm>
          <a:ln/>
        </p:spPr>
      </p:sp>
      <p:sp>
        <p:nvSpPr>
          <p:cNvPr id="101380" name="Rectangle 3"/>
          <p:cNvSpPr>
            <a:spLocks noGrp="1" noChangeArrowheads="1"/>
          </p:cNvSpPr>
          <p:nvPr>
            <p:ph type="body" idx="1"/>
          </p:nvPr>
        </p:nvSpPr>
        <p:spPr>
          <a:xfrm>
            <a:off x="934961" y="4414528"/>
            <a:ext cx="5140481" cy="4182958"/>
          </a:xfrm>
          <a:noFill/>
        </p:spPr>
        <p:txBody>
          <a:bodyPr/>
          <a:lstStyle/>
          <a:p>
            <a:pPr eaLnBrk="1" hangingPunct="1"/>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2837" indent="-285706" eaLnBrk="0" hangingPunct="0">
              <a:spcBef>
                <a:spcPct val="30000"/>
              </a:spcBef>
              <a:defRPr sz="1200">
                <a:solidFill>
                  <a:schemeClr val="tx1"/>
                </a:solidFill>
                <a:latin typeface="Arial" pitchFamily="34" charset="0"/>
              </a:defRPr>
            </a:lvl2pPr>
            <a:lvl3pPr marL="1142828" indent="-228565" eaLnBrk="0" hangingPunct="0">
              <a:spcBef>
                <a:spcPct val="30000"/>
              </a:spcBef>
              <a:defRPr sz="1200">
                <a:solidFill>
                  <a:schemeClr val="tx1"/>
                </a:solidFill>
                <a:latin typeface="Arial" pitchFamily="34" charset="0"/>
              </a:defRPr>
            </a:lvl3pPr>
            <a:lvl4pPr marL="1599957" indent="-228565" eaLnBrk="0" hangingPunct="0">
              <a:spcBef>
                <a:spcPct val="30000"/>
              </a:spcBef>
              <a:defRPr sz="1200">
                <a:solidFill>
                  <a:schemeClr val="tx1"/>
                </a:solidFill>
                <a:latin typeface="Arial" pitchFamily="34" charset="0"/>
              </a:defRPr>
            </a:lvl4pPr>
            <a:lvl5pPr marL="2057088" indent="-228565" eaLnBrk="0" hangingPunct="0">
              <a:spcBef>
                <a:spcPct val="30000"/>
              </a:spcBef>
              <a:defRPr sz="1200">
                <a:solidFill>
                  <a:schemeClr val="tx1"/>
                </a:solidFill>
                <a:latin typeface="Arial" pitchFamily="34" charset="0"/>
              </a:defRPr>
            </a:lvl5pPr>
            <a:lvl6pPr marL="2514220" indent="-228565" eaLnBrk="0" fontAlgn="base" hangingPunct="0">
              <a:spcBef>
                <a:spcPct val="30000"/>
              </a:spcBef>
              <a:spcAft>
                <a:spcPct val="0"/>
              </a:spcAft>
              <a:defRPr sz="1200">
                <a:solidFill>
                  <a:schemeClr val="tx1"/>
                </a:solidFill>
                <a:latin typeface="Arial" pitchFamily="34" charset="0"/>
              </a:defRPr>
            </a:lvl6pPr>
            <a:lvl7pPr marL="2971349" indent="-228565" eaLnBrk="0" fontAlgn="base" hangingPunct="0">
              <a:spcBef>
                <a:spcPct val="30000"/>
              </a:spcBef>
              <a:spcAft>
                <a:spcPct val="0"/>
              </a:spcAft>
              <a:defRPr sz="1200">
                <a:solidFill>
                  <a:schemeClr val="tx1"/>
                </a:solidFill>
                <a:latin typeface="Arial" pitchFamily="34" charset="0"/>
              </a:defRPr>
            </a:lvl7pPr>
            <a:lvl8pPr marL="3428480" indent="-228565" eaLnBrk="0" fontAlgn="base" hangingPunct="0">
              <a:spcBef>
                <a:spcPct val="30000"/>
              </a:spcBef>
              <a:spcAft>
                <a:spcPct val="0"/>
              </a:spcAft>
              <a:defRPr sz="1200">
                <a:solidFill>
                  <a:schemeClr val="tx1"/>
                </a:solidFill>
                <a:latin typeface="Arial" pitchFamily="34" charset="0"/>
              </a:defRPr>
            </a:lvl8pPr>
            <a:lvl9pPr marL="3885612" indent="-228565"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434EF9FF-EFA4-4803-A86C-8AAE2ECFB954}" type="slidenum">
              <a:rPr lang="en-US" altLang="en-US" smtClean="0"/>
              <a:pPr eaLnBrk="1" hangingPunct="1">
                <a:spcBef>
                  <a:spcPct val="0"/>
                </a:spcBef>
                <a:defRPr/>
              </a:pPr>
              <a:t>12</a:t>
            </a:fld>
            <a:endParaRPr lang="en-US" altLang="en-US" dirty="0"/>
          </a:p>
        </p:txBody>
      </p:sp>
      <p:sp>
        <p:nvSpPr>
          <p:cNvPr id="104451" name="Rectangle 2"/>
          <p:cNvSpPr>
            <a:spLocks noGrp="1" noRot="1" noChangeAspect="1" noChangeArrowheads="1" noTextEdit="1"/>
          </p:cNvSpPr>
          <p:nvPr>
            <p:ph type="sldImg"/>
          </p:nvPr>
        </p:nvSpPr>
        <p:spPr>
          <a:xfrm>
            <a:off x="1187450" y="696913"/>
            <a:ext cx="4643438" cy="3484562"/>
          </a:xfrm>
          <a:ln/>
        </p:spPr>
      </p:sp>
      <p:sp>
        <p:nvSpPr>
          <p:cNvPr id="104452" name="Rectangle 3"/>
          <p:cNvSpPr>
            <a:spLocks noGrp="1" noChangeArrowheads="1"/>
          </p:cNvSpPr>
          <p:nvPr>
            <p:ph type="body" idx="1"/>
          </p:nvPr>
        </p:nvSpPr>
        <p:spPr>
          <a:xfrm>
            <a:off x="934961" y="4414528"/>
            <a:ext cx="5140481" cy="4182958"/>
          </a:xfrm>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FDB314E4-5313-4426-8F3B-56C7353531D9}" type="slidenum">
              <a:rPr lang="en-US"/>
              <a:pPr>
                <a:defRPr/>
              </a:pPr>
              <a:t>‹#›</a:t>
            </a:fld>
            <a:endParaRPr lang="en-US" dirty="0"/>
          </a:p>
        </p:txBody>
      </p:sp>
    </p:spTree>
    <p:extLst>
      <p:ext uri="{BB962C8B-B14F-4D97-AF65-F5344CB8AC3E}">
        <p14:creationId xmlns:p14="http://schemas.microsoft.com/office/powerpoint/2010/main" val="359866341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C31822-8D6E-4D2E-A705-A0E0A1033BDC}" type="slidenum">
              <a:rPr lang="en-US"/>
              <a:pPr>
                <a:defRPr/>
              </a:pPr>
              <a:t>‹#›</a:t>
            </a:fld>
            <a:endParaRPr lang="en-US" dirty="0"/>
          </a:p>
        </p:txBody>
      </p:sp>
    </p:spTree>
    <p:extLst>
      <p:ext uri="{BB962C8B-B14F-4D97-AF65-F5344CB8AC3E}">
        <p14:creationId xmlns:p14="http://schemas.microsoft.com/office/powerpoint/2010/main" val="37645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A14F9A-450D-4A4E-8B74-E268E5A8D447}" type="slidenum">
              <a:rPr lang="en-US"/>
              <a:pPr>
                <a:defRPr/>
              </a:pPr>
              <a:t>‹#›</a:t>
            </a:fld>
            <a:endParaRPr lang="en-US" dirty="0"/>
          </a:p>
        </p:txBody>
      </p:sp>
    </p:spTree>
    <p:extLst>
      <p:ext uri="{BB962C8B-B14F-4D97-AF65-F5344CB8AC3E}">
        <p14:creationId xmlns:p14="http://schemas.microsoft.com/office/powerpoint/2010/main" val="164992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able Placeholder 2"/>
          <p:cNvSpPr>
            <a:spLocks noGrp="1"/>
          </p:cNvSpPr>
          <p:nvPr>
            <p:ph type="tbl" idx="1"/>
          </p:nvPr>
        </p:nvSpPr>
        <p:spPr>
          <a:xfrm>
            <a:off x="609600" y="1295401"/>
            <a:ext cx="7848600" cy="4830763"/>
          </a:xfrm>
        </p:spPr>
        <p:txBody>
          <a:bodyPr>
            <a:normAutofit/>
          </a:bodyPr>
          <a:lstStyle/>
          <a:p>
            <a:pPr lvl="0"/>
            <a:endParaRPr lang="en-US" noProof="0" dirty="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06BB2EB-10CF-4116-B123-B89379A54BD4}" type="slidenum">
              <a:rPr lang="en-US"/>
              <a:pPr>
                <a:defRPr/>
              </a:pPr>
              <a:t>‹#›</a:t>
            </a:fld>
            <a:endParaRPr lang="en-US" dirty="0"/>
          </a:p>
        </p:txBody>
      </p:sp>
    </p:spTree>
    <p:extLst>
      <p:ext uri="{BB962C8B-B14F-4D97-AF65-F5344CB8AC3E}">
        <p14:creationId xmlns:p14="http://schemas.microsoft.com/office/powerpoint/2010/main" val="3029433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21" name="Picture Placeholder 20">
            <a:extLst>
              <a:ext uri="{FF2B5EF4-FFF2-40B4-BE49-F238E27FC236}">
                <a16:creationId xmlns:a16="http://schemas.microsoft.com/office/drawing/2014/main" id="{5230445E-A660-448A-B4DC-782AD0E5DA6F}"/>
              </a:ext>
            </a:extLst>
          </p:cNvPr>
          <p:cNvSpPr>
            <a:spLocks noGrp="1"/>
          </p:cNvSpPr>
          <p:nvPr>
            <p:ph type="pic" sz="quarter" idx="22"/>
          </p:nvPr>
        </p:nvSpPr>
        <p:spPr>
          <a:xfrm>
            <a:off x="2274893" y="0"/>
            <a:ext cx="6866726" cy="6858000"/>
          </a:xfrm>
          <a:custGeom>
            <a:avLst/>
            <a:gdLst>
              <a:gd name="connsiteX0" fmla="*/ 6450330 w 8969375"/>
              <a:gd name="connsiteY0" fmla="*/ 3511550 h 6858000"/>
              <a:gd name="connsiteX1" fmla="*/ 8969375 w 8969375"/>
              <a:gd name="connsiteY1" fmla="*/ 3511550 h 6858000"/>
              <a:gd name="connsiteX2" fmla="*/ 8969375 w 8969375"/>
              <a:gd name="connsiteY2" fmla="*/ 6858000 h 6858000"/>
              <a:gd name="connsiteX3" fmla="*/ 5010150 w 8969375"/>
              <a:gd name="connsiteY3" fmla="*/ 6858000 h 6858000"/>
              <a:gd name="connsiteX4" fmla="*/ 1915160 w 8969375"/>
              <a:gd name="connsiteY4" fmla="*/ 3511550 h 6858000"/>
              <a:gd name="connsiteX5" fmla="*/ 3404870 w 8969375"/>
              <a:gd name="connsiteY5" fmla="*/ 3511550 h 6858000"/>
              <a:gd name="connsiteX6" fmla="*/ 1964690 w 8969375"/>
              <a:gd name="connsiteY6" fmla="*/ 6858000 h 6858000"/>
              <a:gd name="connsiteX7" fmla="*/ 474980 w 8969375"/>
              <a:gd name="connsiteY7" fmla="*/ 6858000 h 6858000"/>
              <a:gd name="connsiteX8" fmla="*/ 7961630 w 8969375"/>
              <a:gd name="connsiteY8" fmla="*/ 0 h 6858000"/>
              <a:gd name="connsiteX9" fmla="*/ 8969375 w 8969375"/>
              <a:gd name="connsiteY9" fmla="*/ 0 h 6858000"/>
              <a:gd name="connsiteX10" fmla="*/ 8969375 w 8969375"/>
              <a:gd name="connsiteY10" fmla="*/ 3346450 h 6858000"/>
              <a:gd name="connsiteX11" fmla="*/ 6521450 w 8969375"/>
              <a:gd name="connsiteY11" fmla="*/ 3346450 h 6858000"/>
              <a:gd name="connsiteX12" fmla="*/ 5163820 w 8969375"/>
              <a:gd name="connsiteY12" fmla="*/ 0 h 6858000"/>
              <a:gd name="connsiteX13" fmla="*/ 7726680 w 8969375"/>
              <a:gd name="connsiteY13" fmla="*/ 0 h 6858000"/>
              <a:gd name="connsiteX14" fmla="*/ 4775200 w 8969375"/>
              <a:gd name="connsiteY14" fmla="*/ 6858000 h 6858000"/>
              <a:gd name="connsiteX15" fmla="*/ 2213610 w 8969375"/>
              <a:gd name="connsiteY15" fmla="*/ 6858000 h 6858000"/>
              <a:gd name="connsiteX16" fmla="*/ 3426460 w 8969375"/>
              <a:gd name="connsiteY16" fmla="*/ 0 h 6858000"/>
              <a:gd name="connsiteX17" fmla="*/ 4916170 w 8969375"/>
              <a:gd name="connsiteY17" fmla="*/ 0 h 6858000"/>
              <a:gd name="connsiteX18" fmla="*/ 3475990 w 8969375"/>
              <a:gd name="connsiteY18" fmla="*/ 3346450 h 6858000"/>
              <a:gd name="connsiteX19" fmla="*/ 1986280 w 8969375"/>
              <a:gd name="connsiteY19" fmla="*/ 3346450 h 6858000"/>
              <a:gd name="connsiteX20" fmla="*/ 0 w 8969375"/>
              <a:gd name="connsiteY20" fmla="*/ 0 h 6858000"/>
              <a:gd name="connsiteX21" fmla="*/ 3195320 w 8969375"/>
              <a:gd name="connsiteY21" fmla="*/ 0 h 6858000"/>
              <a:gd name="connsiteX22" fmla="*/ 243840 w 8969375"/>
              <a:gd name="connsiteY22" fmla="*/ 6858000 h 6858000"/>
              <a:gd name="connsiteX23" fmla="*/ 0 w 8969375"/>
              <a:gd name="connsiteY23" fmla="*/ 6858000 h 6858000"/>
              <a:gd name="connsiteX0" fmla="*/ 6604567 w 9123612"/>
              <a:gd name="connsiteY0" fmla="*/ 3511550 h 6858000"/>
              <a:gd name="connsiteX1" fmla="*/ 9123612 w 9123612"/>
              <a:gd name="connsiteY1" fmla="*/ 3511550 h 6858000"/>
              <a:gd name="connsiteX2" fmla="*/ 9123612 w 9123612"/>
              <a:gd name="connsiteY2" fmla="*/ 6858000 h 6858000"/>
              <a:gd name="connsiteX3" fmla="*/ 5164387 w 9123612"/>
              <a:gd name="connsiteY3" fmla="*/ 6858000 h 6858000"/>
              <a:gd name="connsiteX4" fmla="*/ 6604567 w 9123612"/>
              <a:gd name="connsiteY4" fmla="*/ 3511550 h 6858000"/>
              <a:gd name="connsiteX5" fmla="*/ 2069397 w 9123612"/>
              <a:gd name="connsiteY5" fmla="*/ 3511550 h 6858000"/>
              <a:gd name="connsiteX6" fmla="*/ 3559107 w 9123612"/>
              <a:gd name="connsiteY6" fmla="*/ 3511550 h 6858000"/>
              <a:gd name="connsiteX7" fmla="*/ 2118927 w 9123612"/>
              <a:gd name="connsiteY7" fmla="*/ 6858000 h 6858000"/>
              <a:gd name="connsiteX8" fmla="*/ 629217 w 9123612"/>
              <a:gd name="connsiteY8" fmla="*/ 6858000 h 6858000"/>
              <a:gd name="connsiteX9" fmla="*/ 2069397 w 9123612"/>
              <a:gd name="connsiteY9" fmla="*/ 3511550 h 6858000"/>
              <a:gd name="connsiteX10" fmla="*/ 8115867 w 9123612"/>
              <a:gd name="connsiteY10" fmla="*/ 0 h 6858000"/>
              <a:gd name="connsiteX11" fmla="*/ 9123612 w 9123612"/>
              <a:gd name="connsiteY11" fmla="*/ 0 h 6858000"/>
              <a:gd name="connsiteX12" fmla="*/ 9123612 w 9123612"/>
              <a:gd name="connsiteY12" fmla="*/ 3346450 h 6858000"/>
              <a:gd name="connsiteX13" fmla="*/ 6675687 w 9123612"/>
              <a:gd name="connsiteY13" fmla="*/ 3346450 h 6858000"/>
              <a:gd name="connsiteX14" fmla="*/ 8115867 w 9123612"/>
              <a:gd name="connsiteY14" fmla="*/ 0 h 6858000"/>
              <a:gd name="connsiteX15" fmla="*/ 5318057 w 9123612"/>
              <a:gd name="connsiteY15" fmla="*/ 0 h 6858000"/>
              <a:gd name="connsiteX16" fmla="*/ 7880917 w 9123612"/>
              <a:gd name="connsiteY16" fmla="*/ 0 h 6858000"/>
              <a:gd name="connsiteX17" fmla="*/ 4929437 w 9123612"/>
              <a:gd name="connsiteY17" fmla="*/ 6858000 h 6858000"/>
              <a:gd name="connsiteX18" fmla="*/ 2367847 w 9123612"/>
              <a:gd name="connsiteY18" fmla="*/ 6858000 h 6858000"/>
              <a:gd name="connsiteX19" fmla="*/ 5318057 w 9123612"/>
              <a:gd name="connsiteY19" fmla="*/ 0 h 6858000"/>
              <a:gd name="connsiteX20" fmla="*/ 3580697 w 9123612"/>
              <a:gd name="connsiteY20" fmla="*/ 0 h 6858000"/>
              <a:gd name="connsiteX21" fmla="*/ 5070407 w 9123612"/>
              <a:gd name="connsiteY21" fmla="*/ 0 h 6858000"/>
              <a:gd name="connsiteX22" fmla="*/ 3630227 w 9123612"/>
              <a:gd name="connsiteY22" fmla="*/ 3346450 h 6858000"/>
              <a:gd name="connsiteX23" fmla="*/ 2140517 w 9123612"/>
              <a:gd name="connsiteY23" fmla="*/ 3346450 h 6858000"/>
              <a:gd name="connsiteX24" fmla="*/ 3580697 w 9123612"/>
              <a:gd name="connsiteY24" fmla="*/ 0 h 6858000"/>
              <a:gd name="connsiteX25" fmla="*/ 154237 w 9123612"/>
              <a:gd name="connsiteY25" fmla="*/ 0 h 6858000"/>
              <a:gd name="connsiteX26" fmla="*/ 3349557 w 9123612"/>
              <a:gd name="connsiteY26" fmla="*/ 0 h 6858000"/>
              <a:gd name="connsiteX27" fmla="*/ 398077 w 9123612"/>
              <a:gd name="connsiteY27" fmla="*/ 6858000 h 6858000"/>
              <a:gd name="connsiteX28" fmla="*/ 0 w 9123612"/>
              <a:gd name="connsiteY28" fmla="*/ 6858000 h 6858000"/>
              <a:gd name="connsiteX29" fmla="*/ 154237 w 9123612"/>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18625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18625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054197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054197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54365 w 9155634"/>
              <a:gd name="connsiteY25" fmla="*/ 3558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54365 w 9155634"/>
              <a:gd name="connsiteY29" fmla="*/ 3558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 name="connsiteX0" fmla="*/ 6636589 w 9155634"/>
              <a:gd name="connsiteY0" fmla="*/ 3511550 h 6858000"/>
              <a:gd name="connsiteX1" fmla="*/ 9155634 w 9155634"/>
              <a:gd name="connsiteY1" fmla="*/ 3511550 h 6858000"/>
              <a:gd name="connsiteX2" fmla="*/ 9155634 w 9155634"/>
              <a:gd name="connsiteY2" fmla="*/ 6858000 h 6858000"/>
              <a:gd name="connsiteX3" fmla="*/ 5196409 w 9155634"/>
              <a:gd name="connsiteY3" fmla="*/ 6858000 h 6858000"/>
              <a:gd name="connsiteX4" fmla="*/ 6636589 w 9155634"/>
              <a:gd name="connsiteY4" fmla="*/ 3511550 h 6858000"/>
              <a:gd name="connsiteX5" fmla="*/ 2101419 w 9155634"/>
              <a:gd name="connsiteY5" fmla="*/ 3511550 h 6858000"/>
              <a:gd name="connsiteX6" fmla="*/ 3591129 w 9155634"/>
              <a:gd name="connsiteY6" fmla="*/ 3511550 h 6858000"/>
              <a:gd name="connsiteX7" fmla="*/ 2150949 w 9155634"/>
              <a:gd name="connsiteY7" fmla="*/ 6858000 h 6858000"/>
              <a:gd name="connsiteX8" fmla="*/ 661239 w 9155634"/>
              <a:gd name="connsiteY8" fmla="*/ 6858000 h 6858000"/>
              <a:gd name="connsiteX9" fmla="*/ 2101419 w 9155634"/>
              <a:gd name="connsiteY9" fmla="*/ 3511550 h 6858000"/>
              <a:gd name="connsiteX10" fmla="*/ 8147889 w 9155634"/>
              <a:gd name="connsiteY10" fmla="*/ 0 h 6858000"/>
              <a:gd name="connsiteX11" fmla="*/ 9155634 w 9155634"/>
              <a:gd name="connsiteY11" fmla="*/ 0 h 6858000"/>
              <a:gd name="connsiteX12" fmla="*/ 9155634 w 9155634"/>
              <a:gd name="connsiteY12" fmla="*/ 3346450 h 6858000"/>
              <a:gd name="connsiteX13" fmla="*/ 6707709 w 9155634"/>
              <a:gd name="connsiteY13" fmla="*/ 3346450 h 6858000"/>
              <a:gd name="connsiteX14" fmla="*/ 8147889 w 9155634"/>
              <a:gd name="connsiteY14" fmla="*/ 0 h 6858000"/>
              <a:gd name="connsiteX15" fmla="*/ 5350079 w 9155634"/>
              <a:gd name="connsiteY15" fmla="*/ 0 h 6858000"/>
              <a:gd name="connsiteX16" fmla="*/ 7912939 w 9155634"/>
              <a:gd name="connsiteY16" fmla="*/ 0 h 6858000"/>
              <a:gd name="connsiteX17" fmla="*/ 4961459 w 9155634"/>
              <a:gd name="connsiteY17" fmla="*/ 6858000 h 6858000"/>
              <a:gd name="connsiteX18" fmla="*/ 2399869 w 9155634"/>
              <a:gd name="connsiteY18" fmla="*/ 6858000 h 6858000"/>
              <a:gd name="connsiteX19" fmla="*/ 5350079 w 9155634"/>
              <a:gd name="connsiteY19" fmla="*/ 0 h 6858000"/>
              <a:gd name="connsiteX20" fmla="*/ 3612719 w 9155634"/>
              <a:gd name="connsiteY20" fmla="*/ 0 h 6858000"/>
              <a:gd name="connsiteX21" fmla="*/ 5102429 w 9155634"/>
              <a:gd name="connsiteY21" fmla="*/ 0 h 6858000"/>
              <a:gd name="connsiteX22" fmla="*/ 3662249 w 9155634"/>
              <a:gd name="connsiteY22" fmla="*/ 3346450 h 6858000"/>
              <a:gd name="connsiteX23" fmla="*/ 2172539 w 9155634"/>
              <a:gd name="connsiteY23" fmla="*/ 3346450 h 6858000"/>
              <a:gd name="connsiteX24" fmla="*/ 3612719 w 9155634"/>
              <a:gd name="connsiteY24" fmla="*/ 0 h 6858000"/>
              <a:gd name="connsiteX25" fmla="*/ 2947249 w 9155634"/>
              <a:gd name="connsiteY25" fmla="*/ 0 h 6858000"/>
              <a:gd name="connsiteX26" fmla="*/ 3381579 w 9155634"/>
              <a:gd name="connsiteY26" fmla="*/ 0 h 6858000"/>
              <a:gd name="connsiteX27" fmla="*/ 430099 w 9155634"/>
              <a:gd name="connsiteY27" fmla="*/ 6858000 h 6858000"/>
              <a:gd name="connsiteX28" fmla="*/ 0 w 9155634"/>
              <a:gd name="connsiteY28" fmla="*/ 6858000 h 6858000"/>
              <a:gd name="connsiteX29" fmla="*/ 2947249 w 9155634"/>
              <a:gd name="connsiteY2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55634" h="6858000">
                <a:moveTo>
                  <a:pt x="6636589" y="3511550"/>
                </a:moveTo>
                <a:lnTo>
                  <a:pt x="9155634" y="3511550"/>
                </a:lnTo>
                <a:lnTo>
                  <a:pt x="9155634" y="6858000"/>
                </a:lnTo>
                <a:lnTo>
                  <a:pt x="5196409" y="6858000"/>
                </a:lnTo>
                <a:lnTo>
                  <a:pt x="6636589" y="3511550"/>
                </a:lnTo>
                <a:close/>
                <a:moveTo>
                  <a:pt x="2101419" y="3511550"/>
                </a:moveTo>
                <a:lnTo>
                  <a:pt x="3591129" y="3511550"/>
                </a:lnTo>
                <a:lnTo>
                  <a:pt x="2150949" y="6858000"/>
                </a:lnTo>
                <a:lnTo>
                  <a:pt x="661239" y="6858000"/>
                </a:lnTo>
                <a:lnTo>
                  <a:pt x="2101419" y="3511550"/>
                </a:lnTo>
                <a:close/>
                <a:moveTo>
                  <a:pt x="8147889" y="0"/>
                </a:moveTo>
                <a:lnTo>
                  <a:pt x="9155634" y="0"/>
                </a:lnTo>
                <a:lnTo>
                  <a:pt x="9155634" y="3346450"/>
                </a:lnTo>
                <a:lnTo>
                  <a:pt x="6707709" y="3346450"/>
                </a:lnTo>
                <a:lnTo>
                  <a:pt x="8147889" y="0"/>
                </a:lnTo>
                <a:close/>
                <a:moveTo>
                  <a:pt x="5350079" y="0"/>
                </a:moveTo>
                <a:lnTo>
                  <a:pt x="7912939" y="0"/>
                </a:lnTo>
                <a:lnTo>
                  <a:pt x="4961459" y="6858000"/>
                </a:lnTo>
                <a:lnTo>
                  <a:pt x="2399869" y="6858000"/>
                </a:lnTo>
                <a:lnTo>
                  <a:pt x="5350079" y="0"/>
                </a:lnTo>
                <a:close/>
                <a:moveTo>
                  <a:pt x="3612719" y="0"/>
                </a:moveTo>
                <a:lnTo>
                  <a:pt x="5102429" y="0"/>
                </a:lnTo>
                <a:lnTo>
                  <a:pt x="3662249" y="3346450"/>
                </a:lnTo>
                <a:lnTo>
                  <a:pt x="2172539" y="3346450"/>
                </a:lnTo>
                <a:lnTo>
                  <a:pt x="3612719" y="0"/>
                </a:lnTo>
                <a:close/>
                <a:moveTo>
                  <a:pt x="2947249" y="0"/>
                </a:moveTo>
                <a:lnTo>
                  <a:pt x="3381579" y="0"/>
                </a:lnTo>
                <a:lnTo>
                  <a:pt x="430099" y="6858000"/>
                </a:lnTo>
                <a:lnTo>
                  <a:pt x="0" y="6858000"/>
                </a:lnTo>
                <a:lnTo>
                  <a:pt x="2947249" y="0"/>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22" name="Graphic 19">
            <a:extLst>
              <a:ext uri="{FF2B5EF4-FFF2-40B4-BE49-F238E27FC236}">
                <a16:creationId xmlns:a16="http://schemas.microsoft.com/office/drawing/2014/main" id="{A6B740BD-8499-412C-AE4E-A4AD7F73100E}"/>
              </a:ext>
            </a:extLst>
          </p:cNvPr>
          <p:cNvSpPr/>
          <p:nvPr/>
        </p:nvSpPr>
        <p:spPr>
          <a:xfrm>
            <a:off x="-8139" y="3369468"/>
            <a:ext cx="2791800" cy="144000"/>
          </a:xfrm>
          <a:custGeom>
            <a:avLst/>
            <a:gdLst>
              <a:gd name="connsiteX0" fmla="*/ 7144 w 2800350"/>
              <a:gd name="connsiteY0" fmla="*/ 7144 h 114300"/>
              <a:gd name="connsiteX1" fmla="*/ 7144 w 2800350"/>
              <a:gd name="connsiteY1" fmla="*/ 115729 h 114300"/>
              <a:gd name="connsiteX2" fmla="*/ 2726531 w 2800350"/>
              <a:gd name="connsiteY2" fmla="*/ 115729 h 114300"/>
              <a:gd name="connsiteX3" fmla="*/ 2797969 w 2800350"/>
              <a:gd name="connsiteY3" fmla="*/ 7144 h 114300"/>
            </a:gdLst>
            <a:ahLst/>
            <a:cxnLst>
              <a:cxn ang="0">
                <a:pos x="connsiteX0" y="connsiteY0"/>
              </a:cxn>
              <a:cxn ang="0">
                <a:pos x="connsiteX1" y="connsiteY1"/>
              </a:cxn>
              <a:cxn ang="0">
                <a:pos x="connsiteX2" y="connsiteY2"/>
              </a:cxn>
              <a:cxn ang="0">
                <a:pos x="connsiteX3" y="connsiteY3"/>
              </a:cxn>
            </a:cxnLst>
            <a:rect l="l" t="t" r="r" b="b"/>
            <a:pathLst>
              <a:path w="2800350" h="114300">
                <a:moveTo>
                  <a:pt x="7144" y="7144"/>
                </a:moveTo>
                <a:lnTo>
                  <a:pt x="7144" y="115729"/>
                </a:lnTo>
                <a:lnTo>
                  <a:pt x="2726531" y="115729"/>
                </a:lnTo>
                <a:lnTo>
                  <a:pt x="2797969" y="7144"/>
                </a:lnTo>
                <a:close/>
              </a:path>
            </a:pathLst>
          </a:custGeom>
          <a:solidFill>
            <a:schemeClr val="bg2">
              <a:alpha val="70000"/>
            </a:schemeClr>
          </a:solidFill>
          <a:ln w="9525" cap="flat">
            <a:noFill/>
            <a:prstDash val="solid"/>
            <a:miter/>
          </a:ln>
        </p:spPr>
        <p:txBody>
          <a:bodyPr rtlCol="0" anchor="ctr"/>
          <a:lstStyle/>
          <a:p>
            <a:r>
              <a:rPr lang="en-US" dirty="0"/>
              <a:t> </a:t>
            </a:r>
            <a:endParaRPr lang="ru-RU" dirty="0"/>
          </a:p>
        </p:txBody>
      </p:sp>
      <p:sp>
        <p:nvSpPr>
          <p:cNvPr id="26" name="Title 1">
            <a:extLst>
              <a:ext uri="{FF2B5EF4-FFF2-40B4-BE49-F238E27FC236}">
                <a16:creationId xmlns:a16="http://schemas.microsoft.com/office/drawing/2014/main" id="{310DFD8C-544F-465B-8315-8B3AA8B95790}"/>
              </a:ext>
            </a:extLst>
          </p:cNvPr>
          <p:cNvSpPr>
            <a:spLocks noGrp="1"/>
          </p:cNvSpPr>
          <p:nvPr>
            <p:ph type="title" hasCustomPrompt="1"/>
          </p:nvPr>
        </p:nvSpPr>
        <p:spPr>
          <a:xfrm>
            <a:off x="577516" y="1096345"/>
            <a:ext cx="7883066" cy="2281355"/>
          </a:xfrm>
        </p:spPr>
        <p:txBody>
          <a:bodyPr>
            <a:noAutofit/>
          </a:bodyPr>
          <a:lstStyle>
            <a:lvl1pPr algn="l">
              <a:defRPr sz="5250" b="1">
                <a:solidFill>
                  <a:schemeClr val="bg1"/>
                </a:solidFill>
              </a:defRPr>
            </a:lvl1pPr>
          </a:lstStyle>
          <a:p>
            <a:r>
              <a:rPr lang="en-US" dirty="0"/>
              <a:t>PRESENTATION</a:t>
            </a:r>
            <a:br>
              <a:rPr lang="ru-RU" dirty="0"/>
            </a:br>
            <a:r>
              <a:rPr lang="en-US" dirty="0"/>
              <a:t>TITLE</a:t>
            </a:r>
            <a:endParaRPr lang="ru-RU" dirty="0"/>
          </a:p>
        </p:txBody>
      </p:sp>
      <p:sp>
        <p:nvSpPr>
          <p:cNvPr id="27" name="Text Placeholder 14">
            <a:extLst>
              <a:ext uri="{FF2B5EF4-FFF2-40B4-BE49-F238E27FC236}">
                <a16:creationId xmlns:a16="http://schemas.microsoft.com/office/drawing/2014/main" id="{A4843534-A750-4D01-BC62-26CD9AEA6AE0}"/>
              </a:ext>
            </a:extLst>
          </p:cNvPr>
          <p:cNvSpPr>
            <a:spLocks noGrp="1"/>
          </p:cNvSpPr>
          <p:nvPr>
            <p:ph type="body" sz="quarter" idx="13" hasCustomPrompt="1"/>
          </p:nvPr>
        </p:nvSpPr>
        <p:spPr>
          <a:xfrm>
            <a:off x="577516" y="3773555"/>
            <a:ext cx="7567715" cy="1101897"/>
          </a:xfrm>
        </p:spPr>
        <p:txBody>
          <a:bodyPr>
            <a:noAutofit/>
          </a:bodyPr>
          <a:lstStyle>
            <a:lvl1pPr marL="0" indent="0" algn="l">
              <a:buNone/>
              <a:defRPr sz="2625" b="0" i="0">
                <a:solidFill>
                  <a:schemeClr val="tx2"/>
                </a:solidFill>
              </a:defRPr>
            </a:lvl1pPr>
          </a:lstStyle>
          <a:p>
            <a:pPr lvl="0"/>
            <a:r>
              <a:rPr lang="en-US" dirty="0"/>
              <a:t>Presentation</a:t>
            </a:r>
            <a:br>
              <a:rPr lang="en-US" dirty="0"/>
            </a:br>
            <a:r>
              <a:rPr lang="en-US" dirty="0"/>
              <a:t>Tagline</a:t>
            </a:r>
          </a:p>
        </p:txBody>
      </p:sp>
      <p:sp>
        <p:nvSpPr>
          <p:cNvPr id="29" name="Text Placeholder 26">
            <a:extLst>
              <a:ext uri="{FF2B5EF4-FFF2-40B4-BE49-F238E27FC236}">
                <a16:creationId xmlns:a16="http://schemas.microsoft.com/office/drawing/2014/main" id="{F8E7B25A-0A4A-430B-903E-76193E2954A1}"/>
              </a:ext>
            </a:extLst>
          </p:cNvPr>
          <p:cNvSpPr>
            <a:spLocks noGrp="1"/>
          </p:cNvSpPr>
          <p:nvPr>
            <p:ph type="body" sz="quarter" idx="21" hasCustomPrompt="1"/>
          </p:nvPr>
        </p:nvSpPr>
        <p:spPr>
          <a:xfrm>
            <a:off x="577516" y="5451785"/>
            <a:ext cx="3275648" cy="324417"/>
          </a:xfrm>
        </p:spPr>
        <p:txBody>
          <a:bodyPr>
            <a:noAutofit/>
          </a:bodyPr>
          <a:lstStyle>
            <a:lvl1pPr marL="0" indent="0" algn="l">
              <a:buNone/>
              <a:defRPr sz="1650" b="1"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20XX</a:t>
            </a:r>
          </a:p>
        </p:txBody>
      </p:sp>
      <p:sp>
        <p:nvSpPr>
          <p:cNvPr id="30" name="Text Placeholder 26">
            <a:extLst>
              <a:ext uri="{FF2B5EF4-FFF2-40B4-BE49-F238E27FC236}">
                <a16:creationId xmlns:a16="http://schemas.microsoft.com/office/drawing/2014/main" id="{B88F3A2A-BD60-4F82-8064-8B157AF4DDC2}"/>
              </a:ext>
            </a:extLst>
          </p:cNvPr>
          <p:cNvSpPr>
            <a:spLocks noGrp="1"/>
          </p:cNvSpPr>
          <p:nvPr>
            <p:ph type="body" sz="quarter" idx="20" hasCustomPrompt="1"/>
          </p:nvPr>
        </p:nvSpPr>
        <p:spPr>
          <a:xfrm>
            <a:off x="577516" y="5105537"/>
            <a:ext cx="3275648" cy="324417"/>
          </a:xfrm>
        </p:spPr>
        <p:txBody>
          <a:bodyPr>
            <a:noAutofit/>
          </a:bodyPr>
          <a:lstStyle>
            <a:lvl1pPr marL="0" indent="0" algn="l">
              <a:buNone/>
              <a:defRPr sz="1650" b="0" i="0">
                <a:solidFill>
                  <a:schemeClr val="bg2"/>
                </a:solidFill>
                <a:latin typeface="+mn-lt"/>
              </a:defRPr>
            </a:lvl1pPr>
            <a:lvl2pPr marL="342900" indent="0">
              <a:buNone/>
              <a:defRPr sz="1350" b="1" i="1"/>
            </a:lvl2pPr>
            <a:lvl3pPr marL="685800" indent="0">
              <a:buNone/>
              <a:defRPr sz="1350" b="1" i="1"/>
            </a:lvl3pPr>
            <a:lvl4pPr marL="1028700" indent="0">
              <a:buNone/>
              <a:defRPr sz="1350" b="1" i="1"/>
            </a:lvl4pPr>
            <a:lvl5pPr marL="1371600" indent="0">
              <a:buNone/>
              <a:defRPr sz="1350" b="1" i="1"/>
            </a:lvl5pPr>
          </a:lstStyle>
          <a:p>
            <a:pPr lvl="0"/>
            <a:r>
              <a:rPr lang="en-US" dirty="0"/>
              <a:t>Month</a:t>
            </a:r>
          </a:p>
        </p:txBody>
      </p:sp>
    </p:spTree>
    <p:extLst>
      <p:ext uri="{BB962C8B-B14F-4D97-AF65-F5344CB8AC3E}">
        <p14:creationId xmlns:p14="http://schemas.microsoft.com/office/powerpoint/2010/main" val="637911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Section Layout">
    <p:spTree>
      <p:nvGrpSpPr>
        <p:cNvPr id="1" name=""/>
        <p:cNvGrpSpPr/>
        <p:nvPr/>
      </p:nvGrpSpPr>
      <p:grpSpPr>
        <a:xfrm>
          <a:off x="0" y="0"/>
          <a:ext cx="0" cy="0"/>
          <a:chOff x="0" y="0"/>
          <a:chExt cx="0" cy="0"/>
        </a:xfrm>
      </p:grpSpPr>
      <p:grpSp>
        <p:nvGrpSpPr>
          <p:cNvPr id="13" name="Graphic 1">
            <a:extLst>
              <a:ext uri="{FF2B5EF4-FFF2-40B4-BE49-F238E27FC236}">
                <a16:creationId xmlns:a16="http://schemas.microsoft.com/office/drawing/2014/main" id="{2C819B96-1084-49C3-82B7-229513AC2269}"/>
              </a:ext>
            </a:extLst>
          </p:cNvPr>
          <p:cNvGrpSpPr/>
          <p:nvPr/>
        </p:nvGrpSpPr>
        <p:grpSpPr>
          <a:xfrm>
            <a:off x="0" y="0"/>
            <a:ext cx="9144000" cy="6858000"/>
            <a:chOff x="0" y="0"/>
            <a:chExt cx="12192000" cy="6858000"/>
          </a:xfrm>
        </p:grpSpPr>
        <p:sp>
          <p:nvSpPr>
            <p:cNvPr id="16" name="Freeform: Shape 15">
              <a:extLst>
                <a:ext uri="{FF2B5EF4-FFF2-40B4-BE49-F238E27FC236}">
                  <a16:creationId xmlns:a16="http://schemas.microsoft.com/office/drawing/2014/main" id="{45765A4C-A810-4DB9-9186-CA21666D77CD}"/>
                </a:ext>
              </a:extLst>
            </p:cNvPr>
            <p:cNvSpPr/>
            <p:nvPr/>
          </p:nvSpPr>
          <p:spPr>
            <a:xfrm>
              <a:off x="-12700" y="-12700"/>
              <a:ext cx="12217400" cy="6883400"/>
            </a:xfrm>
            <a:custGeom>
              <a:avLst/>
              <a:gdLst>
                <a:gd name="connsiteX0" fmla="*/ 12700 w 12217400"/>
                <a:gd name="connsiteY0" fmla="*/ 12700 h 6883400"/>
                <a:gd name="connsiteX1" fmla="*/ 12700 w 12217400"/>
                <a:gd name="connsiteY1" fmla="*/ 6870700 h 6883400"/>
                <a:gd name="connsiteX2" fmla="*/ 12205970 w 12217400"/>
                <a:gd name="connsiteY2" fmla="*/ 6870700 h 6883400"/>
                <a:gd name="connsiteX3" fmla="*/ 12205970 w 12217400"/>
                <a:gd name="connsiteY3" fmla="*/ 12700 h 6883400"/>
                <a:gd name="connsiteX4" fmla="*/ 12700 w 12217400"/>
                <a:gd name="connsiteY4" fmla="*/ 12700 h 6883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7400" h="6883400">
                  <a:moveTo>
                    <a:pt x="12700" y="12700"/>
                  </a:moveTo>
                  <a:lnTo>
                    <a:pt x="12700" y="6870700"/>
                  </a:lnTo>
                  <a:lnTo>
                    <a:pt x="12205970" y="6870700"/>
                  </a:lnTo>
                  <a:lnTo>
                    <a:pt x="12205970" y="12700"/>
                  </a:lnTo>
                  <a:lnTo>
                    <a:pt x="12700" y="12700"/>
                  </a:lnTo>
                  <a:close/>
                </a:path>
              </a:pathLst>
            </a:custGeom>
            <a:solidFill>
              <a:schemeClr val="accent6"/>
            </a:solidFill>
            <a:ln w="12700" cap="flat">
              <a:noFill/>
              <a:prstDash val="solid"/>
              <a:miter/>
            </a:ln>
          </p:spPr>
          <p:txBody>
            <a:bodyPr rtlCol="0" anchor="ctr"/>
            <a:lstStyle/>
            <a:p>
              <a:endParaRPr lang="ru-RU" dirty="0"/>
            </a:p>
          </p:txBody>
        </p:sp>
        <p:sp>
          <p:nvSpPr>
            <p:cNvPr id="17" name="Freeform: Shape 16">
              <a:extLst>
                <a:ext uri="{FF2B5EF4-FFF2-40B4-BE49-F238E27FC236}">
                  <a16:creationId xmlns:a16="http://schemas.microsoft.com/office/drawing/2014/main" id="{2758CCEA-6327-4FC9-8472-4E74DC77BAD5}"/>
                </a:ext>
              </a:extLst>
            </p:cNvPr>
            <p:cNvSpPr/>
            <p:nvPr/>
          </p:nvSpPr>
          <p:spPr>
            <a:xfrm>
              <a:off x="4178300"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gr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8" name="Text Placeholder 2">
            <a:extLst>
              <a:ext uri="{FF2B5EF4-FFF2-40B4-BE49-F238E27FC236}">
                <a16:creationId xmlns:a16="http://schemas.microsoft.com/office/drawing/2014/main" id="{03373955-AB5B-4186-8098-9DBA0AB2650E}"/>
              </a:ext>
            </a:extLst>
          </p:cNvPr>
          <p:cNvSpPr>
            <a:spLocks noGrp="1"/>
          </p:cNvSpPr>
          <p:nvPr>
            <p:ph type="body" idx="1" hasCustomPrompt="1"/>
          </p:nvPr>
        </p:nvSpPr>
        <p:spPr>
          <a:xfrm>
            <a:off x="580524"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1 title</a:t>
            </a:r>
          </a:p>
        </p:txBody>
      </p:sp>
      <p:sp>
        <p:nvSpPr>
          <p:cNvPr id="10" name="Text Placeholder 2">
            <a:extLst>
              <a:ext uri="{FF2B5EF4-FFF2-40B4-BE49-F238E27FC236}">
                <a16:creationId xmlns:a16="http://schemas.microsoft.com/office/drawing/2014/main" id="{23A3472E-32B4-4CAD-B5D0-420AA3FB4CE3}"/>
              </a:ext>
            </a:extLst>
          </p:cNvPr>
          <p:cNvSpPr>
            <a:spLocks noGrp="1"/>
          </p:cNvSpPr>
          <p:nvPr>
            <p:ph type="body" idx="18" hasCustomPrompt="1"/>
          </p:nvPr>
        </p:nvSpPr>
        <p:spPr>
          <a:xfrm>
            <a:off x="4970340" y="2993042"/>
            <a:ext cx="3274219" cy="454353"/>
          </a:xfrm>
        </p:spPr>
        <p:txBody>
          <a:bodyPr>
            <a:noAutofit/>
          </a:bodyPr>
          <a:lstStyle>
            <a:lvl1pPr marL="0" indent="0">
              <a:buNone/>
              <a:defRPr sz="2025" b="1">
                <a:solidFill>
                  <a:schemeClr val="bg2"/>
                </a:solidFill>
                <a:latin typeface="+mj-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Section 2 title</a:t>
            </a:r>
          </a:p>
        </p:txBody>
      </p:sp>
      <p:sp>
        <p:nvSpPr>
          <p:cNvPr id="11" name="Text Placeholder 26">
            <a:extLst>
              <a:ext uri="{FF2B5EF4-FFF2-40B4-BE49-F238E27FC236}">
                <a16:creationId xmlns:a16="http://schemas.microsoft.com/office/drawing/2014/main" id="{1AEED068-3EA0-4BF4-875C-02473E9EB0CC}"/>
              </a:ext>
            </a:extLst>
          </p:cNvPr>
          <p:cNvSpPr>
            <a:spLocks noGrp="1"/>
          </p:cNvSpPr>
          <p:nvPr>
            <p:ph type="body" sz="quarter" idx="20"/>
          </p:nvPr>
        </p:nvSpPr>
        <p:spPr>
          <a:xfrm>
            <a:off x="580524"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2" name="Text Placeholder 26">
            <a:extLst>
              <a:ext uri="{FF2B5EF4-FFF2-40B4-BE49-F238E27FC236}">
                <a16:creationId xmlns:a16="http://schemas.microsoft.com/office/drawing/2014/main" id="{3590B9DA-A2DF-4AE1-9A98-C7B84F48C3A9}"/>
              </a:ext>
            </a:extLst>
          </p:cNvPr>
          <p:cNvSpPr>
            <a:spLocks noGrp="1"/>
          </p:cNvSpPr>
          <p:nvPr>
            <p:ph type="body" sz="quarter" idx="21"/>
          </p:nvPr>
        </p:nvSpPr>
        <p:spPr>
          <a:xfrm>
            <a:off x="4970341" y="3563412"/>
            <a:ext cx="3274219" cy="2333625"/>
          </a:xfrm>
        </p:spPr>
        <p:txBody>
          <a:bodyPr>
            <a:normAutofit/>
          </a:bodyPr>
          <a:lstStyle>
            <a:lvl1pPr marL="135000" indent="-135000">
              <a:spcBef>
                <a:spcPts val="450"/>
              </a:spcBef>
              <a:buClr>
                <a:schemeClr val="bg2"/>
              </a:buClr>
              <a:buFont typeface="Wingdings" panose="05000000000000000000" pitchFamily="2" charset="2"/>
              <a:buChar char="§"/>
              <a:defRPr sz="1050">
                <a:solidFill>
                  <a:schemeClr val="bg1">
                    <a:lumMod val="7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a:t>Click to edit Master text styles</a:t>
            </a:r>
          </a:p>
        </p:txBody>
      </p:sp>
      <p:sp>
        <p:nvSpPr>
          <p:cNvPr id="19" name="Graphic 4">
            <a:extLst>
              <a:ext uri="{FF2B5EF4-FFF2-40B4-BE49-F238E27FC236}">
                <a16:creationId xmlns:a16="http://schemas.microsoft.com/office/drawing/2014/main" id="{CC6E1909-954A-41BF-9CF4-2CB53F6862EF}"/>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20" name="Title 1">
            <a:extLst>
              <a:ext uri="{FF2B5EF4-FFF2-40B4-BE49-F238E27FC236}">
                <a16:creationId xmlns:a16="http://schemas.microsoft.com/office/drawing/2014/main" id="{9845E736-FB54-4B3D-821B-60C0AB9E1A53}"/>
              </a:ext>
            </a:extLst>
          </p:cNvPr>
          <p:cNvSpPr>
            <a:spLocks noGrp="1"/>
          </p:cNvSpPr>
          <p:nvPr>
            <p:ph type="title" hasCustomPrompt="1"/>
          </p:nvPr>
        </p:nvSpPr>
        <p:spPr>
          <a:xfrm>
            <a:off x="580525" y="1033272"/>
            <a:ext cx="3792062" cy="782638"/>
          </a:xfrm>
        </p:spPr>
        <p:txBody>
          <a:bodyPr>
            <a:normAutofit/>
          </a:bodyPr>
          <a:lstStyle>
            <a:lvl1pPr algn="l">
              <a:defRPr sz="3000" b="1">
                <a:solidFill>
                  <a:schemeClr val="bg1"/>
                </a:solidFill>
              </a:defRPr>
            </a:lvl1pPr>
          </a:lstStyle>
          <a:p>
            <a:r>
              <a:rPr lang="en-US" dirty="0"/>
              <a:t>COMPARISON</a:t>
            </a:r>
            <a:endParaRPr lang="ru-RU" dirty="0"/>
          </a:p>
        </p:txBody>
      </p:sp>
      <p:sp>
        <p:nvSpPr>
          <p:cNvPr id="21" name="Text Placeholder 17">
            <a:extLst>
              <a:ext uri="{FF2B5EF4-FFF2-40B4-BE49-F238E27FC236}">
                <a16:creationId xmlns:a16="http://schemas.microsoft.com/office/drawing/2014/main" id="{AFF98BA6-47F6-4796-B970-98EE605E8156}"/>
              </a:ext>
            </a:extLst>
          </p:cNvPr>
          <p:cNvSpPr>
            <a:spLocks noGrp="1"/>
          </p:cNvSpPr>
          <p:nvPr>
            <p:ph type="body" sz="quarter" idx="13" hasCustomPrompt="1"/>
          </p:nvPr>
        </p:nvSpPr>
        <p:spPr>
          <a:xfrm>
            <a:off x="580524" y="2221993"/>
            <a:ext cx="7664035" cy="665713"/>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8" name="Graphic 15">
            <a:extLst>
              <a:ext uri="{FF2B5EF4-FFF2-40B4-BE49-F238E27FC236}">
                <a16:creationId xmlns:a16="http://schemas.microsoft.com/office/drawing/2014/main" id="{5E78F6F2-1702-E74A-86B2-0C42A30F3378}"/>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4099882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5" name="Picture Placeholder 24">
            <a:extLst>
              <a:ext uri="{FF2B5EF4-FFF2-40B4-BE49-F238E27FC236}">
                <a16:creationId xmlns:a16="http://schemas.microsoft.com/office/drawing/2014/main" id="{9D8367A5-C050-47FB-A1BD-54CD13DE3A0F}"/>
              </a:ext>
            </a:extLst>
          </p:cNvPr>
          <p:cNvSpPr>
            <a:spLocks noGrp="1"/>
          </p:cNvSpPr>
          <p:nvPr>
            <p:ph type="pic" sz="quarter" idx="16"/>
          </p:nvPr>
        </p:nvSpPr>
        <p:spPr>
          <a:xfrm>
            <a:off x="4139804" y="0"/>
            <a:ext cx="4577716" cy="6858000"/>
          </a:xfrm>
          <a:custGeom>
            <a:avLst/>
            <a:gdLst>
              <a:gd name="connsiteX0" fmla="*/ 3914141 w 6103621"/>
              <a:gd name="connsiteY0" fmla="*/ 914400 h 6858000"/>
              <a:gd name="connsiteX1" fmla="*/ 6103621 w 6103621"/>
              <a:gd name="connsiteY1" fmla="*/ 914400 h 6858000"/>
              <a:gd name="connsiteX2" fmla="*/ 4339591 w 6103621"/>
              <a:gd name="connsiteY2" fmla="*/ 6858000 h 6858000"/>
              <a:gd name="connsiteX3" fmla="*/ 2150112 w 6103621"/>
              <a:gd name="connsiteY3" fmla="*/ 6858000 h 6858000"/>
              <a:gd name="connsiteX4" fmla="*/ 1769111 w 6103621"/>
              <a:gd name="connsiteY4" fmla="*/ 0 h 6858000"/>
              <a:gd name="connsiteX5" fmla="*/ 3958591 w 6103621"/>
              <a:gd name="connsiteY5" fmla="*/ 0 h 6858000"/>
              <a:gd name="connsiteX6" fmla="*/ 2189480 w 6103621"/>
              <a:gd name="connsiteY6" fmla="*/ 5943601 h 6858000"/>
              <a:gd name="connsiteX7" fmla="*/ 0 w 6103621"/>
              <a:gd name="connsiteY7" fmla="*/ 59436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3621" h="6858000">
                <a:moveTo>
                  <a:pt x="3914141" y="914400"/>
                </a:moveTo>
                <a:lnTo>
                  <a:pt x="6103621" y="914400"/>
                </a:lnTo>
                <a:lnTo>
                  <a:pt x="4339591" y="6858000"/>
                </a:lnTo>
                <a:lnTo>
                  <a:pt x="2150112" y="6858000"/>
                </a:lnTo>
                <a:close/>
                <a:moveTo>
                  <a:pt x="1769111" y="0"/>
                </a:moveTo>
                <a:lnTo>
                  <a:pt x="3958591" y="0"/>
                </a:lnTo>
                <a:lnTo>
                  <a:pt x="2189480" y="5943601"/>
                </a:lnTo>
                <a:lnTo>
                  <a:pt x="0" y="5943601"/>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580524" y="3074530"/>
            <a:ext cx="3316392"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21" name="Title 1">
            <a:extLst>
              <a:ext uri="{FF2B5EF4-FFF2-40B4-BE49-F238E27FC236}">
                <a16:creationId xmlns:a16="http://schemas.microsoft.com/office/drawing/2014/main" id="{33528AEE-54AB-4366-9576-BBA1CE5F3A54}"/>
              </a:ext>
            </a:extLst>
          </p:cNvPr>
          <p:cNvSpPr>
            <a:spLocks noGrp="1"/>
          </p:cNvSpPr>
          <p:nvPr>
            <p:ph type="title" hasCustomPrompt="1"/>
          </p:nvPr>
        </p:nvSpPr>
        <p:spPr>
          <a:xfrm>
            <a:off x="580525" y="1032746"/>
            <a:ext cx="3792062" cy="782638"/>
          </a:xfrm>
        </p:spPr>
        <p:txBody>
          <a:bodyPr>
            <a:normAutofit/>
          </a:bodyPr>
          <a:lstStyle>
            <a:lvl1pPr algn="l">
              <a:defRPr sz="3000" b="1">
                <a:solidFill>
                  <a:schemeClr val="bg1"/>
                </a:solidFill>
              </a:defRPr>
            </a:lvl1pPr>
          </a:lstStyle>
          <a:p>
            <a:r>
              <a:rPr lang="en-US" dirty="0"/>
              <a:t>TEXT LAYOUT 1</a:t>
            </a:r>
            <a:endParaRPr lang="ru-RU" dirty="0"/>
          </a:p>
        </p:txBody>
      </p:sp>
      <p:sp>
        <p:nvSpPr>
          <p:cNvPr id="22" name="Text Placeholder 17">
            <a:extLst>
              <a:ext uri="{FF2B5EF4-FFF2-40B4-BE49-F238E27FC236}">
                <a16:creationId xmlns:a16="http://schemas.microsoft.com/office/drawing/2014/main" id="{A1867536-E941-4FED-8B68-2609143C2A78}"/>
              </a:ext>
            </a:extLst>
          </p:cNvPr>
          <p:cNvSpPr>
            <a:spLocks noGrp="1"/>
          </p:cNvSpPr>
          <p:nvPr>
            <p:ph type="body" sz="quarter" idx="13" hasCustomPrompt="1"/>
          </p:nvPr>
        </p:nvSpPr>
        <p:spPr>
          <a:xfrm>
            <a:off x="580524" y="2225393"/>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26" name="Graphic 4">
            <a:extLst>
              <a:ext uri="{FF2B5EF4-FFF2-40B4-BE49-F238E27FC236}">
                <a16:creationId xmlns:a16="http://schemas.microsoft.com/office/drawing/2014/main" id="{7D57D3C0-DF85-4866-AC4B-ED6A0F6963A5}"/>
              </a:ext>
            </a:extLst>
          </p:cNvPr>
          <p:cNvSpPr/>
          <p:nvPr/>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
        <p:nvSpPr>
          <p:cNvPr id="11" name="Graphic 15">
            <a:extLst>
              <a:ext uri="{FF2B5EF4-FFF2-40B4-BE49-F238E27FC236}">
                <a16:creationId xmlns:a16="http://schemas.microsoft.com/office/drawing/2014/main" id="{FA387E18-8CE1-1648-81B1-6F1A0F183C30}"/>
              </a:ext>
            </a:extLst>
          </p:cNvPr>
          <p:cNvSpPr/>
          <p:nvPr userDrawn="1"/>
        </p:nvSpPr>
        <p:spPr>
          <a:xfrm>
            <a:off x="-8381" y="1947672"/>
            <a:ext cx="39555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5091230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B2044CCF-605D-4D6E-A41D-D6AED53B2233}"/>
              </a:ext>
            </a:extLst>
          </p:cNvPr>
          <p:cNvSpPr>
            <a:spLocks noGrp="1"/>
          </p:cNvSpPr>
          <p:nvPr>
            <p:ph type="pic" sz="quarter" idx="16"/>
          </p:nvPr>
        </p:nvSpPr>
        <p:spPr>
          <a:xfrm>
            <a:off x="0" y="404811"/>
            <a:ext cx="4581654" cy="548512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txBody>
          <a:bodyPr wrap="square" anchor="ctr" anchorCtr="0">
            <a:noAutofit/>
          </a:bodyPr>
          <a:lstStyle>
            <a:lvl1pPr marL="0" indent="0" algn="ctr">
              <a:buNone/>
              <a:defRPr sz="1050"/>
            </a:lvl1pPr>
          </a:lstStyle>
          <a:p>
            <a:r>
              <a:rPr lang="en-US" dirty="0"/>
              <a:t>Click icon to add picture</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6" name="Text Placeholder 14">
            <a:extLst>
              <a:ext uri="{FF2B5EF4-FFF2-40B4-BE49-F238E27FC236}">
                <a16:creationId xmlns:a16="http://schemas.microsoft.com/office/drawing/2014/main" id="{E7F180F3-53B1-4A31-82A4-E6F9B5D8D8A3}"/>
              </a:ext>
            </a:extLst>
          </p:cNvPr>
          <p:cNvSpPr>
            <a:spLocks noGrp="1"/>
          </p:cNvSpPr>
          <p:nvPr>
            <p:ph type="body" sz="quarter" idx="15"/>
          </p:nvPr>
        </p:nvSpPr>
        <p:spPr>
          <a:xfrm>
            <a:off x="5160904" y="3090573"/>
            <a:ext cx="3316393" cy="2588637"/>
          </a:xfrm>
        </p:spPr>
        <p:txBody>
          <a:bodyPr lIns="0">
            <a:normAutofit/>
          </a:bodyPr>
          <a:lstStyle>
            <a:lvl1pPr marL="135000" indent="-135000">
              <a:spcBef>
                <a:spcPts val="450"/>
              </a:spcBef>
              <a:buClr>
                <a:schemeClr val="bg2"/>
              </a:buClr>
              <a:buFont typeface="Wingdings" panose="05000000000000000000" pitchFamily="2" charset="2"/>
              <a:buChar char="§"/>
              <a:defRPr sz="1050" b="0" i="0">
                <a:solidFill>
                  <a:schemeClr val="bg1">
                    <a:lumMod val="75000"/>
                  </a:schemeClr>
                </a:solidFill>
              </a:defRPr>
            </a:lvl1pPr>
          </a:lstStyle>
          <a:p>
            <a:pPr lvl="0"/>
            <a:r>
              <a:rPr lang="en-US"/>
              <a:t>Click to edit Master text styles</a:t>
            </a:r>
          </a:p>
        </p:txBody>
      </p:sp>
      <p:sp>
        <p:nvSpPr>
          <p:cNvPr id="17" name="Title 1">
            <a:extLst>
              <a:ext uri="{FF2B5EF4-FFF2-40B4-BE49-F238E27FC236}">
                <a16:creationId xmlns:a16="http://schemas.microsoft.com/office/drawing/2014/main" id="{BD523330-9E96-4C6E-B5A4-6B543D365FA1}"/>
              </a:ext>
            </a:extLst>
          </p:cNvPr>
          <p:cNvSpPr>
            <a:spLocks noGrp="1"/>
          </p:cNvSpPr>
          <p:nvPr>
            <p:ph type="title" hasCustomPrompt="1"/>
          </p:nvPr>
        </p:nvSpPr>
        <p:spPr>
          <a:xfrm>
            <a:off x="5160905" y="1046140"/>
            <a:ext cx="3792062" cy="782638"/>
          </a:xfrm>
        </p:spPr>
        <p:txBody>
          <a:bodyPr>
            <a:normAutofit/>
          </a:bodyPr>
          <a:lstStyle>
            <a:lvl1pPr algn="l">
              <a:defRPr sz="3000" b="1">
                <a:solidFill>
                  <a:schemeClr val="bg1"/>
                </a:solidFill>
              </a:defRPr>
            </a:lvl1pPr>
          </a:lstStyle>
          <a:p>
            <a:r>
              <a:rPr lang="en-US" dirty="0"/>
              <a:t>TEXT LAYOUT 2</a:t>
            </a:r>
            <a:endParaRPr lang="ru-RU" dirty="0"/>
          </a:p>
        </p:txBody>
      </p:sp>
      <p:sp>
        <p:nvSpPr>
          <p:cNvPr id="18" name="Text Placeholder 17">
            <a:extLst>
              <a:ext uri="{FF2B5EF4-FFF2-40B4-BE49-F238E27FC236}">
                <a16:creationId xmlns:a16="http://schemas.microsoft.com/office/drawing/2014/main" id="{1A08F6B3-0ADA-4ECF-8D25-7DFE4A36411B}"/>
              </a:ext>
            </a:extLst>
          </p:cNvPr>
          <p:cNvSpPr>
            <a:spLocks noGrp="1"/>
          </p:cNvSpPr>
          <p:nvPr>
            <p:ph type="body" sz="quarter" idx="13" hasCustomPrompt="1"/>
          </p:nvPr>
        </p:nvSpPr>
        <p:spPr>
          <a:xfrm>
            <a:off x="5160905" y="2241516"/>
            <a:ext cx="3316392" cy="749047"/>
          </a:xfrm>
        </p:spPr>
        <p:txBody>
          <a:bodyPr>
            <a:normAutofit/>
          </a:bodyPr>
          <a:lstStyle>
            <a:lvl1pPr marL="0" indent="0" algn="l">
              <a:buNone/>
              <a:defRPr sz="1650">
                <a:solidFill>
                  <a:schemeClr val="tx2"/>
                </a:solidFill>
              </a:defRPr>
            </a:lvl1pPr>
            <a:lvl2pPr>
              <a:defRPr sz="1350"/>
            </a:lvl2pPr>
            <a:lvl3pPr>
              <a:defRPr sz="1350"/>
            </a:lvl3pPr>
            <a:lvl4pPr>
              <a:defRPr sz="1350"/>
            </a:lvl4pPr>
            <a:lvl5pPr>
              <a:defRPr sz="1350"/>
            </a:lvl5pPr>
          </a:lstStyle>
          <a:p>
            <a:pPr lvl="0"/>
            <a:r>
              <a:rPr lang="en-US" dirty="0"/>
              <a:t>Edit master text styles</a:t>
            </a:r>
          </a:p>
        </p:txBody>
      </p:sp>
      <p:sp>
        <p:nvSpPr>
          <p:cNvPr id="19" name="Graphic 15">
            <a:extLst>
              <a:ext uri="{FF2B5EF4-FFF2-40B4-BE49-F238E27FC236}">
                <a16:creationId xmlns:a16="http://schemas.microsoft.com/office/drawing/2014/main" id="{5CCECBFE-3C2B-4492-BCDA-1EFEB5E3E092}"/>
              </a:ext>
            </a:extLst>
          </p:cNvPr>
          <p:cNvSpPr/>
          <p:nvPr userDrawn="1"/>
        </p:nvSpPr>
        <p:spPr>
          <a:xfrm flipH="1">
            <a:off x="5235690" y="1947672"/>
            <a:ext cx="3915000" cy="73100"/>
          </a:xfrm>
          <a:custGeom>
            <a:avLst/>
            <a:gdLst>
              <a:gd name="connsiteX0" fmla="*/ 9138 w 5056083"/>
              <a:gd name="connsiteY0" fmla="*/ 9137 h 73099"/>
              <a:gd name="connsiteX1" fmla="*/ 9138 w 5056083"/>
              <a:gd name="connsiteY1" fmla="*/ 67617 h 73099"/>
              <a:gd name="connsiteX2" fmla="*/ 5018925 w 5056083"/>
              <a:gd name="connsiteY2" fmla="*/ 67617 h 73099"/>
              <a:gd name="connsiteX3" fmla="*/ 5057911 w 5056083"/>
              <a:gd name="connsiteY3" fmla="*/ 9137 h 73099"/>
            </a:gdLst>
            <a:ahLst/>
            <a:cxnLst>
              <a:cxn ang="0">
                <a:pos x="connsiteX0" y="connsiteY0"/>
              </a:cxn>
              <a:cxn ang="0">
                <a:pos x="connsiteX1" y="connsiteY1"/>
              </a:cxn>
              <a:cxn ang="0">
                <a:pos x="connsiteX2" y="connsiteY2"/>
              </a:cxn>
              <a:cxn ang="0">
                <a:pos x="connsiteX3" y="connsiteY3"/>
              </a:cxn>
            </a:cxnLst>
            <a:rect l="l" t="t" r="r" b="b"/>
            <a:pathLst>
              <a:path w="5056083" h="73099">
                <a:moveTo>
                  <a:pt x="9138" y="9137"/>
                </a:moveTo>
                <a:lnTo>
                  <a:pt x="9138" y="67617"/>
                </a:lnTo>
                <a:lnTo>
                  <a:pt x="5018925" y="67617"/>
                </a:lnTo>
                <a:lnTo>
                  <a:pt x="5057911" y="9137"/>
                </a:lnTo>
                <a:close/>
              </a:path>
            </a:pathLst>
          </a:custGeom>
          <a:solidFill>
            <a:schemeClr val="bg2">
              <a:alpha val="70000"/>
            </a:schemeClr>
          </a:solidFill>
          <a:ln w="9525" cap="flat">
            <a:noFill/>
            <a:prstDash val="solid"/>
            <a:miter/>
          </a:ln>
        </p:spPr>
        <p:txBody>
          <a:bodyPr rtlCol="0" anchor="ctr"/>
          <a:lstStyle/>
          <a:p>
            <a:endParaRPr lang="ru-RU" dirty="0"/>
          </a:p>
        </p:txBody>
      </p:sp>
      <p:sp>
        <p:nvSpPr>
          <p:cNvPr id="20" name="Graphic 4">
            <a:extLst>
              <a:ext uri="{FF2B5EF4-FFF2-40B4-BE49-F238E27FC236}">
                <a16:creationId xmlns:a16="http://schemas.microsoft.com/office/drawing/2014/main" id="{3441B044-38F8-49ED-845B-5D926C811447}"/>
              </a:ext>
            </a:extLst>
          </p:cNvPr>
          <p:cNvSpPr/>
          <p:nvPr userDrawn="1"/>
        </p:nvSpPr>
        <p:spPr>
          <a:xfrm>
            <a:off x="8469473" y="6103003"/>
            <a:ext cx="6831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2106302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848600" cy="838200"/>
          </a:xfrm>
        </p:spPr>
        <p:txBody>
          <a:bodyPr/>
          <a:lstStyle/>
          <a:p>
            <a:r>
              <a:rPr lang="en-US"/>
              <a:t>Click to edit Master title style</a:t>
            </a:r>
          </a:p>
        </p:txBody>
      </p:sp>
      <p:sp>
        <p:nvSpPr>
          <p:cNvPr id="3" name="Text Placeholder 2"/>
          <p:cNvSpPr>
            <a:spLocks noGrp="1"/>
          </p:cNvSpPr>
          <p:nvPr>
            <p:ph type="body" sz="half" idx="1"/>
          </p:nvPr>
        </p:nvSpPr>
        <p:spPr>
          <a:xfrm>
            <a:off x="6096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1" y="1295401"/>
            <a:ext cx="3848100" cy="4830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58F0E5FA-8196-4D91-9E8C-6A16B1CC931D}" type="slidenum">
              <a:rPr lang="en-US"/>
              <a:pPr>
                <a:defRPr/>
              </a:pPr>
              <a:t>‹#›</a:t>
            </a:fld>
            <a:endParaRPr lang="en-US" dirty="0"/>
          </a:p>
        </p:txBody>
      </p:sp>
    </p:spTree>
    <p:extLst>
      <p:ext uri="{BB962C8B-B14F-4D97-AF65-F5344CB8AC3E}">
        <p14:creationId xmlns:p14="http://schemas.microsoft.com/office/powerpoint/2010/main" val="155941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84AE8A8-6ACE-4A15-90DF-984768BF0901}" type="slidenum">
              <a:rPr lang="en-US"/>
              <a:pPr>
                <a:defRPr/>
              </a:pPr>
              <a:t>‹#›</a:t>
            </a:fld>
            <a:endParaRPr lang="en-US" dirty="0"/>
          </a:p>
        </p:txBody>
      </p:sp>
    </p:spTree>
    <p:extLst>
      <p:ext uri="{BB962C8B-B14F-4D97-AF65-F5344CB8AC3E}">
        <p14:creationId xmlns:p14="http://schemas.microsoft.com/office/powerpoint/2010/main" val="3992172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5"/>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DCBF32-FF78-44AA-8572-630994CAC47A}" type="slidenum">
              <a:rPr lang="en-US"/>
              <a:pPr>
                <a:defRPr/>
              </a:pPr>
              <a:t>‹#›</a:t>
            </a:fld>
            <a:endParaRPr lang="en-US" dirty="0"/>
          </a:p>
        </p:txBody>
      </p:sp>
    </p:spTree>
    <p:extLst>
      <p:ext uri="{BB962C8B-B14F-4D97-AF65-F5344CB8AC3E}">
        <p14:creationId xmlns:p14="http://schemas.microsoft.com/office/powerpoint/2010/main" val="337943750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0317231-FA46-49F0-98CE-9EE970EB22D7}" type="slidenum">
              <a:rPr lang="en-US"/>
              <a:pPr>
                <a:defRPr/>
              </a:pPr>
              <a:t>‹#›</a:t>
            </a:fld>
            <a:endParaRPr lang="en-US" dirty="0"/>
          </a:p>
        </p:txBody>
      </p:sp>
    </p:spTree>
    <p:extLst>
      <p:ext uri="{BB962C8B-B14F-4D97-AF65-F5344CB8AC3E}">
        <p14:creationId xmlns:p14="http://schemas.microsoft.com/office/powerpoint/2010/main" val="2213358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859758"/>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1" y="2514601"/>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1"/>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13A2489-E4F4-4467-8292-1AE251D67081}" type="slidenum">
              <a:rPr lang="en-US"/>
              <a:pPr>
                <a:defRPr/>
              </a:pPr>
              <a:t>‹#›</a:t>
            </a:fld>
            <a:endParaRPr lang="en-US" dirty="0"/>
          </a:p>
        </p:txBody>
      </p:sp>
    </p:spTree>
    <p:extLst>
      <p:ext uri="{BB962C8B-B14F-4D97-AF65-F5344CB8AC3E}">
        <p14:creationId xmlns:p14="http://schemas.microsoft.com/office/powerpoint/2010/main" val="210516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14FEE21-878D-4F01-8CE8-54AA8AE8A785}" type="slidenum">
              <a:rPr lang="en-US"/>
              <a:pPr>
                <a:defRPr/>
              </a:pPr>
              <a:t>‹#›</a:t>
            </a:fld>
            <a:endParaRPr lang="en-US" dirty="0"/>
          </a:p>
        </p:txBody>
      </p:sp>
    </p:spTree>
    <p:extLst>
      <p:ext uri="{BB962C8B-B14F-4D97-AF65-F5344CB8AC3E}">
        <p14:creationId xmlns:p14="http://schemas.microsoft.com/office/powerpoint/2010/main" val="369722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F4C57-6B4F-45B6-8C98-B313356578D2}" type="slidenum">
              <a:rPr lang="en-US"/>
              <a:pPr>
                <a:defRPr/>
              </a:pPr>
              <a:t>‹#›</a:t>
            </a:fld>
            <a:endParaRPr lang="en-US" dirty="0"/>
          </a:p>
        </p:txBody>
      </p:sp>
    </p:spTree>
    <p:extLst>
      <p:ext uri="{BB962C8B-B14F-4D97-AF65-F5344CB8AC3E}">
        <p14:creationId xmlns:p14="http://schemas.microsoft.com/office/powerpoint/2010/main" val="3695988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1"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E9A6028-E669-43C5-A0DC-2FFDEA582AFE}" type="slidenum">
              <a:rPr lang="en-US"/>
              <a:pPr>
                <a:defRPr/>
              </a:pPr>
              <a:t>‹#›</a:t>
            </a:fld>
            <a:endParaRPr lang="en-US" dirty="0"/>
          </a:p>
        </p:txBody>
      </p:sp>
    </p:spTree>
    <p:extLst>
      <p:ext uri="{BB962C8B-B14F-4D97-AF65-F5344CB8AC3E}">
        <p14:creationId xmlns:p14="http://schemas.microsoft.com/office/powerpoint/2010/main" val="2087363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2" name="Title 1"/>
          <p:cNvSpPr>
            <a:spLocks noGrp="1"/>
          </p:cNvSpPr>
          <p:nvPr>
            <p:ph type="title"/>
          </p:nvPr>
        </p:nvSpPr>
        <p:spPr>
          <a:xfrm>
            <a:off x="609600" y="1176997"/>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3B9F1C06-2040-4BEE-AEE6-5D33D89D6537}" type="slidenum">
              <a:rPr lang="en-US"/>
              <a:pPr>
                <a:defRPr/>
              </a:pPr>
              <a:t>‹#›</a:t>
            </a:fld>
            <a:endParaRPr lang="en-US" dirty="0"/>
          </a:p>
        </p:txBody>
      </p:sp>
    </p:spTree>
    <p:extLst>
      <p:ext uri="{BB962C8B-B14F-4D97-AF65-F5344CB8AC3E}">
        <p14:creationId xmlns:p14="http://schemas.microsoft.com/office/powerpoint/2010/main" val="308193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charset="0"/>
                <a:cs typeface="+mn-cs"/>
              </a:defRPr>
            </a:lvl1pPr>
          </a:lstStyle>
          <a:p>
            <a:pPr>
              <a:defRPr/>
            </a:pPr>
            <a:fld id="{FDD9C398-2318-4319-9CFE-B8C787321B02}"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cs typeface="+mn-cs"/>
              </a:endParaRPr>
            </a:p>
          </p:txBody>
        </p:sp>
      </p:grpSp>
    </p:spTree>
  </p:cSld>
  <p:clrMap bg1="lt1" tx1="dk1" bg2="lt2" tx2="dk2" accent1="accent1" accent2="accent2" accent3="accent3" accent4="accent4" accent5="accent5" accent6="accent6" hlink="hlink" folHlink="folHlink"/>
  <p:sldLayoutIdLst>
    <p:sldLayoutId id="2147487627" r:id="rId1"/>
    <p:sldLayoutId id="2147487609" r:id="rId2"/>
    <p:sldLayoutId id="2147487628" r:id="rId3"/>
    <p:sldLayoutId id="2147487610" r:id="rId4"/>
    <p:sldLayoutId id="2147487611" r:id="rId5"/>
    <p:sldLayoutId id="2147487612" r:id="rId6"/>
    <p:sldLayoutId id="2147487613" r:id="rId7"/>
    <p:sldLayoutId id="2147487614" r:id="rId8"/>
    <p:sldLayoutId id="2147487629" r:id="rId9"/>
    <p:sldLayoutId id="2147487615" r:id="rId10"/>
    <p:sldLayoutId id="2147487616" r:id="rId11"/>
    <p:sldLayoutId id="2147487630" r:id="rId12"/>
    <p:sldLayoutId id="2147487644" r:id="rId13"/>
    <p:sldLayoutId id="2147487645" r:id="rId14"/>
    <p:sldLayoutId id="2147487646" r:id="rId15"/>
    <p:sldLayoutId id="2147487647" r:id="rId16"/>
    <p:sldLayoutId id="2147487648" r:id="rId17"/>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bit.ly/rueplanro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eg"/><Relationship Id="rId5" Type="http://schemas.openxmlformats.org/officeDocument/2006/relationships/hyperlink" Target="http://upload.wikimedia.org/wikipedia/en/9/96/Palmdale_Airport_Terminal.jpg" TargetMode="Externa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hyperlink" Target="https://www.rampla.org/s/" TargetMode="External"/><Relationship Id="rId1" Type="http://schemas.openxmlformats.org/officeDocument/2006/relationships/slideLayout" Target="../slideLayouts/slideLayout2.xml"/><Relationship Id="rId5" Type="http://schemas.openxmlformats.org/officeDocument/2006/relationships/hyperlink" Target="mailto:pdgprocurement@lawa.org" TargetMode="External"/><Relationship Id="rId4" Type="http://schemas.openxmlformats.org/officeDocument/2006/relationships/hyperlink" Target="https://www.lawa.org/lawa-businesses/lawa-current-opportunities"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finance.lacity.org/"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https://urldefense.proofpoint.com/v2/url?u=https-3A__vimeo.com_304192330&amp;d=DwMFaQ&amp;c=_EZyq3jpMgV82C-qqw4SRw&amp;r=KkF3cnlaKtnrQuHnP3C50J0nNi6xwuJ7iNmoT-K35SU&amp;m=-Ehpx0njrv8YWYtAj9jCwODceNq4Ok7f6NnXdjn7v4c&amp;s=h_UzHDVy_RhsgMUpPW797DPWuzDIUbiy74gVGnpAQbM&amp;e="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2A0_F033F18E.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hyperlink" Target="mailto:BusinessandJobs@lawa.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jobsatlax.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jobsatlax.org/" TargetMode="External"/><Relationship Id="rId4" Type="http://schemas.openxmlformats.org/officeDocument/2006/relationships/hyperlink" Target="mailto:BusinessandJobs@law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BusinessandJobs@lawa.org" TargetMode="External"/><Relationship Id="rId4" Type="http://schemas.openxmlformats.org/officeDocument/2006/relationships/hyperlink" Target="http://www.jobsallax.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15.xml"/><Relationship Id="rId4" Type="http://schemas.openxmlformats.org/officeDocument/2006/relationships/image" Target="../media/image5.jpeg"/></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jpeg"/><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8.jpg"/><Relationship Id="rId1" Type="http://schemas.openxmlformats.org/officeDocument/2006/relationships/slideLayout" Target="../slideLayouts/slideLayout1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mailto:rosa@imwis.com" TargetMode="External"/><Relationship Id="rId2" Type="http://schemas.openxmlformats.org/officeDocument/2006/relationships/image" Target="../media/image23.jpeg"/><Relationship Id="rId1" Type="http://schemas.openxmlformats.org/officeDocument/2006/relationships/slideLayout" Target="../slideLayouts/slideLayout13.xml"/><Relationship Id="rId5" Type="http://schemas.openxmlformats.org/officeDocument/2006/relationships/image" Target="../media/image5.jpe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www.rampla.org/"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s://lacity.diversitysoftware.com/" TargetMode="External"/><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rampla.or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www.lawa.org/en/lawa-businesses/lawa-current-opportunities" TargetMode="External"/><Relationship Id="rId4" Type="http://schemas.openxmlformats.org/officeDocument/2006/relationships/hyperlink" Target="http://www.lawa.org/"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lawa.org/"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hyperlink" Target="http://bca.lacity.org/" TargetMode="External"/><Relationship Id="rId3" Type="http://schemas.openxmlformats.org/officeDocument/2006/relationships/hyperlink" Target="https://www.lawa.org/groups-and-divisions/business-jobs-and-social-responsibility" TargetMode="External"/><Relationship Id="rId7" Type="http://schemas.openxmlformats.org/officeDocument/2006/relationships/hyperlink" Target="mailto:bca.certifications@lacity.org" TargetMode="External"/><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openxmlformats.org/officeDocument/2006/relationships/hyperlink" Target="http://www.lawa.org/" TargetMode="External"/><Relationship Id="rId5" Type="http://schemas.openxmlformats.org/officeDocument/2006/relationships/hyperlink" Target="http://www.lawa.org/bjrc" TargetMode="External"/><Relationship Id="rId10" Type="http://schemas.openxmlformats.org/officeDocument/2006/relationships/hyperlink" Target="mailto:pdgprocurement@lawa.org" TargetMode="External"/><Relationship Id="rId4" Type="http://schemas.openxmlformats.org/officeDocument/2006/relationships/hyperlink" Target="mailto:rosa@imwis.com" TargetMode="External"/><Relationship Id="rId9" Type="http://schemas.openxmlformats.org/officeDocument/2006/relationships/hyperlink" Target="https://www.rampla.org/"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lawa.org/en/lawa-businesses/lawa-current-opportuniti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Users\a19jxl\Pictures\background-last 11x14.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955"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609600" y="304800"/>
            <a:ext cx="7851648" cy="1524000"/>
          </a:xfrm>
        </p:spPr>
        <p:txBody>
          <a:bodyPr>
            <a:noAutofit/>
          </a:bodyPr>
          <a:lstStyle/>
          <a:p>
            <a:pPr algn="ctr" eaLnBrk="1" fontAlgn="auto" hangingPunct="1">
              <a:spcAft>
                <a:spcPts val="0"/>
              </a:spcAft>
              <a:defRPr/>
            </a:pPr>
            <a:r>
              <a:rPr lang="en-US" sz="4400" dirty="0"/>
              <a:t>DOING BUSINESS with </a:t>
            </a:r>
            <a:br>
              <a:rPr lang="en-US" sz="4400" dirty="0"/>
            </a:br>
            <a:r>
              <a:rPr lang="en-US" sz="4400" dirty="0"/>
              <a:t>Los Angeles World Airports</a:t>
            </a:r>
          </a:p>
        </p:txBody>
      </p:sp>
      <p:sp>
        <p:nvSpPr>
          <p:cNvPr id="2" name="Slide Number Placeholder 1"/>
          <p:cNvSpPr>
            <a:spLocks noGrp="1"/>
          </p:cNvSpPr>
          <p:nvPr>
            <p:ph type="sldNum" sz="quarter" idx="12"/>
          </p:nvPr>
        </p:nvSpPr>
        <p:spPr/>
        <p:txBody>
          <a:bodyPr/>
          <a:lstStyle/>
          <a:p>
            <a:pPr>
              <a:defRPr/>
            </a:pPr>
            <a:fld id="{CD8F6B9D-4E84-4399-AECC-9A514B36C05D}" type="slidenum">
              <a:rPr lang="en-US" smtClean="0"/>
              <a:pPr>
                <a:defRPr/>
              </a:pPr>
              <a:t>1</a:t>
            </a:fld>
            <a:endParaRPr lang="en-US" dirty="0"/>
          </a:p>
        </p:txBody>
      </p:sp>
      <p:sp>
        <p:nvSpPr>
          <p:cNvPr id="33797" name="TextBox 2"/>
          <p:cNvSpPr txBox="1">
            <a:spLocks noChangeArrowheads="1"/>
          </p:cNvSpPr>
          <p:nvPr/>
        </p:nvSpPr>
        <p:spPr bwMode="auto">
          <a:xfrm>
            <a:off x="76200" y="6062990"/>
            <a:ext cx="2209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100" dirty="0">
                <a:latin typeface="Arial" charset="0"/>
              </a:rPr>
              <a:t>Rev. 12/2022</a:t>
            </a:r>
          </a:p>
        </p:txBody>
      </p:sp>
      <p:pic>
        <p:nvPicPr>
          <p:cNvPr id="3" name="Picture 2" descr="C:\Users\a19jxl\Pictures\New Logos.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044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106C80-08BD-0859-A2CA-AAF3F9A4A667}"/>
              </a:ext>
            </a:extLst>
          </p:cNvPr>
          <p:cNvPicPr>
            <a:picLocks noChangeAspect="1"/>
          </p:cNvPicPr>
          <p:nvPr/>
        </p:nvPicPr>
        <p:blipFill>
          <a:blip r:embed="rId2"/>
          <a:stretch>
            <a:fillRect/>
          </a:stretch>
        </p:blipFill>
        <p:spPr>
          <a:xfrm>
            <a:off x="621948" y="1372277"/>
            <a:ext cx="7900104" cy="5137966"/>
          </a:xfrm>
          <a:prstGeom prst="rect">
            <a:avLst/>
          </a:prstGeom>
        </p:spPr>
      </p:pic>
      <p:sp>
        <p:nvSpPr>
          <p:cNvPr id="2" name="Title 1"/>
          <p:cNvSpPr>
            <a:spLocks noGrp="1"/>
          </p:cNvSpPr>
          <p:nvPr>
            <p:ph type="title"/>
          </p:nvPr>
        </p:nvSpPr>
        <p:spPr>
          <a:xfrm>
            <a:off x="457200" y="483813"/>
            <a:ext cx="8229600" cy="685800"/>
          </a:xfrm>
        </p:spPr>
        <p:txBody>
          <a:bodyPr/>
          <a:lstStyle/>
          <a:p>
            <a:pPr algn="ctr"/>
            <a:r>
              <a:rPr lang="en-US" sz="3200" b="1" i="1" dirty="0"/>
              <a:t>Current Contract Status Report:</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10</a:t>
            </a:fld>
            <a:endParaRPr lang="en-US" dirty="0"/>
          </a:p>
        </p:txBody>
      </p:sp>
      <p:sp>
        <p:nvSpPr>
          <p:cNvPr id="6" name="Rectangle 5"/>
          <p:cNvSpPr/>
          <p:nvPr/>
        </p:nvSpPr>
        <p:spPr>
          <a:xfrm>
            <a:off x="5791200" y="1372276"/>
            <a:ext cx="1371600" cy="513796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623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Bids (RFB)</a:t>
            </a:r>
          </a:p>
        </p:txBody>
      </p:sp>
      <p:sp>
        <p:nvSpPr>
          <p:cNvPr id="34819" name="Rectangle 3"/>
          <p:cNvSpPr>
            <a:spLocks noGrp="1" noChangeArrowheads="1"/>
          </p:cNvSpPr>
          <p:nvPr>
            <p:ph idx="1"/>
          </p:nvPr>
        </p:nvSpPr>
        <p:spPr>
          <a:xfrm>
            <a:off x="457200" y="1752600"/>
            <a:ext cx="7848600" cy="4876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Bid</a:t>
            </a:r>
            <a:r>
              <a:rPr lang="en-US" altLang="en-US" sz="2400" dirty="0">
                <a:latin typeface="Arial" charset="0"/>
                <a:cs typeface="Arial" charset="0"/>
              </a:rPr>
              <a:t> is used for the competitive purchase of the following:</a:t>
            </a:r>
          </a:p>
          <a:p>
            <a:pPr lvl="1" eaLnBrk="1" hangingPunct="1">
              <a:lnSpc>
                <a:spcPct val="80000"/>
              </a:lnSpc>
              <a:buClr>
                <a:schemeClr val="tx2"/>
              </a:buClr>
            </a:pPr>
            <a:r>
              <a:rPr lang="en-US" altLang="en-US" sz="2000" dirty="0">
                <a:latin typeface="Arial" charset="0"/>
                <a:cs typeface="Arial" charset="0"/>
              </a:rPr>
              <a:t>Goods</a:t>
            </a:r>
          </a:p>
          <a:p>
            <a:pPr lvl="1" eaLnBrk="1" hangingPunct="1">
              <a:lnSpc>
                <a:spcPct val="80000"/>
              </a:lnSpc>
              <a:buClr>
                <a:schemeClr val="tx2"/>
              </a:buClr>
            </a:pPr>
            <a:r>
              <a:rPr lang="en-US" altLang="en-US" sz="2000" dirty="0">
                <a:latin typeface="Arial" charset="0"/>
                <a:cs typeface="Arial" charset="0"/>
              </a:rPr>
              <a:t>Equipment</a:t>
            </a:r>
          </a:p>
          <a:p>
            <a:pPr lvl="1" eaLnBrk="1" hangingPunct="1">
              <a:lnSpc>
                <a:spcPct val="80000"/>
              </a:lnSpc>
              <a:buClr>
                <a:schemeClr val="tx2"/>
              </a:buClr>
            </a:pPr>
            <a:r>
              <a:rPr lang="en-US" altLang="en-US" sz="2000" dirty="0">
                <a:latin typeface="Arial" charset="0"/>
                <a:cs typeface="Arial" charset="0"/>
              </a:rPr>
              <a:t>Non-professional services.</a:t>
            </a:r>
          </a:p>
          <a:p>
            <a:pPr lvl="1" eaLnBrk="1" hangingPunct="1">
              <a:lnSpc>
                <a:spcPct val="80000"/>
              </a:lnSpc>
              <a:buClr>
                <a:schemeClr val="tx2"/>
              </a:buClr>
            </a:pPr>
            <a:endParaRPr lang="en-US" altLang="en-US" sz="20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contract award is made to the lowest priced bid that is deemed to be:</a:t>
            </a:r>
          </a:p>
          <a:p>
            <a:pPr lvl="1" eaLnBrk="1" hangingPunct="1">
              <a:lnSpc>
                <a:spcPct val="80000"/>
              </a:lnSpc>
              <a:buClr>
                <a:schemeClr val="tx2"/>
              </a:buClr>
            </a:pPr>
            <a:r>
              <a:rPr lang="en-US" altLang="en-US" sz="2000" dirty="0">
                <a:latin typeface="Arial" charset="0"/>
                <a:cs typeface="Arial" charset="0"/>
              </a:rPr>
              <a:t>Responsive – accurate completion of the bid</a:t>
            </a:r>
          </a:p>
          <a:p>
            <a:pPr lvl="1" eaLnBrk="1" hangingPunct="1">
              <a:lnSpc>
                <a:spcPct val="80000"/>
              </a:lnSpc>
              <a:buClr>
                <a:schemeClr val="tx2"/>
              </a:buClr>
            </a:pPr>
            <a:r>
              <a:rPr lang="en-US" altLang="en-US" sz="2000" dirty="0">
                <a:latin typeface="Arial" charset="0"/>
                <a:cs typeface="Arial" charset="0"/>
              </a:rPr>
              <a:t>Responsible – determined to be capable of meeting the specifications.</a:t>
            </a:r>
          </a:p>
          <a:p>
            <a:pPr marL="393700" lvl="1" indent="0" eaLnBrk="1" hangingPunct="1">
              <a:lnSpc>
                <a:spcPct val="80000"/>
              </a:lnSpc>
              <a:buClr>
                <a:schemeClr val="tx2"/>
              </a:buClr>
              <a:buNone/>
            </a:pP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Bids can be for individual items, services, or contracts from 1 to 5 years in duration.</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11</a:t>
            </a:fld>
            <a:endParaRPr lang="en-US" dirty="0"/>
          </a:p>
        </p:txBody>
      </p:sp>
    </p:spTree>
    <p:extLst>
      <p:ext uri="{BB962C8B-B14F-4D97-AF65-F5344CB8AC3E}">
        <p14:creationId xmlns:p14="http://schemas.microsoft.com/office/powerpoint/2010/main" val="383586265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RFB Information to Note</a:t>
            </a:r>
          </a:p>
        </p:txBody>
      </p:sp>
      <p:sp>
        <p:nvSpPr>
          <p:cNvPr id="40963" name="Rectangle 3"/>
          <p:cNvSpPr>
            <a:spLocks noGrp="1" noChangeArrowheads="1"/>
          </p:cNvSpPr>
          <p:nvPr>
            <p:ph idx="1"/>
          </p:nvPr>
        </p:nvSpPr>
        <p:spPr>
          <a:xfrm>
            <a:off x="457200" y="1600200"/>
            <a:ext cx="7772400" cy="5257800"/>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RFB bid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RAMP RFB page.</a:t>
            </a:r>
          </a:p>
          <a:p>
            <a:pPr marL="393700" lvl="1" indent="0" eaLnBrk="1" hangingPunct="1">
              <a:lnSpc>
                <a:spcPct val="90000"/>
              </a:lnSpc>
              <a:buClr>
                <a:schemeClr val="tx2"/>
              </a:buClr>
              <a:buSzPct val="90000"/>
              <a:buNone/>
              <a:defRPr/>
            </a:pPr>
            <a:endParaRPr lang="en-US" sz="16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Procurement Analyst via email for RFBs.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RFB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PRE-BID MEETINGS</a:t>
            </a:r>
          </a:p>
          <a:p>
            <a:pPr lvl="1" eaLnBrk="1" hangingPunct="1">
              <a:lnSpc>
                <a:spcPct val="90000"/>
              </a:lnSpc>
              <a:buClr>
                <a:schemeClr val="tx2"/>
              </a:buClr>
              <a:buSzPct val="90000"/>
              <a:defRPr/>
            </a:pPr>
            <a:r>
              <a:rPr lang="en-US" sz="1800" dirty="0">
                <a:latin typeface="Arial" charset="0"/>
              </a:rPr>
              <a:t>Mandatory vs. 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12</a:t>
            </a:fld>
            <a:endParaRPr lang="en-US" dirty="0"/>
          </a:p>
        </p:txBody>
      </p:sp>
    </p:spTree>
    <p:extLst>
      <p:ext uri="{BB962C8B-B14F-4D97-AF65-F5344CB8AC3E}">
        <p14:creationId xmlns:p14="http://schemas.microsoft.com/office/powerpoint/2010/main" val="2217867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RFB </a:t>
            </a:r>
            <a:r>
              <a:rPr lang="en-US" altLang="en-US" sz="3200" b="1" i="1" dirty="0"/>
              <a:t>Requirements</a:t>
            </a:r>
          </a:p>
        </p:txBody>
      </p:sp>
      <p:sp>
        <p:nvSpPr>
          <p:cNvPr id="43011" name="Rectangle 3"/>
          <p:cNvSpPr>
            <a:spLocks noGrp="1" noChangeArrowheads="1"/>
          </p:cNvSpPr>
          <p:nvPr>
            <p:ph idx="1"/>
          </p:nvPr>
        </p:nvSpPr>
        <p:spPr>
          <a:xfrm>
            <a:off x="266700" y="1600200"/>
            <a:ext cx="8610600" cy="5029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Bid, Worksheets and Administrative Requirements must be filled out as directed and returned complete, in the order received. Failure to do so may invalidate </a:t>
            </a:r>
            <a:r>
              <a:rPr lang="en-US" sz="2000" dirty="0">
                <a:latin typeface="Arial" charset="0"/>
              </a:rPr>
              <a:t>RFB.</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PAYMENT TERMS</a:t>
            </a:r>
          </a:p>
          <a:p>
            <a:pPr lvl="1" eaLnBrk="1" hangingPunct="1">
              <a:lnSpc>
                <a:spcPct val="90000"/>
              </a:lnSpc>
              <a:buClrTx/>
              <a:buSzPct val="100000"/>
              <a:buFont typeface="Arial" panose="020B0604020202020204" pitchFamily="34" charset="0"/>
              <a:buChar char="•"/>
            </a:pPr>
            <a:r>
              <a:rPr lang="en-US" altLang="en-US" sz="2000" dirty="0">
                <a:latin typeface="Arial" charset="0"/>
              </a:rPr>
              <a:t>Discount terms of 25 days or more can impact your </a:t>
            </a:r>
            <a:r>
              <a:rPr lang="en-US" sz="2000" dirty="0">
                <a:latin typeface="Arial" charset="0"/>
              </a:rPr>
              <a:t>RFB evaluation</a:t>
            </a:r>
            <a:r>
              <a:rPr lang="en-US" altLang="en-US" sz="2000" dirty="0">
                <a:latin typeface="Arial" charset="0"/>
              </a:rPr>
              <a:t>.</a:t>
            </a:r>
          </a:p>
          <a:p>
            <a:pPr marL="0" indent="0" eaLnBrk="1" hangingPunct="1">
              <a:lnSpc>
                <a:spcPct val="90000"/>
              </a:lnSpc>
              <a:buClrTx/>
              <a:buSzPct val="100000"/>
              <a:buNone/>
            </a:pPr>
            <a:endParaRPr lang="en-US" altLang="en-US" sz="2000" dirty="0">
              <a:latin typeface="Arial" charset="0"/>
            </a:endParaRPr>
          </a:p>
          <a:p>
            <a:pPr eaLnBrk="1" hangingPunct="1">
              <a:lnSpc>
                <a:spcPct val="90000"/>
              </a:lnSpc>
              <a:buClrTx/>
              <a:buSzPct val="100000"/>
              <a:buFont typeface="Arial" panose="020B0604020202020204" pitchFamily="34" charset="0"/>
              <a:buChar char="•"/>
            </a:pPr>
            <a:r>
              <a:rPr lang="en-US" altLang="en-US" sz="2000" b="1" dirty="0">
                <a:latin typeface="Arial" charset="0"/>
              </a:rPr>
              <a:t>DEVIATION FROM SPECIFICATIONS</a:t>
            </a:r>
          </a:p>
          <a:p>
            <a:pPr lvl="1" eaLnBrk="1" hangingPunct="1">
              <a:lnSpc>
                <a:spcPct val="90000"/>
              </a:lnSpc>
              <a:buClrTx/>
              <a:buSzPct val="100000"/>
              <a:buFont typeface="Arial" panose="020B0604020202020204" pitchFamily="34" charset="0"/>
              <a:buChar char="•"/>
            </a:pPr>
            <a:r>
              <a:rPr lang="en-US" altLang="en-US" sz="2000" dirty="0">
                <a:latin typeface="Arial" charset="0"/>
              </a:rPr>
              <a:t>When allowed, bidders desiring to quote on any other comparable make/brand must indicate make/brand and model name/number.</a:t>
            </a:r>
          </a:p>
          <a:p>
            <a:pPr marL="369887" indent="-342900" eaLnBrk="1" hangingPunct="1">
              <a:lnSpc>
                <a:spcPct val="90000"/>
              </a:lnSpc>
              <a:buClrTx/>
              <a:buSzPct val="100000"/>
              <a:buFont typeface="Arial" panose="020B0604020202020204" pitchFamily="34" charset="0"/>
              <a:buChar char="•"/>
            </a:pPr>
            <a:endParaRPr lang="en-US" sz="2000" b="1"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1800" dirty="0">
                <a:latin typeface="Arial" charset="0"/>
              </a:rPr>
              <a:t>Be sure to read and complete the bid documents accurately. Failure to do so may invalidate your RFB. </a:t>
            </a: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13</a:t>
            </a:fld>
            <a:endParaRPr lang="en-US" dirty="0"/>
          </a:p>
        </p:txBody>
      </p:sp>
    </p:spTree>
    <p:extLst>
      <p:ext uri="{BB962C8B-B14F-4D97-AF65-F5344CB8AC3E}">
        <p14:creationId xmlns:p14="http://schemas.microsoft.com/office/powerpoint/2010/main" val="367812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28600" y="914400"/>
            <a:ext cx="8642350" cy="563563"/>
          </a:xfrm>
        </p:spPr>
        <p:txBody>
          <a:bodyPr/>
          <a:lstStyle/>
          <a:p>
            <a:pPr eaLnBrk="1" hangingPunct="1"/>
            <a:r>
              <a:rPr lang="en-US" altLang="en-US" sz="3200" b="1" i="1" dirty="0"/>
              <a:t>  Soliciting Bids and Proposals</a:t>
            </a:r>
          </a:p>
        </p:txBody>
      </p:sp>
      <p:sp>
        <p:nvSpPr>
          <p:cNvPr id="47107" name="Rectangle 3"/>
          <p:cNvSpPr>
            <a:spLocks noGrp="1" noChangeArrowheads="1"/>
          </p:cNvSpPr>
          <p:nvPr>
            <p:ph idx="1"/>
          </p:nvPr>
        </p:nvSpPr>
        <p:spPr>
          <a:xfrm>
            <a:off x="625475" y="2147371"/>
            <a:ext cx="7848600" cy="3786188"/>
          </a:xfrm>
        </p:spPr>
        <p:txBody>
          <a:bodyPr/>
          <a:lstStyle/>
          <a:p>
            <a:pPr eaLnBrk="1" hangingPunct="1">
              <a:buClr>
                <a:schemeClr val="tx2"/>
              </a:buClr>
              <a:buFont typeface="Wingdings" pitchFamily="2" charset="2"/>
              <a:buNone/>
            </a:pPr>
            <a:r>
              <a:rPr lang="en-US" altLang="en-US" sz="2400" dirty="0">
                <a:latin typeface="Arial" charset="0"/>
              </a:rPr>
              <a:t>All City of Los Angeles RFB/RFPs are available on:</a:t>
            </a:r>
          </a:p>
          <a:p>
            <a:pPr eaLnBrk="1" hangingPunct="1">
              <a:buClr>
                <a:schemeClr val="tx2"/>
              </a:buClr>
              <a:buFont typeface="Wingdings" pitchFamily="2" charset="2"/>
              <a:buNone/>
            </a:pPr>
            <a:endParaRPr lang="en-US" altLang="en-US" sz="2400" dirty="0">
              <a:latin typeface="Arial" charset="0"/>
            </a:endParaRPr>
          </a:p>
          <a:p>
            <a:pPr lvl="1" eaLnBrk="1" hangingPunct="1">
              <a:buClr>
                <a:schemeClr val="tx2"/>
              </a:buClr>
              <a:buSzPct val="100000"/>
              <a:buFont typeface="Arial" charset="0"/>
              <a:buChar char="•"/>
            </a:pPr>
            <a:r>
              <a:rPr lang="en-US" altLang="en-US" dirty="0">
                <a:latin typeface="Arial" charset="0"/>
              </a:rPr>
              <a:t>The </a:t>
            </a:r>
            <a:r>
              <a:rPr lang="en-US" altLang="en-US" b="1" dirty="0">
                <a:latin typeface="Arial" charset="0"/>
              </a:rPr>
              <a:t>Los Angeles Regional Alliance Marketplace for Procurement (RAMP)</a:t>
            </a:r>
            <a:r>
              <a:rPr lang="en-US" altLang="en-US" dirty="0">
                <a:solidFill>
                  <a:schemeClr val="tx2"/>
                </a:solidFill>
                <a:latin typeface="Arial" charset="0"/>
              </a:rPr>
              <a:t> </a:t>
            </a:r>
            <a:r>
              <a:rPr lang="en-US" altLang="en-US" dirty="0">
                <a:latin typeface="Arial" charset="0"/>
              </a:rPr>
              <a:t>web site: 	</a:t>
            </a:r>
          </a:p>
          <a:p>
            <a:pPr marL="668337" lvl="2" indent="0" eaLnBrk="1" hangingPunct="1">
              <a:buClr>
                <a:schemeClr val="tx2"/>
              </a:buClr>
              <a:buSzPct val="100000"/>
              <a:buNone/>
            </a:pPr>
            <a:r>
              <a:rPr lang="en-US" altLang="en-US" sz="3300" u="sng" dirty="0">
                <a:solidFill>
                  <a:srgbClr val="FFC000"/>
                </a:solidFill>
                <a:latin typeface="Arial" charset="0"/>
              </a:rPr>
              <a:t>https://www.rampla.org</a:t>
            </a:r>
          </a:p>
        </p:txBody>
      </p:sp>
      <p:sp>
        <p:nvSpPr>
          <p:cNvPr id="2" name="Slide Number Placeholder 1"/>
          <p:cNvSpPr>
            <a:spLocks noGrp="1"/>
          </p:cNvSpPr>
          <p:nvPr>
            <p:ph type="sldNum" sz="quarter" idx="12"/>
          </p:nvPr>
        </p:nvSpPr>
        <p:spPr/>
        <p:txBody>
          <a:bodyPr/>
          <a:lstStyle/>
          <a:p>
            <a:pPr>
              <a:defRPr/>
            </a:pPr>
            <a:fld id="{E756DE46-F936-48F8-991C-9665821FA29B}" type="slidenum">
              <a:rPr lang="en-US" smtClean="0"/>
              <a:pPr>
                <a:defRPr/>
              </a:pPr>
              <a:t>14</a:t>
            </a:fld>
            <a:endParaRPr lang="en-US" dirty="0"/>
          </a:p>
        </p:txBody>
      </p:sp>
      <p:sp>
        <p:nvSpPr>
          <p:cNvPr id="3" name="Rectangle 2"/>
          <p:cNvSpPr/>
          <p:nvPr/>
        </p:nvSpPr>
        <p:spPr>
          <a:xfrm>
            <a:off x="914400" y="5933559"/>
            <a:ext cx="1749197" cy="369332"/>
          </a:xfrm>
          <a:prstGeom prst="rect">
            <a:avLst/>
          </a:prstGeom>
        </p:spPr>
        <p:txBody>
          <a:bodyPr wrap="none">
            <a:spAutoFit/>
          </a:bodyPr>
          <a:lstStyle/>
          <a:p>
            <a:pPr marL="393700" lvl="1" indent="0" eaLnBrk="1" hangingPunct="1">
              <a:buClr>
                <a:schemeClr val="tx2"/>
              </a:buClr>
              <a:buNone/>
            </a:pPr>
            <a:r>
              <a:rPr lang="en-US" altLang="en-US" dirty="0"/>
              <a:t>Questions?</a:t>
            </a:r>
          </a:p>
        </p:txBody>
      </p:sp>
    </p:spTree>
    <p:extLst>
      <p:ext uri="{BB962C8B-B14F-4D97-AF65-F5344CB8AC3E}">
        <p14:creationId xmlns:p14="http://schemas.microsoft.com/office/powerpoint/2010/main" val="3069185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E688730-382A-45F7-A893-E147EF46ACAC}"/>
              </a:ext>
            </a:extLst>
          </p:cNvPr>
          <p:cNvSpPr>
            <a:spLocks noGrp="1"/>
          </p:cNvSpPr>
          <p:nvPr>
            <p:ph type="sldNum" sz="quarter" idx="12"/>
          </p:nvPr>
        </p:nvSpPr>
        <p:spPr/>
        <p:txBody>
          <a:bodyPr/>
          <a:lstStyle/>
          <a:p>
            <a:pPr>
              <a:defRPr/>
            </a:pPr>
            <a:fld id="{E84AE8A8-6ACE-4A15-90DF-984768BF0901}" type="slidenum">
              <a:rPr lang="en-US" smtClean="0"/>
              <a:pPr>
                <a:defRPr/>
              </a:pPr>
              <a:t>15</a:t>
            </a:fld>
            <a:endParaRPr lang="en-US" dirty="0"/>
          </a:p>
        </p:txBody>
      </p:sp>
      <p:sp>
        <p:nvSpPr>
          <p:cNvPr id="10" name="TextBox 9">
            <a:extLst>
              <a:ext uri="{FF2B5EF4-FFF2-40B4-BE49-F238E27FC236}">
                <a16:creationId xmlns:a16="http://schemas.microsoft.com/office/drawing/2014/main" id="{AA62A0B4-CA3C-4CF8-A54C-9923DFC0A6F0}"/>
              </a:ext>
            </a:extLst>
          </p:cNvPr>
          <p:cNvSpPr txBox="1"/>
          <p:nvPr/>
        </p:nvSpPr>
        <p:spPr>
          <a:xfrm>
            <a:off x="1241610" y="5962316"/>
            <a:ext cx="6355980" cy="1015663"/>
          </a:xfrm>
          <a:prstGeom prst="rect">
            <a:avLst/>
          </a:prstGeom>
          <a:noFill/>
        </p:spPr>
        <p:txBody>
          <a:bodyPr wrap="square">
            <a:spAutoFit/>
          </a:bodyPr>
          <a:lstStyle/>
          <a:p>
            <a:pPr algn="ctr"/>
            <a:r>
              <a:rPr lang="en-US" sz="3000" b="0" i="0" dirty="0">
                <a:effectLst/>
                <a:latin typeface="Arial" panose="020B0604020202020204" pitchFamily="34" charset="0"/>
                <a:hlinkClick r:id="rId2"/>
              </a:rPr>
              <a:t>http://bit.ly/rueplanroom</a:t>
            </a:r>
            <a:endParaRPr lang="en-US" sz="3000" b="0" i="0" dirty="0">
              <a:effectLst/>
              <a:latin typeface="Arial" panose="020B0604020202020204" pitchFamily="34" charset="0"/>
            </a:endParaRPr>
          </a:p>
          <a:p>
            <a:pPr algn="ctr"/>
            <a:endParaRPr lang="en-US" sz="3000" dirty="0"/>
          </a:p>
        </p:txBody>
      </p:sp>
      <p:sp>
        <p:nvSpPr>
          <p:cNvPr id="11" name="Title 1">
            <a:extLst>
              <a:ext uri="{FF2B5EF4-FFF2-40B4-BE49-F238E27FC236}">
                <a16:creationId xmlns:a16="http://schemas.microsoft.com/office/drawing/2014/main" id="{72F19653-95A7-4146-B76E-381D8A48525F}"/>
              </a:ext>
            </a:extLst>
          </p:cNvPr>
          <p:cNvSpPr txBox="1">
            <a:spLocks/>
          </p:cNvSpPr>
          <p:nvPr/>
        </p:nvSpPr>
        <p:spPr bwMode="auto">
          <a:xfrm>
            <a:off x="304800" y="618685"/>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r>
              <a:rPr lang="en-US" sz="3200" b="1" i="1" dirty="0"/>
              <a:t>Current/Future Construction Opportunities</a:t>
            </a:r>
          </a:p>
        </p:txBody>
      </p:sp>
      <p:sp>
        <p:nvSpPr>
          <p:cNvPr id="9" name="TextBox 8">
            <a:extLst>
              <a:ext uri="{FF2B5EF4-FFF2-40B4-BE49-F238E27FC236}">
                <a16:creationId xmlns:a16="http://schemas.microsoft.com/office/drawing/2014/main" id="{1F46640A-F7BD-4E08-A88A-86CE00A8BFB3}"/>
              </a:ext>
            </a:extLst>
          </p:cNvPr>
          <p:cNvSpPr txBox="1"/>
          <p:nvPr/>
        </p:nvSpPr>
        <p:spPr>
          <a:xfrm>
            <a:off x="4547857" y="2294572"/>
            <a:ext cx="3886198" cy="2677656"/>
          </a:xfrm>
          <a:prstGeom prst="rect">
            <a:avLst/>
          </a:prstGeom>
          <a:noFill/>
        </p:spPr>
        <p:txBody>
          <a:bodyPr wrap="square" rtlCol="0">
            <a:spAutoFit/>
          </a:bodyPr>
          <a:lstStyle/>
          <a:p>
            <a:pPr marL="285750" indent="-285750">
              <a:buFont typeface="Arial" panose="020B0604020202020204" pitchFamily="34" charset="0"/>
              <a:buChar char="•"/>
            </a:pPr>
            <a:r>
              <a:rPr lang="en-US" sz="2400" b="0" i="0" dirty="0">
                <a:solidFill>
                  <a:srgbClr val="000000"/>
                </a:solidFill>
                <a:effectLst/>
                <a:latin typeface="Arial" panose="020B0604020202020204" pitchFamily="34" charset="0"/>
              </a:rPr>
              <a:t>Keep an eye out for sub-contracting opportunities under Skanska USA Civil f</a:t>
            </a:r>
            <a:r>
              <a:rPr lang="en-US" sz="2400" dirty="0">
                <a:solidFill>
                  <a:srgbClr val="000000"/>
                </a:solidFill>
                <a:latin typeface="Arial" panose="020B0604020202020204" pitchFamily="34" charset="0"/>
              </a:rPr>
              <a:t>or work on Roadways, Utilities &amp; Enabling (RUE) Project at LAX</a:t>
            </a:r>
          </a:p>
          <a:p>
            <a:endParaRPr lang="en-US" sz="2400" b="0" i="0" dirty="0">
              <a:solidFill>
                <a:srgbClr val="000000"/>
              </a:solidFill>
              <a:effectLst/>
              <a:latin typeface="Arial" panose="020B0604020202020204" pitchFamily="34" charset="0"/>
            </a:endParaRPr>
          </a:p>
        </p:txBody>
      </p:sp>
      <p:pic>
        <p:nvPicPr>
          <p:cNvPr id="7" name="Picture 6">
            <a:extLst>
              <a:ext uri="{FF2B5EF4-FFF2-40B4-BE49-F238E27FC236}">
                <a16:creationId xmlns:a16="http://schemas.microsoft.com/office/drawing/2014/main" id="{5A8929BF-E177-48D8-DB4B-294EB933283B}"/>
              </a:ext>
            </a:extLst>
          </p:cNvPr>
          <p:cNvPicPr>
            <a:picLocks noChangeAspect="1"/>
          </p:cNvPicPr>
          <p:nvPr/>
        </p:nvPicPr>
        <p:blipFill>
          <a:blip r:embed="rId3"/>
          <a:stretch>
            <a:fillRect/>
          </a:stretch>
        </p:blipFill>
        <p:spPr>
          <a:xfrm>
            <a:off x="709945" y="1644887"/>
            <a:ext cx="3232498" cy="41951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6759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16</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Concessions Overview</a:t>
            </a: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eaLnBrk="1" hangingPunct="1">
              <a:buClr>
                <a:schemeClr val="tx2"/>
              </a:buClr>
              <a:buFont typeface="Wingdings" pitchFamily="2" charset="2"/>
              <a:buNone/>
            </a:pPr>
            <a:endParaRPr lang="en-US" altLang="en-US" sz="1400" b="1" dirty="0">
              <a:latin typeface="Arial" charset="0"/>
            </a:endParaRPr>
          </a:p>
          <a:p>
            <a:pPr eaLnBrk="1" hangingPunct="1">
              <a:buClr>
                <a:schemeClr val="tx2"/>
              </a:buClr>
              <a:buFont typeface="Wingdings" pitchFamily="2" charset="2"/>
              <a:buNone/>
            </a:pPr>
            <a:endParaRPr lang="en-US" altLang="en-US" sz="2800" b="1" dirty="0">
              <a:latin typeface="Arial" charset="0"/>
            </a:endParaRPr>
          </a:p>
          <a:p>
            <a:pPr eaLnBrk="1" hangingPunct="1">
              <a:buClr>
                <a:schemeClr val="tx2"/>
              </a:buClr>
              <a:buFont typeface="Wingdings" pitchFamily="2" charset="2"/>
              <a:buNone/>
            </a:pPr>
            <a:r>
              <a:rPr lang="en-US" altLang="en-US" sz="3200" b="1" dirty="0">
                <a:latin typeface="Arial" charset="0"/>
              </a:rPr>
              <a:t>WHAT is an Airport Concession?</a:t>
            </a:r>
            <a:endParaRPr lang="en-US" altLang="en-US" sz="3200" dirty="0">
              <a:latin typeface="Arial" charset="0"/>
            </a:endParaRPr>
          </a:p>
          <a:p>
            <a:pPr marL="366713" lvl="1" indent="0" eaLnBrk="1" hangingPunct="1">
              <a:buClr>
                <a:schemeClr val="tx2"/>
              </a:buClr>
              <a:buNone/>
            </a:pPr>
            <a:r>
              <a:rPr lang="en-US" altLang="en-US" sz="3200" b="1" dirty="0">
                <a:latin typeface="Arial" charset="0"/>
              </a:rPr>
              <a:t>	</a:t>
            </a:r>
            <a:endParaRPr lang="en-US" altLang="en-US" sz="3200" dirty="0">
              <a:latin typeface="Arial" charset="0"/>
            </a:endParaRPr>
          </a:p>
          <a:p>
            <a:pPr eaLnBrk="1" hangingPunct="1">
              <a:buClr>
                <a:schemeClr val="tx2"/>
              </a:buClr>
              <a:buFont typeface="Wingdings" pitchFamily="2" charset="2"/>
              <a:buNone/>
            </a:pPr>
            <a:r>
              <a:rPr lang="en-US" altLang="en-US" sz="3200" b="1" dirty="0">
                <a:latin typeface="Arial" charset="0"/>
              </a:rPr>
              <a:t>Does LAWA MANAGE ALL concessions at LAX?</a:t>
            </a:r>
          </a:p>
        </p:txBody>
      </p:sp>
    </p:spTree>
    <p:extLst>
      <p:ext uri="{BB962C8B-B14F-4D97-AF65-F5344CB8AC3E}">
        <p14:creationId xmlns:p14="http://schemas.microsoft.com/office/powerpoint/2010/main" val="3377763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218DCF-E895-41EA-A36A-DCF6C00E66B1}"/>
              </a:ext>
            </a:extLst>
          </p:cNvPr>
          <p:cNvSpPr>
            <a:spLocks noGrp="1"/>
          </p:cNvSpPr>
          <p:nvPr>
            <p:ph type="sldNum" sz="quarter" idx="12"/>
          </p:nvPr>
        </p:nvSpPr>
        <p:spPr/>
        <p:txBody>
          <a:bodyPr/>
          <a:lstStyle/>
          <a:p>
            <a:pPr>
              <a:defRPr/>
            </a:pPr>
            <a:fld id="{E84AE8A8-6ACE-4A15-90DF-984768BF0901}" type="slidenum">
              <a:rPr lang="en-US" smtClean="0"/>
              <a:pPr>
                <a:defRPr/>
              </a:pPr>
              <a:t>17</a:t>
            </a:fld>
            <a:endParaRPr lang="en-US" dirty="0"/>
          </a:p>
        </p:txBody>
      </p:sp>
      <p:graphicFrame>
        <p:nvGraphicFramePr>
          <p:cNvPr id="8" name="Table 8">
            <a:extLst>
              <a:ext uri="{FF2B5EF4-FFF2-40B4-BE49-F238E27FC236}">
                <a16:creationId xmlns:a16="http://schemas.microsoft.com/office/drawing/2014/main" id="{7FD8628F-CFB4-41E9-B2CB-A2C71042D30D}"/>
              </a:ext>
            </a:extLst>
          </p:cNvPr>
          <p:cNvGraphicFramePr>
            <a:graphicFrameLocks noGrp="1"/>
          </p:cNvGraphicFramePr>
          <p:nvPr/>
        </p:nvGraphicFramePr>
        <p:xfrm>
          <a:off x="1143000" y="2365340"/>
          <a:ext cx="7162800" cy="3843301"/>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268690593"/>
                    </a:ext>
                  </a:extLst>
                </a:gridCol>
                <a:gridCol w="1524000">
                  <a:extLst>
                    <a:ext uri="{9D8B030D-6E8A-4147-A177-3AD203B41FA5}">
                      <a16:colId xmlns:a16="http://schemas.microsoft.com/office/drawing/2014/main" val="3177075933"/>
                    </a:ext>
                  </a:extLst>
                </a:gridCol>
                <a:gridCol w="2743200">
                  <a:extLst>
                    <a:ext uri="{9D8B030D-6E8A-4147-A177-3AD203B41FA5}">
                      <a16:colId xmlns:a16="http://schemas.microsoft.com/office/drawing/2014/main" val="14112795"/>
                    </a:ext>
                  </a:extLst>
                </a:gridCol>
              </a:tblGrid>
              <a:tr h="244560">
                <a:tc gridSpan="3">
                  <a:txBody>
                    <a:bodyPr/>
                    <a:lstStyle/>
                    <a:p>
                      <a:endParaRPr lang="en-US" sz="900" b="1" dirty="0">
                        <a:latin typeface="Arial" panose="020B0604020202020204" pitchFamily="34" charset="0"/>
                        <a:cs typeface="Arial" panose="020B0604020202020204" pitchFamily="34" charset="0"/>
                      </a:endParaRPr>
                    </a:p>
                  </a:txBody>
                  <a:tcPr marL="95549" marR="95549" marT="47775" marB="477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3640187890"/>
                  </a:ext>
                </a:extLst>
              </a:tr>
              <a:tr h="254874">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Company Name</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dirty="0">
                          <a:solidFill>
                            <a:schemeClr val="accent1"/>
                          </a:solidFill>
                          <a:latin typeface="Arial" panose="020B0604020202020204" pitchFamily="34" charset="0"/>
                          <a:cs typeface="Arial" panose="020B0604020202020204" pitchFamily="34" charset="0"/>
                        </a:rPr>
                        <a:t>Concession Type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l"/>
                      <a:r>
                        <a:rPr lang="en-US" sz="1100" b="1" i="0" u="none" strike="noStrike" baseline="0" dirty="0">
                          <a:solidFill>
                            <a:schemeClr val="accent1"/>
                          </a:solidFill>
                          <a:latin typeface="Arial" panose="020B0604020202020204" pitchFamily="34" charset="0"/>
                          <a:cs typeface="Arial" panose="020B0604020202020204" pitchFamily="34" charset="0"/>
                        </a:rPr>
                        <a:t>Business Relationship Managers (BRM)</a:t>
                      </a:r>
                      <a:endParaRPr lang="en-US" sz="1100" b="1" dirty="0">
                        <a:solidFill>
                          <a:schemeClr val="accent1"/>
                        </a:solidFill>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749745595"/>
                  </a:ext>
                </a:extLst>
              </a:tr>
              <a:tr h="195037">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Alclear</a:t>
                      </a:r>
                      <a:r>
                        <a:rPr lang="en-US" sz="900" b="1" i="0" u="none" strike="noStrike" baseline="0" dirty="0">
                          <a:solidFill>
                            <a:srgbClr val="000000"/>
                          </a:solidFill>
                          <a:latin typeface="Arial" panose="020B0604020202020204" pitchFamily="34" charset="0"/>
                          <a:cs typeface="Arial" panose="020B0604020202020204" pitchFamily="34" charset="0"/>
                        </a:rPr>
                        <a: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Expedited Travel Service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P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176721"/>
                  </a:ext>
                </a:extLst>
              </a:tr>
              <a:tr h="194459">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Areas USA LAX,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0779459"/>
                  </a:ext>
                </a:extLst>
              </a:tr>
              <a:tr h="195037">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Bank of America</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a:latin typeface="Arial" panose="020B0604020202020204" pitchFamily="34" charset="0"/>
                          <a:cs typeface="Arial" panose="020B0604020202020204" pitchFamily="34" charset="0"/>
                        </a:rPr>
                        <a:t>ATM </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Benet P Yowarski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2521457"/>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Bottling Group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Vending Machines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41857953"/>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DFS Group LP</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Duty-Free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8806263"/>
                  </a:ext>
                </a:extLst>
              </a:tr>
              <a:tr h="194459">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DN Dakota/JME LAX 8549 Pucks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 and Beverage</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045328"/>
                  </a:ext>
                </a:extLst>
              </a:tr>
              <a:tr h="236256">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DN Dakota/JME LAX 8589 Farmers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7215792"/>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Host International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a:t>
                      </a:r>
                      <a:r>
                        <a:rPr lang="en-US" sz="900" b="0" baseline="0" dirty="0">
                          <a:latin typeface="Arial" panose="020B0604020202020204" pitchFamily="34" charset="0"/>
                          <a:cs typeface="Arial" panose="020B0604020202020204" pitchFamily="34" charset="0"/>
                        </a:rPr>
                        <a:t> and Beverage</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Vimal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75984043"/>
                  </a:ext>
                </a:extLst>
              </a:tr>
              <a:tr h="337783">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Hudson-Magic Johnson </a:t>
                      </a:r>
                      <a:r>
                        <a:rPr lang="fr-FR" sz="900" b="1" i="0" u="none" strike="noStrike" baseline="0" dirty="0" err="1">
                          <a:solidFill>
                            <a:srgbClr val="000000"/>
                          </a:solidFill>
                          <a:latin typeface="Arial" panose="020B0604020202020204" pitchFamily="34" charset="0"/>
                          <a:cs typeface="Arial" panose="020B0604020202020204" pitchFamily="34" charset="0"/>
                        </a:rPr>
                        <a:t>Enterpr-Concourse</a:t>
                      </a:r>
                      <a:r>
                        <a:rPr lang="fr-FR" sz="900" b="1" i="0" u="none" strike="noStrike" baseline="0" dirty="0">
                          <a:solidFill>
                            <a:srgbClr val="000000"/>
                          </a:solidFill>
                          <a:latin typeface="Arial" panose="020B0604020202020204" pitchFamily="34" charset="0"/>
                          <a:cs typeface="Arial" panose="020B0604020202020204" pitchFamily="34" charset="0"/>
                        </a:rPr>
                        <a:t> Venture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fr-FR"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4812456"/>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JCDecaux Airport </a:t>
                      </a:r>
                      <a:r>
                        <a:rPr lang="fr-FR" sz="900" b="1" i="0" u="none" strike="noStrike" baseline="0" dirty="0" err="1">
                          <a:solidFill>
                            <a:srgbClr val="000000"/>
                          </a:solidFill>
                          <a:latin typeface="Arial" panose="020B0604020202020204" pitchFamily="34" charset="0"/>
                          <a:cs typeface="Arial" panose="020B0604020202020204" pitchFamily="34" charset="0"/>
                        </a:rPr>
                        <a:t>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Advertising</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900" b="0" i="0" u="none" strike="noStrike" baseline="0" dirty="0">
                          <a:solidFill>
                            <a:srgbClr val="000000"/>
                          </a:solidFill>
                          <a:latin typeface="Arial" panose="020B0604020202020204" pitchFamily="34" charset="0"/>
                          <a:cs typeface="Arial" panose="020B0604020202020204" pitchFamily="34" charset="0"/>
                        </a:rPr>
                        <a:t>Denise G Sample (Concessions)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8139003"/>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2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a:latin typeface="Arial" panose="020B0604020202020204" pitchFamily="34" charset="0"/>
                          <a:cs typeface="Arial" panose="020B0604020202020204" pitchFamily="34" charset="0"/>
                        </a:rPr>
                        <a:t>Retail Shops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fr-FR"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11073037"/>
                  </a:ext>
                </a:extLst>
              </a:tr>
              <a:tr h="200478">
                <a:tc>
                  <a:txBody>
                    <a:bodyPr/>
                    <a:lstStyle/>
                    <a:p>
                      <a:r>
                        <a:rPr lang="fr-FR" sz="900" b="1" i="0" u="none" strike="noStrike" baseline="0" dirty="0">
                          <a:solidFill>
                            <a:srgbClr val="000000"/>
                          </a:solidFill>
                          <a:latin typeface="Arial" panose="020B0604020202020204" pitchFamily="34" charset="0"/>
                          <a:cs typeface="Arial" panose="020B0604020202020204" pitchFamily="34" charset="0"/>
                        </a:rPr>
                        <a:t>LAX </a:t>
                      </a:r>
                      <a:r>
                        <a:rPr lang="fr-FR" sz="900" b="1" i="0" u="none" strike="noStrike" baseline="0" dirty="0" err="1">
                          <a:solidFill>
                            <a:srgbClr val="000000"/>
                          </a:solidFill>
                          <a:latin typeface="Arial" panose="020B0604020202020204" pitchFamily="34" charset="0"/>
                          <a:cs typeface="Arial" panose="020B0604020202020204" pitchFamily="34" charset="0"/>
                        </a:rPr>
                        <a:t>Retail</a:t>
                      </a:r>
                      <a:r>
                        <a:rPr lang="fr-FR" sz="900" b="1" i="0" u="none" strike="noStrike" baseline="0" dirty="0">
                          <a:solidFill>
                            <a:srgbClr val="000000"/>
                          </a:solidFill>
                          <a:latin typeface="Arial" panose="020B0604020202020204" pitchFamily="34" charset="0"/>
                          <a:cs typeface="Arial" panose="020B0604020202020204" pitchFamily="34" charset="0"/>
                        </a:rPr>
                        <a:t> Magic 3-4 JV</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Retail  Shops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fr-FR"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2342718"/>
                  </a:ext>
                </a:extLst>
              </a:tr>
              <a:tr h="198716">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Lenlyn</a:t>
                      </a:r>
                      <a:r>
                        <a:rPr lang="en-US" sz="900" b="1" i="0" u="none" strike="noStrike" baseline="0" dirty="0">
                          <a:solidFill>
                            <a:srgbClr val="000000"/>
                          </a:solidFill>
                          <a:latin typeface="Arial" panose="020B0604020202020204" pitchFamily="34" charset="0"/>
                          <a:cs typeface="Arial" panose="020B0604020202020204" pitchFamily="34" charset="0"/>
                        </a:rPr>
                        <a:t> Limited</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Currency Exchange </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33775222"/>
                  </a:ext>
                </a:extLst>
              </a:tr>
              <a:tr h="200478">
                <a:tc>
                  <a:txBody>
                    <a:bodyPr/>
                    <a:lstStyle/>
                    <a:p>
                      <a:r>
                        <a:rPr lang="it-IT" sz="900" b="1" i="0" u="none" strike="noStrike" baseline="0" dirty="0">
                          <a:solidFill>
                            <a:srgbClr val="000000"/>
                          </a:solidFill>
                          <a:latin typeface="Arial" panose="020B0604020202020204" pitchFamily="34" charset="0"/>
                          <a:cs typeface="Arial" panose="020B0604020202020204" pitchFamily="34" charset="0"/>
                        </a:rPr>
                        <a:t>Smarte Carte Inc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Luggage Carts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Neil E Malabuyoc </a:t>
                      </a:r>
                      <a:r>
                        <a:rPr lang="it-IT" sz="900" b="0" i="0" u="none" strike="noStrike" baseline="0" dirty="0">
                          <a:solidFill>
                            <a:srgbClr val="000000"/>
                          </a:solidFill>
                          <a:latin typeface="Arial" panose="020B0604020202020204" pitchFamily="34" charset="0"/>
                          <a:cs typeface="Arial" panose="020B0604020202020204" pitchFamily="34" charset="0"/>
                        </a:rPr>
                        <a:t>(Concessions)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898990"/>
                  </a:ext>
                </a:extLst>
              </a:tr>
              <a:tr h="200478">
                <a:tc>
                  <a:txBody>
                    <a:bodyPr/>
                    <a:lstStyle/>
                    <a:p>
                      <a:r>
                        <a:rPr lang="en-US" sz="900" b="1" i="0" u="none" strike="noStrike" baseline="0" dirty="0">
                          <a:solidFill>
                            <a:srgbClr val="000000"/>
                          </a:solidFill>
                          <a:latin typeface="Arial" panose="020B0604020202020204" pitchFamily="34" charset="0"/>
                          <a:cs typeface="Arial" panose="020B0604020202020204" pitchFamily="34" charset="0"/>
                        </a:rPr>
                        <a:t>URW Airports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Food/Beverage &amp; Retail</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a:solidFill>
                            <a:srgbClr val="000000"/>
                          </a:solidFill>
                          <a:latin typeface="Arial" panose="020B0604020202020204" pitchFamily="34" charset="0"/>
                          <a:cs typeface="Arial" panose="020B0604020202020204" pitchFamily="34" charset="0"/>
                        </a:rPr>
                        <a:t>Benet P Yowarski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89347722"/>
                  </a:ext>
                </a:extLst>
              </a:tr>
              <a:tr h="102384">
                <a:tc>
                  <a:txBody>
                    <a:bodyPr/>
                    <a:lstStyle/>
                    <a:p>
                      <a:r>
                        <a:rPr lang="en-US" sz="900" b="1" i="0" u="none" strike="noStrike" baseline="0" dirty="0" err="1">
                          <a:solidFill>
                            <a:srgbClr val="000000"/>
                          </a:solidFill>
                          <a:latin typeface="Arial" panose="020B0604020202020204" pitchFamily="34" charset="0"/>
                          <a:cs typeface="Arial" panose="020B0604020202020204" pitchFamily="34" charset="0"/>
                        </a:rPr>
                        <a:t>XpresSpa</a:t>
                      </a:r>
                      <a:r>
                        <a:rPr lang="en-US" sz="900" b="1" i="0" u="none" strike="noStrike" baseline="0" dirty="0">
                          <a:solidFill>
                            <a:srgbClr val="000000"/>
                          </a:solidFill>
                          <a:latin typeface="Arial" panose="020B0604020202020204" pitchFamily="34" charset="0"/>
                          <a:cs typeface="Arial" panose="020B0604020202020204" pitchFamily="34" charset="0"/>
                        </a:rPr>
                        <a:t> LAX Airport LLC</a:t>
                      </a:r>
                      <a:endParaRPr lang="en-US" sz="900" b="1"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dirty="0">
                          <a:latin typeface="Arial" panose="020B0604020202020204" pitchFamily="34" charset="0"/>
                          <a:cs typeface="Arial" panose="020B0604020202020204" pitchFamily="34" charset="0"/>
                        </a:rPr>
                        <a:t>Spa Services</a:t>
                      </a: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900" b="0" i="0" u="none" strike="noStrike" baseline="0" dirty="0" err="1">
                          <a:solidFill>
                            <a:srgbClr val="000000"/>
                          </a:solidFill>
                          <a:latin typeface="Arial" panose="020B0604020202020204" pitchFamily="34" charset="0"/>
                          <a:cs typeface="Arial" panose="020B0604020202020204" pitchFamily="34" charset="0"/>
                        </a:rPr>
                        <a:t>Vimal</a:t>
                      </a:r>
                      <a:r>
                        <a:rPr lang="en-US" sz="900" b="0" i="0" u="none" strike="noStrike" baseline="0" dirty="0">
                          <a:solidFill>
                            <a:srgbClr val="000000"/>
                          </a:solidFill>
                          <a:latin typeface="Arial" panose="020B0604020202020204" pitchFamily="34" charset="0"/>
                          <a:cs typeface="Arial" panose="020B0604020202020204" pitchFamily="34" charset="0"/>
                        </a:rPr>
                        <a:t> A Patel (Concessions)</a:t>
                      </a:r>
                      <a:endParaRPr lang="en-US" sz="900" b="0" dirty="0">
                        <a:latin typeface="Arial" panose="020B0604020202020204" pitchFamily="34" charset="0"/>
                        <a:cs typeface="Arial" panose="020B0604020202020204" pitchFamily="34" charset="0"/>
                      </a:endParaRPr>
                    </a:p>
                  </a:txBody>
                  <a:tcPr marL="51135" marR="51135" marT="25568" marB="255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96119"/>
                  </a:ext>
                </a:extLst>
              </a:tr>
            </a:tbl>
          </a:graphicData>
        </a:graphic>
      </p:graphicFrame>
      <p:sp>
        <p:nvSpPr>
          <p:cNvPr id="9" name="Title 1">
            <a:extLst>
              <a:ext uri="{FF2B5EF4-FFF2-40B4-BE49-F238E27FC236}">
                <a16:creationId xmlns:a16="http://schemas.microsoft.com/office/drawing/2014/main" id="{B282C29C-532B-4735-BAF9-798C3220E80B}"/>
              </a:ext>
            </a:extLst>
          </p:cNvPr>
          <p:cNvSpPr>
            <a:spLocks noGrp="1"/>
          </p:cNvSpPr>
          <p:nvPr>
            <p:ph type="title"/>
          </p:nvPr>
        </p:nvSpPr>
        <p:spPr>
          <a:xfrm>
            <a:off x="1447800" y="676253"/>
            <a:ext cx="8229600" cy="466725"/>
          </a:xfrm>
        </p:spPr>
        <p:txBody>
          <a:bodyPr/>
          <a:lstStyle/>
          <a:p>
            <a:r>
              <a:rPr lang="en-US" sz="3200" b="1" i="1" dirty="0"/>
              <a:t>LAWA’s Current Concession Operators</a:t>
            </a:r>
          </a:p>
        </p:txBody>
      </p:sp>
      <p:pic>
        <p:nvPicPr>
          <p:cNvPr id="14" name="Picture 13">
            <a:extLst>
              <a:ext uri="{FF2B5EF4-FFF2-40B4-BE49-F238E27FC236}">
                <a16:creationId xmlns:a16="http://schemas.microsoft.com/office/drawing/2014/main" id="{ECA1D6BF-EC07-4478-8E2A-C661719BA4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0" y="1295400"/>
            <a:ext cx="7162800" cy="1331325"/>
          </a:xfrm>
          <a:prstGeom prst="rect">
            <a:avLst/>
          </a:prstGeom>
        </p:spPr>
      </p:pic>
    </p:spTree>
    <p:extLst>
      <p:ext uri="{BB962C8B-B14F-4D97-AF65-F5344CB8AC3E}">
        <p14:creationId xmlns:p14="http://schemas.microsoft.com/office/powerpoint/2010/main" val="3999279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18</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Opportunities</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8763000" cy="3340894"/>
          </a:xfrm>
        </p:spPr>
        <p:txBody>
          <a:bodyPr/>
          <a:lstStyle/>
          <a:p>
            <a:pPr eaLnBrk="1" hangingPunct="1">
              <a:buClr>
                <a:schemeClr val="tx2"/>
              </a:buClr>
              <a:buFont typeface="Wingdings" pitchFamily="2" charset="2"/>
              <a:buNone/>
            </a:pPr>
            <a:endParaRPr lang="en-US" altLang="en-US" sz="3200" b="1" dirty="0">
              <a:latin typeface="Arial" charset="0"/>
            </a:endParaRPr>
          </a:p>
          <a:p>
            <a:pPr eaLnBrk="1" hangingPunct="1">
              <a:buClr>
                <a:schemeClr val="tx2"/>
              </a:buClr>
              <a:buFont typeface="Wingdings" pitchFamily="2" charset="2"/>
              <a:buNone/>
            </a:pPr>
            <a:r>
              <a:rPr lang="en-US" altLang="en-US" sz="3200" b="1" dirty="0">
                <a:latin typeface="Arial" charset="0"/>
              </a:rPr>
              <a:t>How do I get my business at the airport?</a:t>
            </a:r>
          </a:p>
          <a:p>
            <a:pPr marL="393700" lvl="1" indent="0" eaLnBrk="1" hangingPunct="1">
              <a:buClr>
                <a:schemeClr val="tx2"/>
              </a:buClr>
              <a:buNone/>
            </a:pPr>
            <a:endParaRPr lang="en-US" altLang="en-US" sz="3200" dirty="0">
              <a:latin typeface="Arial" charset="0"/>
            </a:endParaRPr>
          </a:p>
          <a:p>
            <a:pPr eaLnBrk="1" hangingPunct="1">
              <a:buClr>
                <a:schemeClr val="tx2"/>
              </a:buClr>
              <a:buFont typeface="Wingdings" pitchFamily="2" charset="2"/>
              <a:buNone/>
            </a:pPr>
            <a:r>
              <a:rPr lang="en-US" altLang="en-US" sz="3200" b="1" dirty="0">
                <a:latin typeface="Arial" charset="0"/>
              </a:rPr>
              <a:t>Other than an RFP issued by LAWA or the TCM, how can I get my business at the airport?</a:t>
            </a:r>
          </a:p>
          <a:p>
            <a:pPr eaLnBrk="1" hangingPunct="1">
              <a:buClr>
                <a:schemeClr val="tx2"/>
              </a:buClr>
              <a:buFont typeface="Wingdings" pitchFamily="2" charset="2"/>
              <a:buNone/>
            </a:pPr>
            <a:endParaRPr lang="en-US" altLang="en-US" sz="800" b="1" dirty="0">
              <a:latin typeface="Arial" charset="0"/>
            </a:endParaRPr>
          </a:p>
        </p:txBody>
      </p:sp>
    </p:spTree>
    <p:extLst>
      <p:ext uri="{BB962C8B-B14F-4D97-AF65-F5344CB8AC3E}">
        <p14:creationId xmlns:p14="http://schemas.microsoft.com/office/powerpoint/2010/main" val="2396564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19</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LAWA Concession Timelines</a:t>
            </a:r>
          </a:p>
        </p:txBody>
      </p:sp>
      <p:sp>
        <p:nvSpPr>
          <p:cNvPr id="5" name="Rectangle 3">
            <a:extLst>
              <a:ext uri="{FF2B5EF4-FFF2-40B4-BE49-F238E27FC236}">
                <a16:creationId xmlns:a16="http://schemas.microsoft.com/office/drawing/2014/main" id="{3850281B-BAD8-46C9-B649-8CCD189B21F4}"/>
              </a:ext>
            </a:extLst>
          </p:cNvPr>
          <p:cNvSpPr>
            <a:spLocks noGrp="1" noChangeArrowheads="1"/>
          </p:cNvSpPr>
          <p:nvPr>
            <p:ph idx="1"/>
          </p:nvPr>
        </p:nvSpPr>
        <p:spPr>
          <a:xfrm>
            <a:off x="321268" y="2071687"/>
            <a:ext cx="8822732" cy="3786188"/>
          </a:xfrm>
        </p:spPr>
        <p:txBody>
          <a:bodyPr/>
          <a:lstStyle/>
          <a:p>
            <a:pPr eaLnBrk="1" hangingPunct="1">
              <a:buClr>
                <a:schemeClr val="tx2"/>
              </a:buClr>
              <a:buFont typeface="Wingdings" pitchFamily="2" charset="2"/>
              <a:buNone/>
            </a:pPr>
            <a:r>
              <a:rPr lang="en-US" altLang="en-US" sz="3200" b="1" dirty="0">
                <a:latin typeface="Arial" charset="0"/>
              </a:rPr>
              <a:t>When do LAWA concession agreements expire?</a:t>
            </a:r>
          </a:p>
          <a:p>
            <a:pPr lvl="1" eaLnBrk="1" hangingPunct="1">
              <a:buClr>
                <a:schemeClr val="tx2"/>
              </a:buClr>
            </a:pPr>
            <a:endParaRPr lang="en-US" altLang="en-US" sz="3200" dirty="0">
              <a:latin typeface="Arial" charset="0"/>
            </a:endParaRPr>
          </a:p>
          <a:p>
            <a:pPr eaLnBrk="1" hangingPunct="1">
              <a:buClr>
                <a:schemeClr val="tx2"/>
              </a:buClr>
              <a:buFont typeface="Wingdings" pitchFamily="2" charset="2"/>
              <a:buNone/>
            </a:pPr>
            <a:r>
              <a:rPr lang="en-US" altLang="en-US" sz="3200" b="1" dirty="0">
                <a:latin typeface="Arial" charset="0"/>
              </a:rPr>
              <a:t>How long are LAWA concession agreements?</a:t>
            </a:r>
          </a:p>
          <a:p>
            <a:pPr eaLnBrk="1" hangingPunct="1">
              <a:buClr>
                <a:schemeClr val="tx2"/>
              </a:buClr>
              <a:buFont typeface="Wingdings" pitchFamily="2" charset="2"/>
              <a:buNone/>
            </a:pPr>
            <a:endParaRPr lang="en-US" altLang="en-US" sz="800" dirty="0">
              <a:latin typeface="Arial" charset="0"/>
            </a:endParaRPr>
          </a:p>
          <a:p>
            <a:pPr eaLnBrk="1" hangingPunct="1">
              <a:buClr>
                <a:schemeClr val="tx2"/>
              </a:buClr>
              <a:buFont typeface="Wingdings" pitchFamily="2" charset="2"/>
              <a:buNone/>
            </a:pPr>
            <a:endParaRPr lang="en-US" altLang="en-US" sz="1800" dirty="0">
              <a:latin typeface="Arial" charset="0"/>
            </a:endParaRPr>
          </a:p>
        </p:txBody>
      </p:sp>
    </p:spTree>
    <p:extLst>
      <p:ext uri="{BB962C8B-B14F-4D97-AF65-F5344CB8AC3E}">
        <p14:creationId xmlns:p14="http://schemas.microsoft.com/office/powerpoint/2010/main" val="3410112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457200"/>
            <a:ext cx="8077200" cy="838200"/>
          </a:xfrm>
        </p:spPr>
        <p:txBody>
          <a:bodyPr/>
          <a:lstStyle/>
          <a:p>
            <a:pPr algn="ctr" eaLnBrk="1" hangingPunct="1"/>
            <a:r>
              <a:rPr lang="en-US" altLang="en-US" sz="3200" b="1" i="1" dirty="0"/>
              <a:t>Los Angeles World Airports</a:t>
            </a:r>
          </a:p>
        </p:txBody>
      </p:sp>
      <p:graphicFrame>
        <p:nvGraphicFramePr>
          <p:cNvPr id="13336" name="Group 24"/>
          <p:cNvGraphicFramePr>
            <a:graphicFrameLocks noGrp="1"/>
          </p:cNvGraphicFramePr>
          <p:nvPr>
            <p:ph sz="half" idx="2"/>
            <p:extLst>
              <p:ext uri="{D42A27DB-BD31-4B8C-83A1-F6EECF244321}">
                <p14:modId xmlns:p14="http://schemas.microsoft.com/office/powerpoint/2010/main" val="4112720426"/>
              </p:ext>
            </p:extLst>
          </p:nvPr>
        </p:nvGraphicFramePr>
        <p:xfrm>
          <a:off x="228600" y="1447800"/>
          <a:ext cx="8435975" cy="4921670"/>
        </p:xfrm>
        <a:graphic>
          <a:graphicData uri="http://schemas.openxmlformats.org/drawingml/2006/table">
            <a:tbl>
              <a:tblPr/>
              <a:tblGrid>
                <a:gridCol w="2209800">
                  <a:extLst>
                    <a:ext uri="{9D8B030D-6E8A-4147-A177-3AD203B41FA5}">
                      <a16:colId xmlns:a16="http://schemas.microsoft.com/office/drawing/2014/main" val="20000"/>
                    </a:ext>
                  </a:extLst>
                </a:gridCol>
                <a:gridCol w="6226175">
                  <a:extLst>
                    <a:ext uri="{9D8B030D-6E8A-4147-A177-3AD203B41FA5}">
                      <a16:colId xmlns:a16="http://schemas.microsoft.com/office/drawing/2014/main" val="20001"/>
                    </a:ext>
                  </a:extLst>
                </a:gridCol>
              </a:tblGrid>
              <a:tr h="144770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1" i="0" u="none" strike="noStrike" cap="none" normalizeH="0" baseline="0" dirty="0">
                          <a:ln>
                            <a:noFill/>
                          </a:ln>
                          <a:solidFill>
                            <a:schemeClr val="tx1"/>
                          </a:solidFill>
                          <a:effectLst/>
                          <a:latin typeface="+mj-lt"/>
                        </a:rPr>
                        <a:t> LAX</a:t>
                      </a:r>
                      <a:r>
                        <a:rPr kumimoji="0" lang="en-US" sz="2000" b="0" i="0" u="none" strike="noStrike" cap="none" normalizeH="0" baseline="0" dirty="0">
                          <a:ln>
                            <a:noFill/>
                          </a:ln>
                          <a:solidFill>
                            <a:schemeClr val="tx1"/>
                          </a:solidFill>
                          <a:effectLst/>
                          <a:latin typeface="+mj-lt"/>
                        </a:rPr>
                        <a:t> ranked 9</a:t>
                      </a:r>
                      <a:r>
                        <a:rPr kumimoji="0" lang="en-US" sz="2000" b="0" i="0" u="none" strike="noStrike" cap="none" normalizeH="0" baseline="30000" dirty="0">
                          <a:ln>
                            <a:noFill/>
                          </a:ln>
                          <a:solidFill>
                            <a:schemeClr val="tx1"/>
                          </a:solidFill>
                          <a:effectLst/>
                          <a:latin typeface="+mj-lt"/>
                        </a:rPr>
                        <a:t>th</a:t>
                      </a:r>
                      <a:r>
                        <a:rPr kumimoji="0" lang="en-US" sz="2000" b="0" i="0" u="none" strike="noStrike" cap="none" normalizeH="0" baseline="0" dirty="0">
                          <a:ln>
                            <a:noFill/>
                          </a:ln>
                          <a:solidFill>
                            <a:schemeClr val="tx1"/>
                          </a:solidFill>
                          <a:effectLst/>
                          <a:latin typeface="+mj-lt"/>
                        </a:rPr>
                        <a:t> in the world for passenger service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2022, </a:t>
                      </a:r>
                      <a:r>
                        <a:rPr kumimoji="0" lang="en-US" sz="2000" b="0" i="0" u="none" strike="noStrike" kern="1200" cap="none" normalizeH="0" baseline="0" dirty="0">
                          <a:ln>
                            <a:noFill/>
                          </a:ln>
                          <a:solidFill>
                            <a:schemeClr val="tx1"/>
                          </a:solidFill>
                          <a:effectLst/>
                          <a:latin typeface="+mj-lt"/>
                          <a:ea typeface="+mn-ea"/>
                          <a:cs typeface="+mn-cs"/>
                        </a:rPr>
                        <a:t>airlines served 65.9 million passengers</a:t>
                      </a:r>
                      <a:endParaRPr kumimoji="0" lang="en-US" sz="2000" b="0" i="0" u="none" strike="noStrike" cap="none" normalizeH="0" baseline="0" dirty="0">
                        <a:ln>
                          <a:noFill/>
                        </a:ln>
                        <a:solidFill>
                          <a:schemeClr val="tx1"/>
                        </a:solidFill>
                        <a:effectLst/>
                        <a:latin typeface="+mj-lt"/>
                      </a:endParaRP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2021, airlines served 48 million passengers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2020, airlines served 28 million passengers (#5 in US)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2000" b="0" i="0" u="none" strike="noStrike" cap="none" normalizeH="0" baseline="0" dirty="0">
                          <a:ln>
                            <a:noFill/>
                          </a:ln>
                          <a:solidFill>
                            <a:schemeClr val="tx1"/>
                          </a:solidFill>
                          <a:effectLst/>
                          <a:latin typeface="+mj-lt"/>
                        </a:rPr>
                        <a:t>In 2019, airlines served 88 million passengers (#2 in US)</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0"/>
                  </a:ext>
                </a:extLst>
              </a:tr>
              <a:tr h="154475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bg1"/>
                        </a:solidFill>
                        <a:effectLst/>
                        <a:latin typeface="+mj-lt"/>
                      </a:endParaRP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mj-lt"/>
                        </a:rPr>
                        <a:t> Van Nuys Airport</a:t>
                      </a:r>
                      <a:r>
                        <a:rPr kumimoji="0" lang="en-US" sz="1900" b="0" i="0" u="none" strike="noStrike" cap="none" normalizeH="0" baseline="0" dirty="0">
                          <a:ln>
                            <a:noFill/>
                          </a:ln>
                          <a:solidFill>
                            <a:schemeClr val="tx1"/>
                          </a:solidFill>
                          <a:effectLst/>
                          <a:latin typeface="+mj-lt"/>
                        </a:rPr>
                        <a:t> – one of the world’s busiest General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mj-lt"/>
                        </a:rPr>
                        <a:t>                                       Aviation airports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US" sz="1900" b="0" i="0" u="none" strike="noStrike" cap="none" normalizeH="0" baseline="0" dirty="0">
                          <a:ln>
                            <a:noFill/>
                          </a:ln>
                          <a:solidFill>
                            <a:schemeClr val="tx1"/>
                          </a:solidFill>
                          <a:effectLst/>
                          <a:latin typeface="+mj-lt"/>
                        </a:rPr>
                        <a:t> Dedicated to non-commercial air travel</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1"/>
                  </a:ext>
                </a:extLst>
              </a:tr>
              <a:tr h="151763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bg1"/>
                          </a:solidFill>
                          <a:effectLst/>
                          <a:latin typeface="Univers Condensed" pitchFamily="34" charset="0"/>
                        </a:rPr>
                        <a:t> </a:t>
                      </a:r>
                    </a:p>
                  </a:txBody>
                  <a:tcPr marT="45722" marB="45722"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119063" marR="0" lvl="0" indent="-119063" algn="l" defTabSz="914400" rtl="0" eaLnBrk="1" fontAlgn="base" latinLnBrk="0" hangingPunct="1">
                        <a:lnSpc>
                          <a:spcPct val="100000"/>
                        </a:lnSpc>
                        <a:spcBef>
                          <a:spcPct val="20000"/>
                        </a:spcBef>
                        <a:spcAft>
                          <a:spcPct val="0"/>
                        </a:spcAft>
                        <a:buClrTx/>
                        <a:buSzTx/>
                        <a:buFontTx/>
                        <a:buChar char="•"/>
                        <a:tabLst/>
                      </a:pPr>
                      <a:r>
                        <a:rPr kumimoji="0" lang="en-US" sz="1900" b="1" i="0" u="none" strike="noStrike" cap="none" normalizeH="0" baseline="0" dirty="0">
                          <a:ln>
                            <a:noFill/>
                          </a:ln>
                          <a:solidFill>
                            <a:schemeClr val="tx1"/>
                          </a:solidFill>
                          <a:effectLst/>
                          <a:latin typeface="Calibri" pitchFamily="34" charset="0"/>
                          <a:cs typeface="Calibri" pitchFamily="34" charset="0"/>
                        </a:rPr>
                        <a:t> LA/Palmdale</a:t>
                      </a:r>
                      <a:r>
                        <a:rPr kumimoji="0" lang="en-US" sz="1900" b="0" i="0" u="none" strike="noStrike" cap="none" normalizeH="0" baseline="0" dirty="0">
                          <a:ln>
                            <a:noFill/>
                          </a:ln>
                          <a:solidFill>
                            <a:schemeClr val="tx1"/>
                          </a:solidFill>
                          <a:effectLst/>
                          <a:latin typeface="Calibri" pitchFamily="34" charset="0"/>
                          <a:cs typeface="Calibri" pitchFamily="34" charset="0"/>
                        </a:rPr>
                        <a:t> - LAWA owns and maintains the Palmdale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Land Holdings, previously an FAA-certified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dirty="0">
                          <a:ln>
                            <a:noFill/>
                          </a:ln>
                          <a:solidFill>
                            <a:schemeClr val="tx1"/>
                          </a:solidFill>
                          <a:effectLst/>
                          <a:latin typeface="Calibri" pitchFamily="34" charset="0"/>
                          <a:cs typeface="Calibri" pitchFamily="34" charset="0"/>
                        </a:rPr>
                        <a:t>                               airport </a:t>
                      </a:r>
                    </a:p>
                  </a:txBody>
                  <a:tcPr marT="45722" marB="45722"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34833" name="Picture 20" descr="Van Nuys General Descripti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2895600"/>
            <a:ext cx="22098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4" name="Picture 22" descr="2010_04_LAX"/>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36538" y="1447800"/>
            <a:ext cx="2209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5" name="Picture 23" descr="File:Palmdale Airport Terminal.jpg">
            <a:hlinkClick r:id="rId5"/>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42888" y="4419600"/>
            <a:ext cx="219551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Slide Number Placeholder 1"/>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4F70617-AC56-4157-AA0A-1D73E968FC1B}" type="slidenum">
              <a:rPr kumimoji="0" lang="en-US" altLang="en-US" sz="1200" b="0" i="0" u="none" strike="noStrike" kern="1200" cap="none" spc="0" normalizeH="0" baseline="0" noProof="0" smtClean="0">
                <a:ln>
                  <a:noFill/>
                </a:ln>
                <a:solidFill>
                  <a:srgbClr val="045C75"/>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45C75"/>
              </a:solidFill>
              <a:effectLst/>
              <a:uLnTx/>
              <a:uFillTx/>
              <a:latin typeface="Arial" charset="0"/>
              <a:ea typeface="+mn-ea"/>
              <a:cs typeface="+mn-cs"/>
            </a:endParaRPr>
          </a:p>
        </p:txBody>
      </p:sp>
    </p:spTree>
    <p:extLst>
      <p:ext uri="{BB962C8B-B14F-4D97-AF65-F5344CB8AC3E}">
        <p14:creationId xmlns:p14="http://schemas.microsoft.com/office/powerpoint/2010/main" val="20737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848600" cy="838200"/>
          </a:xfrm>
        </p:spPr>
        <p:txBody>
          <a:bodyPr/>
          <a:lstStyle/>
          <a:p>
            <a:r>
              <a:rPr lang="en-US" sz="3200" b="1" dirty="0"/>
              <a:t>Concessions Contact</a:t>
            </a:r>
          </a:p>
        </p:txBody>
      </p:sp>
      <p:sp>
        <p:nvSpPr>
          <p:cNvPr id="4" name="Slide Number Placeholder 3"/>
          <p:cNvSpPr>
            <a:spLocks noGrp="1"/>
          </p:cNvSpPr>
          <p:nvPr>
            <p:ph type="sldNum" sz="quarter" idx="12"/>
          </p:nvPr>
        </p:nvSpPr>
        <p:spPr/>
        <p:txBody>
          <a:bodyPr/>
          <a:lstStyle/>
          <a:p>
            <a:pPr>
              <a:defRPr/>
            </a:pPr>
            <a:fld id="{006BB2EB-10CF-4116-B123-B89379A54BD4}" type="slidenum">
              <a:rPr lang="en-US" smtClean="0"/>
              <a:pPr>
                <a:defRPr/>
              </a:pPr>
              <a:t>20</a:t>
            </a:fld>
            <a:endParaRPr lang="en-US" dirty="0"/>
          </a:p>
        </p:txBody>
      </p:sp>
      <p:sp>
        <p:nvSpPr>
          <p:cNvPr id="5" name="TextBox 4"/>
          <p:cNvSpPr txBox="1"/>
          <p:nvPr/>
        </p:nvSpPr>
        <p:spPr>
          <a:xfrm>
            <a:off x="490396" y="1676400"/>
            <a:ext cx="8229600" cy="4031873"/>
          </a:xfrm>
          <a:prstGeom prst="rect">
            <a:avLst/>
          </a:prstGeom>
          <a:noFill/>
        </p:spPr>
        <p:txBody>
          <a:bodyPr wrap="square" rtlCol="0">
            <a:spAutoFit/>
          </a:bodyPr>
          <a:lstStyle/>
          <a:p>
            <a:r>
              <a:rPr lang="en-US" sz="2800" u="sng" dirty="0">
                <a:latin typeface="+mj-lt"/>
              </a:rPr>
              <a:t>Concessions Questions:</a:t>
            </a:r>
          </a:p>
          <a:p>
            <a:endParaRPr lang="en-US" sz="2800" dirty="0">
              <a:latin typeface="+mj-lt"/>
            </a:endParaRPr>
          </a:p>
          <a:p>
            <a:r>
              <a:rPr lang="en-US" sz="2800" dirty="0">
                <a:latin typeface="+mj-lt"/>
              </a:rPr>
              <a:t>LAWA Commercial Development</a:t>
            </a:r>
          </a:p>
          <a:p>
            <a:pPr marL="457200" indent="-457200">
              <a:buFont typeface="Arial" panose="020B0604020202020204" pitchFamily="34" charset="0"/>
              <a:buChar char="•"/>
            </a:pPr>
            <a:r>
              <a:rPr lang="en-US" sz="2800" dirty="0">
                <a:latin typeface="+mj-lt"/>
              </a:rPr>
              <a:t>(424) 646-7200</a:t>
            </a:r>
          </a:p>
          <a:p>
            <a:pPr marL="457200" indent="-457200">
              <a:buFont typeface="Arial" panose="020B0604020202020204" pitchFamily="34" charset="0"/>
              <a:buChar char="•"/>
            </a:pPr>
            <a:r>
              <a:rPr lang="en-US" sz="2800" dirty="0">
                <a:latin typeface="+mj-lt"/>
              </a:rPr>
              <a:t>CDGopportunities@lawa.org</a:t>
            </a:r>
          </a:p>
          <a:p>
            <a:pPr marL="457200" indent="-457200">
              <a:buFont typeface="Arial" panose="020B0604020202020204" pitchFamily="34" charset="0"/>
              <a:buChar char="•"/>
            </a:pPr>
            <a:endParaRPr lang="en-US" sz="2800" dirty="0">
              <a:latin typeface="+mj-lt"/>
            </a:endParaRPr>
          </a:p>
          <a:p>
            <a:r>
              <a:rPr lang="en-US" sz="2800" dirty="0">
                <a:latin typeface="+mj-lt"/>
              </a:rPr>
              <a:t>Terminal Commercial Manager (URW)</a:t>
            </a:r>
          </a:p>
          <a:p>
            <a:pPr marL="457200" indent="-457200">
              <a:buFont typeface="Arial" panose="020B0604020202020204" pitchFamily="34" charset="0"/>
              <a:buChar char="•"/>
            </a:pPr>
            <a:r>
              <a:rPr lang="en-US" sz="2800" dirty="0">
                <a:latin typeface="+mj-lt"/>
              </a:rPr>
              <a:t>(310) 646-1770</a:t>
            </a:r>
          </a:p>
          <a:p>
            <a:endParaRPr lang="en-US" sz="3200" dirty="0">
              <a:latin typeface="+mj-lt"/>
            </a:endParaRPr>
          </a:p>
        </p:txBody>
      </p:sp>
    </p:spTree>
    <p:extLst>
      <p:ext uri="{BB962C8B-B14F-4D97-AF65-F5344CB8AC3E}">
        <p14:creationId xmlns:p14="http://schemas.microsoft.com/office/powerpoint/2010/main" val="52134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21</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The Development Group (TDG) Procurement</a:t>
            </a:r>
            <a:br>
              <a:rPr lang="en-US" sz="3200" b="1" i="1" dirty="0"/>
            </a:br>
            <a:endParaRPr lang="en-US" sz="3200" b="1" i="1" dirty="0">
              <a:cs typeface="Arial" panose="020B0604020202020204" pitchFamily="34" charset="0"/>
            </a:endParaRPr>
          </a:p>
        </p:txBody>
      </p:sp>
      <p:sp>
        <p:nvSpPr>
          <p:cNvPr id="5" name="Rectangle 3">
            <a:extLst>
              <a:ext uri="{FF2B5EF4-FFF2-40B4-BE49-F238E27FC236}">
                <a16:creationId xmlns:a16="http://schemas.microsoft.com/office/drawing/2014/main" id="{DE17A25B-6614-4F2E-A1A6-E0D358CE9442}"/>
              </a:ext>
            </a:extLst>
          </p:cNvPr>
          <p:cNvSpPr>
            <a:spLocks noGrp="1" noChangeArrowheads="1"/>
          </p:cNvSpPr>
          <p:nvPr>
            <p:ph idx="1"/>
          </p:nvPr>
        </p:nvSpPr>
        <p:spPr>
          <a:xfrm>
            <a:off x="321268" y="1828800"/>
            <a:ext cx="8822732" cy="3786188"/>
          </a:xfrm>
        </p:spPr>
        <p:txBody>
          <a:bodyPr/>
          <a:lstStyle/>
          <a:p>
            <a:pPr marL="0" indent="0">
              <a:buNone/>
            </a:pPr>
            <a:r>
              <a:rPr lang="en-US" altLang="en-US" sz="1800" b="1" dirty="0">
                <a:latin typeface="Arial" charset="0"/>
              </a:rPr>
              <a:t>What We Do:</a:t>
            </a:r>
          </a:p>
          <a:p>
            <a:pPr marL="0" indent="0">
              <a:buNone/>
            </a:pPr>
            <a:endParaRPr lang="en-US" altLang="en-US" sz="1800" b="1" dirty="0">
              <a:latin typeface="Arial" charset="0"/>
            </a:endParaRPr>
          </a:p>
          <a:p>
            <a:r>
              <a:rPr lang="en-US" sz="1800" dirty="0">
                <a:latin typeface="Arial" panose="020B0604020202020204" pitchFamily="34" charset="0"/>
                <a:cs typeface="Arial" panose="020B0604020202020204" pitchFamily="34" charset="0"/>
              </a:rPr>
              <a:t>Procure construction and professional services to advance the development of projects at our airports.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Oversee the procurement process to ensure fair and legal competition for all TDG projects.</a:t>
            </a:r>
          </a:p>
          <a:p>
            <a:pPr marL="0" indent="0">
              <a:buNone/>
            </a:pPr>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Assist with addenda, pre-bid/proposal conferences, contract conformance, and other processes related to procuring these services.</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347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22</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838200"/>
            <a:ext cx="8229600" cy="466725"/>
          </a:xfrm>
        </p:spPr>
        <p:txBody>
          <a:bodyPr/>
          <a:lstStyle/>
          <a:p>
            <a:r>
              <a:rPr lang="en-US" sz="3200" b="1" i="1" dirty="0"/>
              <a:t>TDG Procurement – Current Contracts</a:t>
            </a:r>
          </a:p>
        </p:txBody>
      </p:sp>
      <p:graphicFrame>
        <p:nvGraphicFramePr>
          <p:cNvPr id="3" name="Table 2">
            <a:extLst>
              <a:ext uri="{FF2B5EF4-FFF2-40B4-BE49-F238E27FC236}">
                <a16:creationId xmlns:a16="http://schemas.microsoft.com/office/drawing/2014/main" id="{4A9B2405-C9E4-614D-9BA0-A704D1F9C379}"/>
              </a:ext>
            </a:extLst>
          </p:cNvPr>
          <p:cNvGraphicFramePr>
            <a:graphicFrameLocks noGrp="1"/>
          </p:cNvGraphicFramePr>
          <p:nvPr/>
        </p:nvGraphicFramePr>
        <p:xfrm>
          <a:off x="1447800" y="1905000"/>
          <a:ext cx="6248400" cy="4678664"/>
        </p:xfrm>
        <a:graphic>
          <a:graphicData uri="http://schemas.openxmlformats.org/drawingml/2006/table">
            <a:tbl>
              <a:tblPr/>
              <a:tblGrid>
                <a:gridCol w="2256367">
                  <a:extLst>
                    <a:ext uri="{9D8B030D-6E8A-4147-A177-3AD203B41FA5}">
                      <a16:colId xmlns:a16="http://schemas.microsoft.com/office/drawing/2014/main" val="3027623036"/>
                    </a:ext>
                  </a:extLst>
                </a:gridCol>
                <a:gridCol w="781050">
                  <a:extLst>
                    <a:ext uri="{9D8B030D-6E8A-4147-A177-3AD203B41FA5}">
                      <a16:colId xmlns:a16="http://schemas.microsoft.com/office/drawing/2014/main" val="3609530289"/>
                    </a:ext>
                  </a:extLst>
                </a:gridCol>
                <a:gridCol w="3210983">
                  <a:extLst>
                    <a:ext uri="{9D8B030D-6E8A-4147-A177-3AD203B41FA5}">
                      <a16:colId xmlns:a16="http://schemas.microsoft.com/office/drawing/2014/main" val="159463297"/>
                    </a:ext>
                  </a:extLst>
                </a:gridCol>
              </a:tblGrid>
              <a:tr h="359731">
                <a:tc>
                  <a:txBody>
                    <a:bodyPr/>
                    <a:lstStyle/>
                    <a:p>
                      <a:pPr marL="0" marR="0">
                        <a:spcBef>
                          <a:spcPts val="0"/>
                        </a:spcBef>
                        <a:spcAft>
                          <a:spcPts val="0"/>
                        </a:spcAft>
                      </a:pPr>
                      <a:r>
                        <a:rPr lang="en-US" sz="1000" b="1">
                          <a:solidFill>
                            <a:srgbClr val="FFFFFF"/>
                          </a:solidFill>
                          <a:effectLst/>
                          <a:latin typeface="Calibri" panose="020F0502020204030204" pitchFamily="34" charset="0"/>
                        </a:rPr>
                        <a:t>​Vendor Name</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000" b="1">
                          <a:solidFill>
                            <a:srgbClr val="FFFFFF"/>
                          </a:solidFill>
                          <a:effectLst/>
                          <a:latin typeface="Calibri" panose="020F0502020204030204" pitchFamily="34" charset="0"/>
                        </a:rPr>
                        <a:t>Contract </a:t>
                      </a:r>
                      <a:br>
                        <a:rPr lang="en-US" sz="1000" b="1">
                          <a:solidFill>
                            <a:srgbClr val="FFFFFF"/>
                          </a:solidFill>
                          <a:effectLst/>
                          <a:latin typeface="Calibri" panose="020F0502020204030204" pitchFamily="34" charset="0"/>
                        </a:rPr>
                      </a:br>
                      <a:r>
                        <a:rPr lang="en-US" sz="1000" b="1">
                          <a:solidFill>
                            <a:srgbClr val="FFFFFF"/>
                          </a:solidFill>
                          <a:effectLst/>
                          <a:latin typeface="Calibri" panose="020F0502020204030204" pitchFamily="34" charset="0"/>
                        </a:rPr>
                        <a:t>Number</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tc>
                  <a:txBody>
                    <a:bodyPr/>
                    <a:lstStyle/>
                    <a:p>
                      <a:pPr marL="0" marR="0">
                        <a:spcBef>
                          <a:spcPts val="0"/>
                        </a:spcBef>
                        <a:spcAft>
                          <a:spcPts val="0"/>
                        </a:spcAft>
                      </a:pPr>
                      <a:r>
                        <a:rPr lang="en-US" sz="1000" b="1">
                          <a:solidFill>
                            <a:srgbClr val="FFFFFF"/>
                          </a:solidFill>
                          <a:effectLst/>
                          <a:latin typeface="Calibri" panose="020F0502020204030204" pitchFamily="34" charset="0"/>
                        </a:rPr>
                        <a:t>Contract Description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472C4"/>
                    </a:solidFill>
                  </a:tcPr>
                </a:tc>
                <a:extLst>
                  <a:ext uri="{0D108BD9-81ED-4DB2-BD59-A6C34878D82A}">
                    <a16:rowId xmlns:a16="http://schemas.microsoft.com/office/drawing/2014/main" val="4091206315"/>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LAX INTEGRATED EXPRESS SOLUTION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DA-5277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APM Part 1</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69196688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LA GATEWAY PARTNERS LLC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DA-5322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ConRAC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550617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TURNER PCL A JOINT VENTURE</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DA-4971</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MSC North</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792230448"/>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AUSTIN COMMERCIAL LP</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DA-5262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TBIT Core &amp; APM Interface</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81962671"/>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SKANSKA USA CIVIL WEST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DA-5462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Roadways, Utilities &amp; Enabling Projects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57479938"/>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SWINERTON BUILDERS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DA-5305</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ITF West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762727"/>
                  </a:ext>
                </a:extLst>
              </a:tr>
              <a:tr h="182038">
                <a:tc>
                  <a:txBody>
                    <a:bodyPr/>
                    <a:lstStyle/>
                    <a:p>
                      <a:pPr marL="0" marR="0">
                        <a:spcBef>
                          <a:spcPts val="0"/>
                        </a:spcBef>
                        <a:spcAft>
                          <a:spcPts val="0"/>
                        </a:spcAft>
                      </a:pPr>
                      <a:r>
                        <a:rPr lang="en-US" sz="1000" dirty="0">
                          <a:solidFill>
                            <a:srgbClr val="305496"/>
                          </a:solidFill>
                          <a:effectLst/>
                          <a:latin typeface="Calibri" panose="020F0502020204030204" pitchFamily="34" charset="0"/>
                        </a:rPr>
                        <a:t>PARSONS TRANSPORTATION GROUP</a:t>
                      </a:r>
                      <a:endParaRPr lang="en-US" sz="1000" dirty="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dirty="0">
                          <a:solidFill>
                            <a:srgbClr val="305496"/>
                          </a:solidFill>
                          <a:effectLst/>
                          <a:latin typeface="Calibri" panose="020F0502020204030204" pitchFamily="34" charset="0"/>
                        </a:rPr>
                        <a:t>DA-5135</a:t>
                      </a:r>
                      <a:endParaRPr lang="en-US" sz="1000" dirty="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937469597"/>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HENSEL PHELPS CONSTRUCTION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DA-5288</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Airport Police Facility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71695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JACOBS PROJECT MANAGEMENT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DA-5133</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453168940"/>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CLARK CONSTRUCTION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DA-5395</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Receiving Station-X Phase 1</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38217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SULLY MILLER CONTRACTING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DA-5389</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Taxiway P</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370762349"/>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GRIFFITH COMPANY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DA-5417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Secured Access Area Post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518996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IPCT JV LLC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DA-5128</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 Control &amp; Project Mngmt Services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33832307"/>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LEA + ELLIOTT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740654"/>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ARUP AMERICAS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DA-5474</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Principal Architecture Engineering RFP</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793210445"/>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HENSEL PHELPS CONSTRUCTION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DA-5507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Baggage Handling System</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77176040"/>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VANIR ASL LLC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DA-5137</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281010881"/>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HILL INTERNATIONAL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 5129</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 Controls Support Services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59702"/>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AMERICAN AIRLINES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DA-5502</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Reimbursable Agreement - T4 Electrical</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2118992263"/>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JACOBSEN DANIELS ASSOCIATES LL</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DA-5134</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Project/Construction Management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85748"/>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GRANITE CONSTRUCTION COMPANY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DA-5396</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Taxiway A Rehab Phase 2 - VNY</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13745233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DELTA AIR LINES INC</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DA-5455</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Reimbursable Agreement</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5044850"/>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SULLY MILLER CONTRACTING CO</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DA-5460</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Runway 7R-25L Rehabilitation</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19525836"/>
                  </a:ext>
                </a:extLst>
              </a:tr>
              <a:tr h="179865">
                <a:tc>
                  <a:txBody>
                    <a:bodyPr/>
                    <a:lstStyle/>
                    <a:p>
                      <a:pPr marL="0" marR="0">
                        <a:spcBef>
                          <a:spcPts val="0"/>
                        </a:spcBef>
                        <a:spcAft>
                          <a:spcPts val="0"/>
                        </a:spcAft>
                      </a:pPr>
                      <a:r>
                        <a:rPr lang="en-US" sz="1000">
                          <a:solidFill>
                            <a:srgbClr val="305496"/>
                          </a:solidFill>
                          <a:effectLst/>
                          <a:latin typeface="Calibri" panose="020F0502020204030204" pitchFamily="34" charset="0"/>
                        </a:rPr>
                        <a:t>SMITH-EMERY LABORATORIES</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a:solidFill>
                            <a:srgbClr val="305496"/>
                          </a:solidFill>
                          <a:effectLst/>
                          <a:latin typeface="Calibri" panose="020F0502020204030204" pitchFamily="34" charset="0"/>
                        </a:rPr>
                        <a:t>DA-5483</a:t>
                      </a:r>
                      <a:endParaRPr lang="en-US" sz="100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000" dirty="0">
                          <a:solidFill>
                            <a:srgbClr val="305496"/>
                          </a:solidFill>
                          <a:effectLst/>
                          <a:latin typeface="Calibri" panose="020F0502020204030204" pitchFamily="34" charset="0"/>
                        </a:rPr>
                        <a:t>Specialty Inspection &amp; Material Testing Services</a:t>
                      </a:r>
                      <a:endParaRPr lang="en-US" sz="1000" dirty="0">
                        <a:effectLst/>
                        <a:latin typeface="Calibri" panose="020F0502020204030204" pitchFamily="34" charset="0"/>
                      </a:endParaRPr>
                    </a:p>
                  </a:txBody>
                  <a:tcPr marL="60777" marR="6077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6489286"/>
                  </a:ext>
                </a:extLst>
              </a:tr>
            </a:tbl>
          </a:graphicData>
        </a:graphic>
      </p:graphicFrame>
      <p:sp>
        <p:nvSpPr>
          <p:cNvPr id="5" name="Rectangle 1">
            <a:extLst>
              <a:ext uri="{FF2B5EF4-FFF2-40B4-BE49-F238E27FC236}">
                <a16:creationId xmlns:a16="http://schemas.microsoft.com/office/drawing/2014/main" id="{1978197B-5180-3A45-BD1A-F705925B868F}"/>
              </a:ext>
            </a:extLst>
          </p:cNvPr>
          <p:cNvSpPr>
            <a:spLocks noChangeArrowheads="1"/>
          </p:cNvSpPr>
          <p:nvPr/>
        </p:nvSpPr>
        <p:spPr bwMode="auto">
          <a:xfrm>
            <a:off x="1735138" y="1866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rgbClr val="000000"/>
                </a:solidFill>
                <a:effectLst/>
                <a:latin typeface="Arial" panose="020B0604020202020204" pitchFamily="34" charset="0"/>
                <a:ea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9" name="Picture 8" descr="Text&#10;&#10;Description automatically generated with medium confidence">
            <a:extLst>
              <a:ext uri="{FF2B5EF4-FFF2-40B4-BE49-F238E27FC236}">
                <a16:creationId xmlns:a16="http://schemas.microsoft.com/office/drawing/2014/main" id="{32FF11C7-957F-2C44-B470-8E0AB84724B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19400" y="1219200"/>
            <a:ext cx="3657600" cy="562707"/>
          </a:xfrm>
          <a:prstGeom prst="rect">
            <a:avLst/>
          </a:prstGeom>
        </p:spPr>
      </p:pic>
    </p:spTree>
    <p:extLst>
      <p:ext uri="{BB962C8B-B14F-4D97-AF65-F5344CB8AC3E}">
        <p14:creationId xmlns:p14="http://schemas.microsoft.com/office/powerpoint/2010/main" val="371911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0B8BF07-F092-45F3-91E0-BA86BD1ED40B}"/>
              </a:ext>
            </a:extLst>
          </p:cNvPr>
          <p:cNvSpPr>
            <a:spLocks noGrp="1"/>
          </p:cNvSpPr>
          <p:nvPr>
            <p:ph type="sldNum" sz="quarter" idx="12"/>
          </p:nvPr>
        </p:nvSpPr>
        <p:spPr/>
        <p:txBody>
          <a:bodyPr/>
          <a:lstStyle/>
          <a:p>
            <a:pPr>
              <a:defRPr/>
            </a:pPr>
            <a:fld id="{E84AE8A8-6ACE-4A15-90DF-984768BF0901}" type="slidenum">
              <a:rPr lang="en-US" smtClean="0"/>
              <a:pPr>
                <a:defRPr/>
              </a:pPr>
              <a:t>23</a:t>
            </a:fld>
            <a:endParaRPr lang="en-US" dirty="0"/>
          </a:p>
        </p:txBody>
      </p:sp>
      <p:sp>
        <p:nvSpPr>
          <p:cNvPr id="7" name="Title 1">
            <a:extLst>
              <a:ext uri="{FF2B5EF4-FFF2-40B4-BE49-F238E27FC236}">
                <a16:creationId xmlns:a16="http://schemas.microsoft.com/office/drawing/2014/main" id="{71AE14FD-C5E5-4533-84F0-A8152CD3A1EF}"/>
              </a:ext>
            </a:extLst>
          </p:cNvPr>
          <p:cNvSpPr>
            <a:spLocks noGrp="1"/>
          </p:cNvSpPr>
          <p:nvPr>
            <p:ph type="title"/>
          </p:nvPr>
        </p:nvSpPr>
        <p:spPr>
          <a:xfrm>
            <a:off x="457200" y="1000125"/>
            <a:ext cx="8229600" cy="685800"/>
          </a:xfrm>
        </p:spPr>
        <p:txBody>
          <a:bodyPr/>
          <a:lstStyle/>
          <a:p>
            <a:r>
              <a:rPr lang="en-US" sz="3200" b="1" i="1" dirty="0"/>
              <a:t>TDG Procurement – Opportunities &amp; Contact Info</a:t>
            </a:r>
          </a:p>
        </p:txBody>
      </p:sp>
      <p:sp>
        <p:nvSpPr>
          <p:cNvPr id="5" name="Rectangle 3">
            <a:extLst>
              <a:ext uri="{FF2B5EF4-FFF2-40B4-BE49-F238E27FC236}">
                <a16:creationId xmlns:a16="http://schemas.microsoft.com/office/drawing/2014/main" id="{F64EB4D1-DAF9-42F0-8097-AE30F59D2A0E}"/>
              </a:ext>
            </a:extLst>
          </p:cNvPr>
          <p:cNvSpPr>
            <a:spLocks noGrp="1" noChangeArrowheads="1"/>
          </p:cNvSpPr>
          <p:nvPr>
            <p:ph idx="1"/>
          </p:nvPr>
        </p:nvSpPr>
        <p:spPr>
          <a:xfrm>
            <a:off x="190500" y="1905000"/>
            <a:ext cx="9791700" cy="4572000"/>
          </a:xfrm>
        </p:spPr>
        <p:txBody>
          <a:bodyPr/>
          <a:lstStyle/>
          <a:p>
            <a:pPr eaLnBrk="1" hangingPunct="1">
              <a:buClr>
                <a:schemeClr val="tx2"/>
              </a:buClr>
              <a:buFont typeface="Wingdings" pitchFamily="2" charset="2"/>
              <a:buNone/>
            </a:pPr>
            <a:endParaRPr lang="en-US" altLang="en-US" sz="800" dirty="0">
              <a:latin typeface="Arial" charset="0"/>
            </a:endParaRPr>
          </a:p>
          <a:p>
            <a:pPr lvl="1" eaLnBrk="1" hangingPunct="1">
              <a:buClr>
                <a:schemeClr val="tx2"/>
              </a:buClr>
            </a:pPr>
            <a:r>
              <a:rPr lang="en-US" altLang="en-US" sz="2100" dirty="0">
                <a:latin typeface="Arial" charset="0"/>
              </a:rPr>
              <a:t>RAMP</a:t>
            </a:r>
          </a:p>
          <a:p>
            <a:pPr marL="668337" lvl="2" indent="0" eaLnBrk="1" hangingPunct="1">
              <a:buClr>
                <a:schemeClr val="tx2"/>
              </a:buClr>
              <a:buNone/>
            </a:pPr>
            <a:r>
              <a:rPr lang="en-US" altLang="en-US" sz="1500" dirty="0">
                <a:latin typeface="Arial" charset="0"/>
                <a:hlinkClick r:id="rId2"/>
              </a:rPr>
              <a:t>https://www.rampla.org/s/</a:t>
            </a:r>
            <a:endParaRPr lang="en-US" altLang="en-US" sz="1500" dirty="0">
              <a:latin typeface="Arial" charset="0"/>
            </a:endParaRPr>
          </a:p>
          <a:p>
            <a:pPr marL="668337" lvl="2" indent="0" eaLnBrk="1" hangingPunct="1">
              <a:buClr>
                <a:schemeClr val="tx2"/>
              </a:buClr>
              <a:buNone/>
            </a:pPr>
            <a:endParaRPr lang="en-US" altLang="en-US" sz="2100" dirty="0">
              <a:latin typeface="Arial" charset="0"/>
            </a:endParaRPr>
          </a:p>
          <a:p>
            <a:pPr lvl="1" eaLnBrk="1" hangingPunct="1">
              <a:buClr>
                <a:schemeClr val="tx2"/>
              </a:buClr>
            </a:pPr>
            <a:r>
              <a:rPr lang="en-US" altLang="en-US" sz="2100" dirty="0">
                <a:latin typeface="Arial" charset="0"/>
              </a:rPr>
              <a:t>LAWA </a:t>
            </a:r>
          </a:p>
          <a:p>
            <a:pPr marL="668337" lvl="2" indent="0" eaLnBrk="1" hangingPunct="1">
              <a:buClr>
                <a:schemeClr val="tx2"/>
              </a:buClr>
              <a:buNone/>
            </a:pPr>
            <a:r>
              <a:rPr lang="en-US" altLang="en-US" sz="1500" dirty="0">
                <a:latin typeface="Arial" charset="0"/>
                <a:hlinkClick r:id="rId3"/>
              </a:rPr>
              <a:t>www.lawa.org</a:t>
            </a:r>
            <a:endParaRPr lang="en-US" altLang="en-US" sz="1500" dirty="0">
              <a:latin typeface="Arial" charset="0"/>
            </a:endParaRPr>
          </a:p>
          <a:p>
            <a:pPr marL="941387" lvl="3" indent="0" eaLnBrk="1" hangingPunct="1">
              <a:buClr>
                <a:schemeClr val="tx2"/>
              </a:buClr>
              <a:buNone/>
            </a:pPr>
            <a:r>
              <a:rPr lang="en-US" sz="1400" dirty="0">
                <a:latin typeface="Arial" charset="0"/>
              </a:rPr>
              <a:t>Contract Status Report and Potential Opportunities:</a:t>
            </a:r>
          </a:p>
          <a:p>
            <a:pPr marL="941387" lvl="3" indent="0" eaLnBrk="1" hangingPunct="1">
              <a:buClr>
                <a:schemeClr val="tx2"/>
              </a:buClr>
              <a:buNone/>
            </a:pPr>
            <a:r>
              <a:rPr lang="en-US" sz="1400" dirty="0">
                <a:latin typeface="Arial" panose="020B0604020202020204" pitchFamily="34" charset="0"/>
                <a:cs typeface="Arial" panose="020B0604020202020204" pitchFamily="34" charset="0"/>
                <a:hlinkClick r:id="rId4"/>
              </a:rPr>
              <a:t>https://www.lawa.org/lawa-businesses/lawa-current-opportunities</a:t>
            </a:r>
            <a:endParaRPr lang="en-US" sz="1400" dirty="0">
              <a:latin typeface="Arial" panose="020B0604020202020204" pitchFamily="34" charset="0"/>
              <a:cs typeface="Arial" panose="020B0604020202020204" pitchFamily="34" charset="0"/>
            </a:endParaRPr>
          </a:p>
          <a:p>
            <a:pPr marL="393700" lvl="1" indent="0" eaLnBrk="1" hangingPunct="1">
              <a:buClr>
                <a:schemeClr val="tx2"/>
              </a:buClr>
              <a:buNone/>
            </a:pPr>
            <a:endParaRPr lang="en-US" altLang="en-US" sz="1800" dirty="0">
              <a:latin typeface="Arial" charset="0"/>
            </a:endParaRPr>
          </a:p>
          <a:p>
            <a:pPr lvl="1" eaLnBrk="1" hangingPunct="1">
              <a:buClr>
                <a:schemeClr val="tx2"/>
              </a:buClr>
            </a:pPr>
            <a:r>
              <a:rPr lang="en-US" altLang="en-US" sz="2100" dirty="0">
                <a:latin typeface="Arial" charset="0"/>
              </a:rPr>
              <a:t>TDG Procurement</a:t>
            </a:r>
          </a:p>
          <a:p>
            <a:pPr marL="668337" lvl="2" indent="0" eaLnBrk="1" hangingPunct="1">
              <a:buClr>
                <a:schemeClr val="tx2"/>
              </a:buClr>
              <a:buNone/>
            </a:pPr>
            <a:r>
              <a:rPr lang="en-US" sz="1400" dirty="0">
                <a:latin typeface="Arial" charset="0"/>
                <a:hlinkClick r:id="rId5"/>
              </a:rPr>
              <a:t>pdgprocurement@lawa.org</a:t>
            </a:r>
            <a:endParaRPr lang="en-US" sz="1400" dirty="0">
              <a:latin typeface="Arial" charset="0"/>
            </a:endParaRPr>
          </a:p>
          <a:p>
            <a:pPr marL="668337" lvl="2" indent="0" eaLnBrk="1" hangingPunct="1">
              <a:buClr>
                <a:schemeClr val="tx2"/>
              </a:buClr>
              <a:buNone/>
            </a:pPr>
            <a:r>
              <a:rPr lang="en-US" sz="1400" dirty="0">
                <a:latin typeface="Arial" charset="0"/>
              </a:rPr>
              <a:t>Cliff Cortes, Procurement Supervisor</a:t>
            </a:r>
          </a:p>
          <a:p>
            <a:pPr lvl="1" eaLnBrk="1" hangingPunct="1">
              <a:buClr>
                <a:schemeClr val="tx2"/>
              </a:buClr>
            </a:pPr>
            <a:endParaRPr lang="en-US" sz="1400" dirty="0">
              <a:latin typeface="Arial" charset="0"/>
            </a:endParaRPr>
          </a:p>
          <a:p>
            <a:pPr marL="941387" lvl="3" indent="0" eaLnBrk="1" hangingPunct="1">
              <a:buClr>
                <a:schemeClr val="tx2"/>
              </a:buClr>
              <a:buNone/>
            </a:pPr>
            <a:endParaRPr lang="en-US" sz="1400" dirty="0"/>
          </a:p>
          <a:p>
            <a:pPr marL="393700" lvl="1" indent="0" eaLnBrk="1" hangingPunct="1">
              <a:buClr>
                <a:schemeClr val="tx2"/>
              </a:buClr>
              <a:buNone/>
            </a:pPr>
            <a:endParaRPr lang="en-US" altLang="en-US" sz="1800" dirty="0">
              <a:latin typeface="Arial" charset="0"/>
            </a:endParaRPr>
          </a:p>
        </p:txBody>
      </p:sp>
    </p:spTree>
    <p:extLst>
      <p:ext uri="{BB962C8B-B14F-4D97-AF65-F5344CB8AC3E}">
        <p14:creationId xmlns:p14="http://schemas.microsoft.com/office/powerpoint/2010/main" val="55561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3200" b="1" i="1" dirty="0"/>
              <a:t>Registering w/RAMP…</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F1CCC2FA-1B19-44A4-B1B4-BB003620918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1785733"/>
            <a:ext cx="8128035" cy="328653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062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C623CD-DDCC-47A1-BE61-87CC9E37B43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5" name="Picture 4">
            <a:extLst>
              <a:ext uri="{FF2B5EF4-FFF2-40B4-BE49-F238E27FC236}">
                <a16:creationId xmlns:a16="http://schemas.microsoft.com/office/drawing/2014/main" id="{40754886-6005-47A0-AA08-AF48EE2E6B0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4400" y="1698321"/>
            <a:ext cx="7391400" cy="4681220"/>
          </a:xfrm>
          <a:prstGeom prst="rect">
            <a:avLst/>
          </a:prstGeom>
        </p:spPr>
      </p:pic>
      <p:sp>
        <p:nvSpPr>
          <p:cNvPr id="8" name="TextBox 7">
            <a:extLst>
              <a:ext uri="{FF2B5EF4-FFF2-40B4-BE49-F238E27FC236}">
                <a16:creationId xmlns:a16="http://schemas.microsoft.com/office/drawing/2014/main" id="{B6482174-3B4E-458E-9E74-265C4E593936}"/>
              </a:ext>
            </a:extLst>
          </p:cNvPr>
          <p:cNvSpPr txBox="1"/>
          <p:nvPr/>
        </p:nvSpPr>
        <p:spPr>
          <a:xfrm>
            <a:off x="3048000" y="1078468"/>
            <a:ext cx="289560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rial" charset="0"/>
                <a:ea typeface="+mn-ea"/>
                <a:cs typeface="Arial" charset="0"/>
                <a:hlinkClick r:id="rId3"/>
              </a:rPr>
              <a:t>https://finance.lacity.org/</a:t>
            </a:r>
            <a:endParaRPr kumimoji="0" lang="en-US" sz="1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194999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EC76C7-F81D-4EAB-8119-8747BD09902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84AE8A8-6ACE-4A15-90DF-984768BF0901}" type="slidenum">
              <a:rPr kumimoji="0" lang="en-US" sz="1200" b="0" i="0" u="none" strike="noStrike" kern="1200" cap="none" spc="0" normalizeH="0" baseline="0" noProof="0" smtClean="0">
                <a:ln>
                  <a:noFill/>
                </a:ln>
                <a:solidFill>
                  <a:srgbClr val="04617B">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4617B">
                  <a:shade val="90000"/>
                </a:srgbClr>
              </a:solidFill>
              <a:effectLst/>
              <a:uLnTx/>
              <a:uFillTx/>
              <a:latin typeface="Arial" charset="0"/>
              <a:ea typeface="+mn-ea"/>
              <a:cs typeface="+mn-cs"/>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1143000"/>
            <a:ext cx="8324192"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592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3253"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166688" y="203200"/>
            <a:ext cx="45720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sz="3200" b="1" dirty="0">
                <a:solidFill>
                  <a:srgbClr val="D9D9D9"/>
                </a:solidFill>
                <a:latin typeface="Tw Cen MT" pitchFamily="34" charset="0"/>
              </a:rPr>
              <a:t>BUSINESS, JOBS </a:t>
            </a:r>
          </a:p>
          <a:p>
            <a:pPr eaLnBrk="1" hangingPunct="1">
              <a:lnSpc>
                <a:spcPct val="100000"/>
              </a:lnSpc>
              <a:spcBef>
                <a:spcPct val="0"/>
              </a:spcBef>
              <a:buFontTx/>
              <a:buNone/>
            </a:pPr>
            <a:endParaRPr lang="en-US" altLang="en-US" sz="900" b="1" dirty="0">
              <a:solidFill>
                <a:srgbClr val="D9D9D9"/>
              </a:solidFill>
              <a:latin typeface="Tw Cen MT" pitchFamily="34" charset="0"/>
            </a:endParaRPr>
          </a:p>
          <a:p>
            <a:pPr eaLnBrk="1" hangingPunct="1">
              <a:lnSpc>
                <a:spcPct val="100000"/>
              </a:lnSpc>
              <a:spcBef>
                <a:spcPct val="0"/>
              </a:spcBef>
              <a:buFontTx/>
              <a:buNone/>
            </a:pPr>
            <a:r>
              <a:rPr lang="en-US" altLang="en-US" sz="3200" b="1" dirty="0">
                <a:solidFill>
                  <a:srgbClr val="00B0F0"/>
                </a:solidFill>
                <a:latin typeface="Tw Cen MT" pitchFamily="34" charset="0"/>
              </a:rPr>
              <a:t>&amp; SOCIAL RESPONSIBILITY</a:t>
            </a:r>
          </a:p>
          <a:p>
            <a:pPr eaLnBrk="1" hangingPunct="1">
              <a:lnSpc>
                <a:spcPct val="100000"/>
              </a:lnSpc>
              <a:spcBef>
                <a:spcPct val="0"/>
              </a:spcBef>
              <a:buFontTx/>
              <a:buNone/>
            </a:pPr>
            <a:endParaRPr lang="en-US" altLang="en-US" sz="3200" b="1" dirty="0">
              <a:solidFill>
                <a:srgbClr val="00B0F0"/>
              </a:solidFill>
              <a:latin typeface="Tw Cen MT" pitchFamily="34" charset="0"/>
            </a:endParaRPr>
          </a:p>
          <a:p>
            <a:pPr eaLnBrk="1" hangingPunct="1">
              <a:lnSpc>
                <a:spcPct val="100000"/>
              </a:lnSpc>
              <a:spcBef>
                <a:spcPct val="0"/>
              </a:spcBef>
              <a:buFontTx/>
              <a:buNone/>
            </a:pPr>
            <a:endParaRPr lang="en-US" altLang="en-US" sz="3200" b="1" dirty="0">
              <a:solidFill>
                <a:srgbClr val="00B0F0"/>
              </a:solidFill>
              <a:latin typeface="Tw Cen MT" pitchFamily="34" charset="0"/>
            </a:endParaRPr>
          </a:p>
        </p:txBody>
      </p:sp>
      <p:sp>
        <p:nvSpPr>
          <p:cNvPr id="53255" name="TextBox 9"/>
          <p:cNvSpPr txBox="1">
            <a:spLocks noChangeArrowheads="1"/>
          </p:cNvSpPr>
          <p:nvPr/>
        </p:nvSpPr>
        <p:spPr bwMode="auto">
          <a:xfrm>
            <a:off x="4602163" y="5214938"/>
            <a:ext cx="22034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pPr>
            <a:r>
              <a:rPr lang="en-US" altLang="en-US" b="1">
                <a:solidFill>
                  <a:srgbClr val="33CCFF"/>
                </a:solidFill>
                <a:latin typeface="Tw Cen MT" pitchFamily="34" charset="0"/>
              </a:rPr>
              <a:t>THE</a:t>
            </a:r>
            <a:r>
              <a:rPr lang="en-US" altLang="en-US" b="1">
                <a:solidFill>
                  <a:srgbClr val="212179"/>
                </a:solidFill>
                <a:latin typeface="Tw Cen MT" pitchFamily="34" charset="0"/>
              </a:rPr>
              <a:t> </a:t>
            </a:r>
            <a:r>
              <a:rPr lang="en-US" altLang="en-US" b="1">
                <a:solidFill>
                  <a:srgbClr val="212179"/>
                </a:solidFill>
                <a:latin typeface="Tw Cen MT" pitchFamily="34" charset="0"/>
                <a:hlinkClick r:id="rId4"/>
              </a:rPr>
              <a:t>FUTURE</a:t>
            </a:r>
            <a:r>
              <a:rPr lang="en-US" altLang="en-US" b="1">
                <a:solidFill>
                  <a:srgbClr val="212179"/>
                </a:solidFill>
                <a:latin typeface="Tw Cen MT" pitchFamily="34" charset="0"/>
              </a:rPr>
              <a:t> </a:t>
            </a:r>
            <a:r>
              <a:rPr lang="en-US" altLang="en-US" b="1">
                <a:solidFill>
                  <a:srgbClr val="33CCFF"/>
                </a:solidFill>
                <a:latin typeface="Tw Cen MT" pitchFamily="34" charset="0"/>
              </a:rPr>
              <a:t>IS NOW</a:t>
            </a:r>
          </a:p>
        </p:txBody>
      </p:sp>
      <p:sp>
        <p:nvSpPr>
          <p:cNvPr id="20" name="TextBox 19"/>
          <p:cNvSpPr txBox="1"/>
          <p:nvPr/>
        </p:nvSpPr>
        <p:spPr>
          <a:xfrm>
            <a:off x="6805613" y="1414463"/>
            <a:ext cx="1903412" cy="4278312"/>
          </a:xfrm>
          <a:prstGeom prst="rect">
            <a:avLst/>
          </a:prstGeom>
          <a:solidFill>
            <a:schemeClr val="tx1"/>
          </a:solidFill>
        </p:spPr>
        <p:txBody>
          <a:bodyPr>
            <a:spAutoFit/>
          </a:bodyPr>
          <a:lstStyle/>
          <a:p>
            <a:pPr fontAlgn="auto">
              <a:spcBef>
                <a:spcPts val="0"/>
              </a:spcBef>
              <a:spcAft>
                <a:spcPts val="0"/>
              </a:spcAft>
              <a:defRPr/>
            </a:pPr>
            <a:r>
              <a:rPr lang="en-US" sz="1600" b="1" dirty="0">
                <a:solidFill>
                  <a:srgbClr val="212179"/>
                </a:solidFill>
                <a:latin typeface="Tw Cen MT" panose="020B0602020104020603" pitchFamily="34" charset="0"/>
              </a:rPr>
              <a:t>OUR MISSION            </a:t>
            </a: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Maximize access to business and job opportunities</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Ensure that local, diverse communities benefit from LAWA’S investments </a:t>
            </a:r>
          </a:p>
          <a:p>
            <a:pPr fontAlgn="auto">
              <a:spcBef>
                <a:spcPts val="0"/>
              </a:spcBef>
              <a:spcAft>
                <a:spcPts val="0"/>
              </a:spcAft>
              <a:defRPr/>
            </a:pPr>
            <a:endParaRPr lang="en-US" sz="1600" i="1" dirty="0">
              <a:solidFill>
                <a:prstClr val="black"/>
              </a:solidFill>
              <a:latin typeface="Tw Cen MT" panose="020B0602020104020603" pitchFamily="34" charset="0"/>
            </a:endParaRPr>
          </a:p>
          <a:p>
            <a:pPr marL="285750" indent="-285750" fontAlgn="auto">
              <a:spcBef>
                <a:spcPts val="0"/>
              </a:spcBef>
              <a:spcAft>
                <a:spcPts val="0"/>
              </a:spcAft>
              <a:buFont typeface="Arial" panose="020B0604020202020204" pitchFamily="34" charset="0"/>
              <a:buChar char="•"/>
              <a:defRPr/>
            </a:pPr>
            <a:r>
              <a:rPr lang="en-US" sz="1600" i="1" dirty="0">
                <a:solidFill>
                  <a:prstClr val="black"/>
                </a:solidFill>
                <a:latin typeface="Tw Cen MT" panose="020B0602020104020603" pitchFamily="34" charset="0"/>
              </a:rPr>
              <a:t>Set the global airport standard for public corporate social responsibility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930106"/>
            <a:ext cx="1858963" cy="929482"/>
          </a:xfrm>
          <a:prstGeom prst="rect">
            <a:avLst/>
          </a:prstGeom>
        </p:spPr>
      </p:pic>
    </p:spTree>
    <p:extLst>
      <p:ext uri="{BB962C8B-B14F-4D97-AF65-F5344CB8AC3E}">
        <p14:creationId xmlns:p14="http://schemas.microsoft.com/office/powerpoint/2010/main" val="253233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6200000">
            <a:off x="5838032" y="3552031"/>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97913" y="0"/>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a:extLst>
              <a:ext uri="{FF2B5EF4-FFF2-40B4-BE49-F238E27FC236}">
                <a16:creationId xmlns:a16="http://schemas.microsoft.com/office/drawing/2014/main" id="{525185FE-2446-4748-9845-1FD58BE22DF9}"/>
              </a:ext>
            </a:extLst>
          </p:cNvPr>
          <p:cNvSpPr/>
          <p:nvPr/>
        </p:nvSpPr>
        <p:spPr>
          <a:xfrm rot="16200000">
            <a:off x="5820102" y="3560996"/>
            <a:ext cx="6165850" cy="446087"/>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9" name="Rectangle 8">
            <a:extLst>
              <a:ext uri="{FF2B5EF4-FFF2-40B4-BE49-F238E27FC236}">
                <a16:creationId xmlns:a16="http://schemas.microsoft.com/office/drawing/2014/main" id="{CE0B349C-3B8E-48A3-A650-50001ADF4FA6}"/>
              </a:ext>
            </a:extLst>
          </p:cNvPr>
          <p:cNvSpPr/>
          <p:nvPr/>
        </p:nvSpPr>
        <p:spPr>
          <a:xfrm>
            <a:off x="8679984" y="8965"/>
            <a:ext cx="446087"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20" name="Rectangle 19">
            <a:extLst>
              <a:ext uri="{FF2B5EF4-FFF2-40B4-BE49-F238E27FC236}">
                <a16:creationId xmlns:a16="http://schemas.microsoft.com/office/drawing/2014/main" id="{7F17B4C4-4BA8-40A8-B18D-20EEB51627C3}"/>
              </a:ext>
            </a:extLst>
          </p:cNvPr>
          <p:cNvSpPr/>
          <p:nvPr/>
        </p:nvSpPr>
        <p:spPr>
          <a:xfrm>
            <a:off x="-2476" y="-1972"/>
            <a:ext cx="8682458" cy="8674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21" name="TextBox 20">
            <a:extLst>
              <a:ext uri="{FF2B5EF4-FFF2-40B4-BE49-F238E27FC236}">
                <a16:creationId xmlns:a16="http://schemas.microsoft.com/office/drawing/2014/main" id="{E52BF89C-017C-48E5-AF83-8FD788ECE9C6}"/>
              </a:ext>
            </a:extLst>
          </p:cNvPr>
          <p:cNvSpPr txBox="1"/>
          <p:nvPr/>
        </p:nvSpPr>
        <p:spPr>
          <a:xfrm>
            <a:off x="130175" y="54894"/>
            <a:ext cx="8662053" cy="830997"/>
          </a:xfrm>
          <a:prstGeom prst="rect">
            <a:avLst/>
          </a:prstGeom>
          <a:noFill/>
        </p:spPr>
        <p:txBody>
          <a:bodyPr wrap="square" rtlCol="0">
            <a:spAutoFit/>
          </a:bodyPr>
          <a:lstStyle/>
          <a:p>
            <a:r>
              <a:rPr lang="en-US" sz="2400" b="1" spc="450" dirty="0">
                <a:latin typeface="Tw Cen MT" panose="020B0602020104020603" pitchFamily="34" charset="0"/>
              </a:rPr>
              <a:t>LAWA BUSINESS, JOBS &amp; </a:t>
            </a:r>
          </a:p>
          <a:p>
            <a:r>
              <a:rPr lang="en-US" sz="2400" b="1" spc="450" dirty="0">
                <a:latin typeface="Tw Cen MT" panose="020B0602020104020603" pitchFamily="34" charset="0"/>
              </a:rPr>
              <a:t>SOCIAL RESPONSIBILTITY DIVISION </a:t>
            </a:r>
          </a:p>
        </p:txBody>
      </p:sp>
      <p:sp>
        <p:nvSpPr>
          <p:cNvPr id="22" name="Rectangle 21">
            <a:extLst>
              <a:ext uri="{FF2B5EF4-FFF2-40B4-BE49-F238E27FC236}">
                <a16:creationId xmlns:a16="http://schemas.microsoft.com/office/drawing/2014/main" id="{DDE909F6-DE7B-4799-8D9F-97D8C57A7953}"/>
              </a:ext>
            </a:extLst>
          </p:cNvPr>
          <p:cNvSpPr/>
          <p:nvPr/>
        </p:nvSpPr>
        <p:spPr>
          <a:xfrm>
            <a:off x="1" y="5498362"/>
            <a:ext cx="2504661" cy="50238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pic>
        <p:nvPicPr>
          <p:cNvPr id="23" name="Picture 22">
            <a:extLst>
              <a:ext uri="{FF2B5EF4-FFF2-40B4-BE49-F238E27FC236}">
                <a16:creationId xmlns:a16="http://schemas.microsoft.com/office/drawing/2014/main" id="{363B3214-A7A3-4F6F-9BE1-50C61C0E6BC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856690"/>
            <a:ext cx="2895600" cy="4588330"/>
          </a:xfrm>
          <a:prstGeom prst="rect">
            <a:avLst/>
          </a:prstGeom>
        </p:spPr>
      </p:pic>
      <p:sp>
        <p:nvSpPr>
          <p:cNvPr id="25" name="TextBox 24">
            <a:extLst>
              <a:ext uri="{FF2B5EF4-FFF2-40B4-BE49-F238E27FC236}">
                <a16:creationId xmlns:a16="http://schemas.microsoft.com/office/drawing/2014/main" id="{496BB1F1-D0A5-4E81-9328-D9ACD04B1BB2}"/>
              </a:ext>
            </a:extLst>
          </p:cNvPr>
          <p:cNvSpPr txBox="1"/>
          <p:nvPr/>
        </p:nvSpPr>
        <p:spPr>
          <a:xfrm>
            <a:off x="2938929" y="1162620"/>
            <a:ext cx="5220449" cy="461665"/>
          </a:xfrm>
          <a:prstGeom prst="rect">
            <a:avLst/>
          </a:prstGeom>
          <a:noFill/>
        </p:spPr>
        <p:txBody>
          <a:bodyPr wrap="square" rtlCol="0">
            <a:spAutoFit/>
          </a:bodyPr>
          <a:lstStyle/>
          <a:p>
            <a:r>
              <a:rPr lang="en-US" sz="2400" b="1" dirty="0">
                <a:solidFill>
                  <a:srgbClr val="002060"/>
                </a:solidFill>
                <a:latin typeface="Tw Cen MT" panose="020B0602020104020603" pitchFamily="34" charset="0"/>
              </a:rPr>
              <a:t>BUSINESS OPPORTUNITY &amp; SUPPORT </a:t>
            </a:r>
          </a:p>
        </p:txBody>
      </p:sp>
      <p:sp>
        <p:nvSpPr>
          <p:cNvPr id="27" name="TextBox 26">
            <a:extLst>
              <a:ext uri="{FF2B5EF4-FFF2-40B4-BE49-F238E27FC236}">
                <a16:creationId xmlns:a16="http://schemas.microsoft.com/office/drawing/2014/main" id="{46DFAC0F-4E31-4AC6-BEDF-927BF75B2868}"/>
              </a:ext>
            </a:extLst>
          </p:cNvPr>
          <p:cNvSpPr txBox="1"/>
          <p:nvPr/>
        </p:nvSpPr>
        <p:spPr>
          <a:xfrm>
            <a:off x="3126160" y="1804706"/>
            <a:ext cx="5410200" cy="2862322"/>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w Cen MT" panose="020B0602020104020603" pitchFamily="34" charset="0"/>
              </a:rPr>
              <a:t>Develop Policies and Programs to Advance Diversity, Equity, and Inclusion at LAWA </a:t>
            </a:r>
          </a:p>
          <a:p>
            <a:pPr marL="285750" indent="-285750">
              <a:buFont typeface="Arial" panose="020B0604020202020204" pitchFamily="34" charset="0"/>
              <a:buChar char="•"/>
            </a:pPr>
            <a:r>
              <a:rPr lang="en-US" sz="2000" dirty="0">
                <a:latin typeface="Tw Cen MT" panose="020B0602020104020603" pitchFamily="34" charset="0"/>
              </a:rPr>
              <a:t>Business Inclusion Contract Language </a:t>
            </a:r>
          </a:p>
          <a:p>
            <a:pPr marL="285750" indent="-285750">
              <a:buFont typeface="Arial" panose="020B0604020202020204" pitchFamily="34" charset="0"/>
              <a:buChar char="•"/>
            </a:pPr>
            <a:r>
              <a:rPr lang="en-US" sz="2000" dirty="0">
                <a:latin typeface="Tw Cen MT" panose="020B0602020104020603" pitchFamily="34" charset="0"/>
              </a:rPr>
              <a:t>Contractor Development </a:t>
            </a:r>
          </a:p>
          <a:p>
            <a:pPr marL="285750" indent="-285750">
              <a:buFont typeface="Arial" panose="020B0604020202020204" pitchFamily="34" charset="0"/>
              <a:buChar char="•"/>
            </a:pPr>
            <a:r>
              <a:rPr lang="en-US" sz="2000" dirty="0">
                <a:latin typeface="Tw Cen MT" panose="020B0602020104020603" pitchFamily="34" charset="0"/>
              </a:rPr>
              <a:t>Bonding Assistance Program </a:t>
            </a:r>
          </a:p>
          <a:p>
            <a:pPr marL="285750" indent="-285750">
              <a:buFont typeface="Arial" panose="020B0604020202020204" pitchFamily="34" charset="0"/>
              <a:buChar char="•"/>
            </a:pPr>
            <a:r>
              <a:rPr lang="en-US" sz="2000" dirty="0">
                <a:latin typeface="Tw Cen MT" panose="020B0602020104020603" pitchFamily="34" charset="0"/>
              </a:rPr>
              <a:t>Contract Finance Assistance Program </a:t>
            </a:r>
          </a:p>
          <a:p>
            <a:pPr marL="285750" indent="-285750">
              <a:buFont typeface="Arial" panose="020B0604020202020204" pitchFamily="34" charset="0"/>
              <a:buChar char="•"/>
            </a:pPr>
            <a:r>
              <a:rPr lang="en-US" sz="2000" dirty="0">
                <a:latin typeface="Tw Cen MT" panose="020B0602020104020603" pitchFamily="34" charset="0"/>
              </a:rPr>
              <a:t>Workforce Recruitment &amp; Sourcing</a:t>
            </a:r>
          </a:p>
          <a:p>
            <a:pPr marL="285750" indent="-285750">
              <a:buFont typeface="Arial" panose="020B0604020202020204" pitchFamily="34" charset="0"/>
              <a:buChar char="•"/>
            </a:pPr>
            <a:r>
              <a:rPr lang="en-US" sz="2000" dirty="0">
                <a:latin typeface="Tw Cen MT" panose="020B0602020104020603" pitchFamily="34" charset="0"/>
              </a:rPr>
              <a:t>Economic Impact/Disparity Studies</a:t>
            </a:r>
          </a:p>
          <a:p>
            <a:pPr marL="285750" indent="-285750">
              <a:buFont typeface="Arial" panose="020B0604020202020204" pitchFamily="34" charset="0"/>
              <a:buChar char="•"/>
            </a:pPr>
            <a:r>
              <a:rPr lang="en-US" sz="2000" dirty="0">
                <a:latin typeface="Tw Cen MT" panose="020B0602020104020603" pitchFamily="34" charset="0"/>
              </a:rPr>
              <a:t>Targeted Outreach &amp; Engagement</a:t>
            </a:r>
          </a:p>
        </p:txBody>
      </p:sp>
      <p:sp>
        <p:nvSpPr>
          <p:cNvPr id="29" name="Rectangle 28">
            <a:extLst>
              <a:ext uri="{FF2B5EF4-FFF2-40B4-BE49-F238E27FC236}">
                <a16:creationId xmlns:a16="http://schemas.microsoft.com/office/drawing/2014/main" id="{C678815E-D8DC-403E-A541-8F2EC81EC319}"/>
              </a:ext>
            </a:extLst>
          </p:cNvPr>
          <p:cNvSpPr/>
          <p:nvPr/>
        </p:nvSpPr>
        <p:spPr>
          <a:xfrm>
            <a:off x="-2476" y="5325898"/>
            <a:ext cx="9144000" cy="91712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350" dirty="0">
              <a:latin typeface="Tw Cen MT" panose="020B0602020104020603" pitchFamily="34" charset="0"/>
            </a:endParaRPr>
          </a:p>
        </p:txBody>
      </p:sp>
      <p:sp>
        <p:nvSpPr>
          <p:cNvPr id="31" name="TextBox 30">
            <a:extLst>
              <a:ext uri="{FF2B5EF4-FFF2-40B4-BE49-F238E27FC236}">
                <a16:creationId xmlns:a16="http://schemas.microsoft.com/office/drawing/2014/main" id="{79EF8102-5BC3-4C94-9332-AD5C63D6F961}"/>
              </a:ext>
            </a:extLst>
          </p:cNvPr>
          <p:cNvSpPr txBox="1"/>
          <p:nvPr/>
        </p:nvSpPr>
        <p:spPr>
          <a:xfrm>
            <a:off x="67798" y="5434594"/>
            <a:ext cx="4114800" cy="769441"/>
          </a:xfrm>
          <a:prstGeom prst="rect">
            <a:avLst/>
          </a:prstGeom>
          <a:noFill/>
        </p:spPr>
        <p:txBody>
          <a:bodyPr wrap="square" rtlCol="0">
            <a:spAutoFit/>
          </a:bodyPr>
          <a:lstStyle/>
          <a:p>
            <a:r>
              <a:rPr lang="en-US" sz="2200" dirty="0">
                <a:latin typeface="Tw Cen MT" panose="020B0602020104020603" pitchFamily="34" charset="0"/>
              </a:rPr>
              <a:t>businessandjobs@lawa.org</a:t>
            </a:r>
          </a:p>
          <a:p>
            <a:r>
              <a:rPr lang="en-US" sz="2200" dirty="0">
                <a:latin typeface="Tw Cen MT" panose="020B0602020104020603" pitchFamily="34" charset="0"/>
              </a:rPr>
              <a:t>424-646-7300</a:t>
            </a:r>
            <a:endParaRPr lang="en-US" sz="900" dirty="0"/>
          </a:p>
        </p:txBody>
      </p:sp>
      <p:sp>
        <p:nvSpPr>
          <p:cNvPr id="4" name="TextBox 3">
            <a:extLst>
              <a:ext uri="{FF2B5EF4-FFF2-40B4-BE49-F238E27FC236}">
                <a16:creationId xmlns:a16="http://schemas.microsoft.com/office/drawing/2014/main" id="{D473A6ED-72D9-0268-EBED-3DF43D9A384B}"/>
              </a:ext>
            </a:extLst>
          </p:cNvPr>
          <p:cNvSpPr txBox="1"/>
          <p:nvPr/>
        </p:nvSpPr>
        <p:spPr>
          <a:xfrm>
            <a:off x="2280356" y="3235867"/>
            <a:ext cx="4583288" cy="369332"/>
          </a:xfrm>
          <a:prstGeom prst="rect">
            <a:avLst/>
          </a:prstGeom>
          <a:noFill/>
        </p:spPr>
        <p:txBody>
          <a:bodyPr wrap="square">
            <a:spAutoFit/>
          </a:bodyPr>
          <a:lstStyle/>
          <a:p>
            <a:r>
              <a:rPr lang="en-US" dirty="0"/>
              <a:t> </a:t>
            </a:r>
          </a:p>
        </p:txBody>
      </p:sp>
    </p:spTree>
    <p:extLst>
      <p:ext uri="{BB962C8B-B14F-4D97-AF65-F5344CB8AC3E}">
        <p14:creationId xmlns:p14="http://schemas.microsoft.com/office/powerpoint/2010/main" val="4029936014"/>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8624888" cy="847725"/>
          </a:xfrm>
          <a:prstGeom prst="rect">
            <a:avLst/>
          </a:prstGeom>
          <a:solidFill>
            <a:srgbClr val="2121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dirty="0">
              <a:solidFill>
                <a:prstClr val="white"/>
              </a:solidFill>
              <a:latin typeface="Tw Cen MT" panose="020B0602020104020603" pitchFamily="34" charset="0"/>
            </a:endParaRPr>
          </a:p>
        </p:txBody>
      </p:sp>
      <p:sp>
        <p:nvSpPr>
          <p:cNvPr id="5" name="Rectangle 4"/>
          <p:cNvSpPr/>
          <p:nvPr/>
        </p:nvSpPr>
        <p:spPr>
          <a:xfrm rot="16200000">
            <a:off x="5801519" y="3515519"/>
            <a:ext cx="6165850" cy="519112"/>
          </a:xfrm>
          <a:prstGeom prst="rect">
            <a:avLst/>
          </a:prstGeom>
          <a:solidFill>
            <a:srgbClr val="3399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6" name="Rectangle 5"/>
          <p:cNvSpPr/>
          <p:nvPr/>
        </p:nvSpPr>
        <p:spPr>
          <a:xfrm>
            <a:off x="8624888" y="0"/>
            <a:ext cx="519112" cy="847725"/>
          </a:xfrm>
          <a:prstGeom prst="rect">
            <a:avLst/>
          </a:prstGeom>
          <a:solidFill>
            <a:srgbClr val="6666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9397" name="Picture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846138"/>
            <a:ext cx="6765925" cy="601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1"/>
          <p:cNvSpPr>
            <a:spLocks noChangeArrowheads="1"/>
          </p:cNvSpPr>
          <p:nvPr/>
        </p:nvSpPr>
        <p:spPr bwMode="auto">
          <a:xfrm>
            <a:off x="76200" y="76200"/>
            <a:ext cx="8229600" cy="584775"/>
          </a:xfrm>
          <a:prstGeom prst="rect">
            <a:avLst/>
          </a:prstGeom>
          <a:noFill/>
          <a:ln>
            <a:noFill/>
          </a:ln>
        </p:spPr>
        <p:txBody>
          <a:bodyPr wrap="square">
            <a:spAutoFit/>
          </a:bodyPr>
          <a:lstStyle>
            <a:lvl1pPr eaLnBrk="0" hangingPunct="0">
              <a:lnSpc>
                <a:spcPct val="90000"/>
              </a:lnSpc>
              <a:spcBef>
                <a:spcPts val="1000"/>
              </a:spcBef>
              <a:buFont typeface="Arial" charset="0"/>
              <a:buChar char="•"/>
              <a:defRPr sz="2800">
                <a:solidFill>
                  <a:schemeClr val="tx1"/>
                </a:solidFill>
                <a:latin typeface="Calibri" pitchFamily="34" charset="0"/>
              </a:defRPr>
            </a:lvl1pPr>
            <a:lvl2pPr marL="742950" indent="-285750" eaLnBrk="0" hangingPunct="0">
              <a:lnSpc>
                <a:spcPct val="90000"/>
              </a:lnSpc>
              <a:spcBef>
                <a:spcPts val="500"/>
              </a:spcBef>
              <a:buFont typeface="Arial" charset="0"/>
              <a:buChar char="•"/>
              <a:defRPr sz="2400">
                <a:solidFill>
                  <a:schemeClr val="tx1"/>
                </a:solidFill>
                <a:latin typeface="Calibri" pitchFamily="34" charset="0"/>
              </a:defRPr>
            </a:lvl2pPr>
            <a:lvl3pPr marL="1143000" indent="-228600" eaLnBrk="0" hangingPunct="0">
              <a:lnSpc>
                <a:spcPct val="90000"/>
              </a:lnSpc>
              <a:spcBef>
                <a:spcPts val="500"/>
              </a:spcBef>
              <a:buFont typeface="Arial" charset="0"/>
              <a:buChar char="•"/>
              <a:defRPr sz="2000">
                <a:solidFill>
                  <a:schemeClr val="tx1"/>
                </a:solidFill>
                <a:latin typeface="Calibri" pitchFamily="34" charset="0"/>
              </a:defRPr>
            </a:lvl3pPr>
            <a:lvl4pPr marL="1600200" indent="-228600" eaLnBrk="0" hangingPunct="0">
              <a:lnSpc>
                <a:spcPct val="90000"/>
              </a:lnSpc>
              <a:spcBef>
                <a:spcPts val="500"/>
              </a:spcBef>
              <a:buFont typeface="Arial" charset="0"/>
              <a:buChar char="•"/>
              <a:defRPr>
                <a:solidFill>
                  <a:schemeClr val="tx1"/>
                </a:solidFill>
                <a:latin typeface="Calibri" pitchFamily="34" charset="0"/>
              </a:defRPr>
            </a:lvl4pPr>
            <a:lvl5pPr marL="2057400" indent="-228600" eaLnBrk="0" hangingPunct="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eaLnBrk="1" hangingPunct="1">
              <a:lnSpc>
                <a:spcPct val="100000"/>
              </a:lnSpc>
              <a:spcBef>
                <a:spcPct val="0"/>
              </a:spcBef>
              <a:buFontTx/>
              <a:buNone/>
              <a:defRPr/>
            </a:pPr>
            <a:r>
              <a:rPr lang="en-US" altLang="en-US" sz="3200" b="1" dirty="0">
                <a:solidFill>
                  <a:schemeClr val="tx2"/>
                </a:solidFill>
                <a:latin typeface="Tw Cen MT" pitchFamily="34" charset="0"/>
              </a:rPr>
              <a:t>BUSINESS, JOBS &amp; SOCIAL RESPONSIBILITY</a:t>
            </a:r>
          </a:p>
        </p:txBody>
      </p:sp>
      <p:sp>
        <p:nvSpPr>
          <p:cNvPr id="2" name="Rectangle 1"/>
          <p:cNvSpPr/>
          <p:nvPr/>
        </p:nvSpPr>
        <p:spPr>
          <a:xfrm>
            <a:off x="122237" y="1868178"/>
            <a:ext cx="6689725" cy="2261132"/>
          </a:xfrm>
          <a:prstGeom prst="rect">
            <a:avLst/>
          </a:prstGeom>
        </p:spPr>
        <p:txBody>
          <a:bodyPr wrap="square">
            <a:spAutoFit/>
          </a:bodyPr>
          <a:lstStyle/>
          <a:p>
            <a:pPr marL="0" marR="0" indent="0" algn="ctr">
              <a:lnSpc>
                <a:spcPct val="119000"/>
              </a:lnSpc>
              <a:spcBef>
                <a:spcPts val="0"/>
              </a:spcBef>
              <a:spcAft>
                <a:spcPts val="0"/>
              </a:spcAft>
            </a:pPr>
            <a:endParaRPr lang="en-US" sz="2400" b="1" kern="1400" dirty="0">
              <a:solidFill>
                <a:srgbClr val="FFFFFF"/>
              </a:solidFill>
              <a:latin typeface="Tw Cen MT"/>
            </a:endParaRPr>
          </a:p>
          <a:p>
            <a:pPr marL="0" marR="0" indent="0" algn="ctr">
              <a:lnSpc>
                <a:spcPct val="119000"/>
              </a:lnSpc>
              <a:spcBef>
                <a:spcPts val="0"/>
              </a:spcBef>
              <a:spcAft>
                <a:spcPts val="0"/>
              </a:spcAft>
            </a:pPr>
            <a:r>
              <a:rPr lang="en-US" sz="2400" b="1" kern="1400" dirty="0">
                <a:solidFill>
                  <a:srgbClr val="FFFFFF"/>
                </a:solidFill>
                <a:latin typeface="Tw Cen MT"/>
              </a:rPr>
              <a:t>For general inquires, contact the Business, Jobs &amp;</a:t>
            </a:r>
            <a:endParaRPr lang="en-US" sz="2400" b="1" kern="1400" dirty="0">
              <a:solidFill>
                <a:srgbClr val="000000"/>
              </a:solidFill>
              <a:latin typeface="Calibri"/>
            </a:endParaRPr>
          </a:p>
          <a:p>
            <a:pPr marL="0" marR="0" indent="0" algn="ctr">
              <a:lnSpc>
                <a:spcPct val="119000"/>
              </a:lnSpc>
              <a:spcBef>
                <a:spcPts val="0"/>
              </a:spcBef>
              <a:spcAft>
                <a:spcPts val="0"/>
              </a:spcAft>
            </a:pPr>
            <a:r>
              <a:rPr lang="en-US" sz="2400" b="1" kern="1400" dirty="0">
                <a:solidFill>
                  <a:srgbClr val="FFFFFF"/>
                </a:solidFill>
                <a:latin typeface="Tw Cen MT"/>
              </a:rPr>
              <a:t>Social Responsibility Division at </a:t>
            </a:r>
            <a:r>
              <a:rPr lang="en-US" sz="2400" b="1" u="sng" kern="1400" dirty="0">
                <a:solidFill>
                  <a:srgbClr val="FFFFFF"/>
                </a:solidFill>
                <a:latin typeface="Tw Cen MT"/>
                <a:hlinkClick r:id="rId4"/>
              </a:rPr>
              <a:t>BusinessandJobs@lawa.org</a:t>
            </a:r>
            <a:r>
              <a:rPr lang="en-US" sz="2400" b="1" kern="1400" dirty="0">
                <a:solidFill>
                  <a:srgbClr val="FFFFFF"/>
                </a:solidFill>
                <a:latin typeface="Tw Cen MT"/>
              </a:rPr>
              <a:t> or (424) 646 -7300</a:t>
            </a:r>
            <a:endParaRPr lang="en-US" sz="2400" b="1" kern="1400" dirty="0">
              <a:solidFill>
                <a:srgbClr val="000000"/>
              </a:solidFill>
              <a:latin typeface="Calibri"/>
            </a:endParaRPr>
          </a:p>
          <a:p>
            <a:pPr>
              <a:lnSpc>
                <a:spcPct val="119000"/>
              </a:lnSpc>
              <a:spcBef>
                <a:spcPts val="0"/>
              </a:spcBef>
              <a:spcAft>
                <a:spcPts val="600"/>
              </a:spcAft>
            </a:pPr>
            <a:r>
              <a:rPr lang="en-US" sz="2400" kern="1400" dirty="0">
                <a:solidFill>
                  <a:srgbClr val="000000"/>
                </a:solidFill>
                <a:latin typeface="Calibri"/>
              </a:rPr>
              <a:t> </a:t>
            </a:r>
            <a:endParaRPr lang="en-US" sz="2400" kern="1400" dirty="0">
              <a:solidFill>
                <a:srgbClr val="000000"/>
              </a:solidFill>
              <a:effectLst/>
              <a:latin typeface="Calibri"/>
            </a:endParaRPr>
          </a:p>
        </p:txBody>
      </p:sp>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765925" y="5877718"/>
            <a:ext cx="1858963" cy="929482"/>
          </a:xfrm>
          <a:prstGeom prst="rect">
            <a:avLst/>
          </a:prstGeom>
        </p:spPr>
      </p:pic>
    </p:spTree>
    <p:extLst>
      <p:ext uri="{BB962C8B-B14F-4D97-AF65-F5344CB8AC3E}">
        <p14:creationId xmlns:p14="http://schemas.microsoft.com/office/powerpoint/2010/main" val="2477866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250825" y="990600"/>
            <a:ext cx="8642350" cy="533400"/>
          </a:xfrm>
        </p:spPr>
        <p:txBody>
          <a:bodyPr/>
          <a:lstStyle/>
          <a:p>
            <a:pPr eaLnBrk="1" hangingPunct="1"/>
            <a:r>
              <a:rPr lang="en-US" altLang="en-US" sz="3200" b="1" i="1" dirty="0"/>
              <a:t>Workshop Overview</a:t>
            </a:r>
          </a:p>
        </p:txBody>
      </p:sp>
      <p:sp>
        <p:nvSpPr>
          <p:cNvPr id="35843" name="Rectangle 3"/>
          <p:cNvSpPr>
            <a:spLocks noGrp="1" noChangeArrowheads="1"/>
          </p:cNvSpPr>
          <p:nvPr>
            <p:ph idx="1"/>
          </p:nvPr>
        </p:nvSpPr>
        <p:spPr>
          <a:xfrm>
            <a:off x="1376082" y="1784350"/>
            <a:ext cx="6553200" cy="4572000"/>
          </a:xfrm>
        </p:spPr>
        <p:txBody>
          <a:bodyPr/>
          <a:lstStyle/>
          <a:p>
            <a:pPr lvl="2" eaLnBrk="1" hangingPunct="1">
              <a:lnSpc>
                <a:spcPct val="120000"/>
              </a:lnSpc>
              <a:buClr>
                <a:schemeClr val="tx2"/>
              </a:buClr>
            </a:pPr>
            <a:r>
              <a:rPr lang="en-US" altLang="en-US" sz="2400" b="1" dirty="0">
                <a:latin typeface="Arial" charset="0"/>
              </a:rPr>
              <a:t>Business Opportunities</a:t>
            </a:r>
          </a:p>
          <a:p>
            <a:pPr lvl="2" eaLnBrk="1" hangingPunct="1">
              <a:lnSpc>
                <a:spcPct val="120000"/>
              </a:lnSpc>
              <a:buClr>
                <a:schemeClr val="tx2"/>
              </a:buClr>
            </a:pPr>
            <a:r>
              <a:rPr lang="en-US" altLang="en-US" sz="2400" b="1" dirty="0">
                <a:latin typeface="Arial" charset="0"/>
              </a:rPr>
              <a:t>Competitive Processes</a:t>
            </a:r>
          </a:p>
          <a:p>
            <a:pPr lvl="2" eaLnBrk="1" hangingPunct="1">
              <a:lnSpc>
                <a:spcPct val="120000"/>
              </a:lnSpc>
              <a:buClr>
                <a:schemeClr val="tx2"/>
              </a:buClr>
            </a:pPr>
            <a:r>
              <a:rPr lang="en-US" altLang="en-US" sz="2400" b="1" dirty="0">
                <a:latin typeface="Arial" charset="0"/>
              </a:rPr>
              <a:t>Concessions</a:t>
            </a:r>
          </a:p>
          <a:p>
            <a:pPr lvl="2" eaLnBrk="1" hangingPunct="1">
              <a:lnSpc>
                <a:spcPct val="120000"/>
              </a:lnSpc>
              <a:buClr>
                <a:schemeClr val="tx2"/>
              </a:buClr>
            </a:pPr>
            <a:r>
              <a:rPr lang="en-US" altLang="en-US" sz="2400" b="1" dirty="0">
                <a:latin typeface="Arial" charset="0"/>
              </a:rPr>
              <a:t>The Development Group</a:t>
            </a:r>
          </a:p>
          <a:p>
            <a:pPr lvl="2" eaLnBrk="1" hangingPunct="1">
              <a:lnSpc>
                <a:spcPct val="120000"/>
              </a:lnSpc>
              <a:buClr>
                <a:schemeClr val="tx2"/>
              </a:buClr>
            </a:pPr>
            <a:r>
              <a:rPr lang="en-US" altLang="en-US" sz="2400" b="1" dirty="0">
                <a:latin typeface="Arial" charset="0"/>
              </a:rPr>
              <a:t>Registering on RAMP</a:t>
            </a:r>
          </a:p>
          <a:p>
            <a:pPr lvl="2" eaLnBrk="1" hangingPunct="1">
              <a:lnSpc>
                <a:spcPct val="120000"/>
              </a:lnSpc>
              <a:buClr>
                <a:schemeClr val="tx2"/>
              </a:buClr>
            </a:pPr>
            <a:r>
              <a:rPr lang="en-US" altLang="en-US" sz="2400" b="1" dirty="0">
                <a:latin typeface="Arial" charset="0"/>
              </a:rPr>
              <a:t>Business Assistance Programs</a:t>
            </a:r>
          </a:p>
          <a:p>
            <a:pPr lvl="2" eaLnBrk="1" hangingPunct="1">
              <a:lnSpc>
                <a:spcPct val="120000"/>
              </a:lnSpc>
              <a:buClr>
                <a:schemeClr val="tx2"/>
              </a:buClr>
            </a:pPr>
            <a:r>
              <a:rPr lang="en-US" altLang="en-US" sz="2400" b="1" dirty="0">
                <a:latin typeface="Arial" charset="0"/>
              </a:rPr>
              <a:t>Certification</a:t>
            </a:r>
          </a:p>
          <a:p>
            <a:pPr lvl="2" eaLnBrk="1" hangingPunct="1">
              <a:lnSpc>
                <a:spcPct val="120000"/>
              </a:lnSpc>
              <a:buClr>
                <a:schemeClr val="tx2"/>
              </a:buClr>
            </a:pPr>
            <a:r>
              <a:rPr lang="en-US" altLang="en-US" sz="2400" b="1" dirty="0">
                <a:latin typeface="Arial" charset="0"/>
              </a:rPr>
              <a:t>Administrative Requirements</a:t>
            </a:r>
          </a:p>
          <a:p>
            <a:pPr lvl="2" eaLnBrk="1" hangingPunct="1">
              <a:lnSpc>
                <a:spcPct val="120000"/>
              </a:lnSpc>
              <a:buClr>
                <a:schemeClr val="tx2"/>
              </a:buClr>
            </a:pPr>
            <a:r>
              <a:rPr lang="en-US" altLang="en-US" sz="2400" b="1" dirty="0">
                <a:latin typeface="Arial" charset="0"/>
              </a:rPr>
              <a:t>Next Steps</a:t>
            </a:r>
          </a:p>
        </p:txBody>
      </p:sp>
      <p:sp>
        <p:nvSpPr>
          <p:cNvPr id="2" name="Slide Number Placeholder 1"/>
          <p:cNvSpPr>
            <a:spLocks noGrp="1"/>
          </p:cNvSpPr>
          <p:nvPr>
            <p:ph type="sldNum" sz="quarter" idx="12"/>
          </p:nvPr>
        </p:nvSpPr>
        <p:spPr/>
        <p:txBody>
          <a:bodyPr/>
          <a:lstStyle/>
          <a:p>
            <a:pPr>
              <a:defRPr/>
            </a:pPr>
            <a:fld id="{3F9A08A4-BF4A-4691-AA18-660875A8139A}" type="slidenum">
              <a:rPr lang="en-US" smtClean="0"/>
              <a:pPr>
                <a:defRPr/>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0"/>
            <a:ext cx="9144000" cy="6858000"/>
          </a:xfrm>
          <a:prstGeom prst="rect">
            <a:avLst/>
          </a:prstGeom>
        </p:spPr>
      </p:pic>
      <p:pic>
        <p:nvPicPr>
          <p:cNvPr id="7" name="Picture 6">
            <a:extLst>
              <a:ext uri="{FF2B5EF4-FFF2-40B4-BE49-F238E27FC236}">
                <a16:creationId xmlns:a16="http://schemas.microsoft.com/office/drawing/2014/main" id="{11D25910-9BFB-4BB3-AD0D-6AF6859022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33490" y="699234"/>
            <a:ext cx="3077020" cy="1538510"/>
          </a:xfrm>
          <a:prstGeom prst="rect">
            <a:avLst/>
          </a:prstGeom>
        </p:spPr>
      </p:pic>
      <p:sp>
        <p:nvSpPr>
          <p:cNvPr id="2" name="Title 1"/>
          <p:cNvSpPr>
            <a:spLocks noGrp="1"/>
          </p:cNvSpPr>
          <p:nvPr>
            <p:ph type="title"/>
          </p:nvPr>
        </p:nvSpPr>
        <p:spPr>
          <a:xfrm>
            <a:off x="838200" y="3429000"/>
            <a:ext cx="7673695" cy="1302945"/>
          </a:xfrm>
        </p:spPr>
        <p:txBody>
          <a:bodyPr>
            <a:normAutofit fontScale="90000"/>
          </a:bodyPr>
          <a:lstStyle/>
          <a:p>
            <a:pPr algn="ctr"/>
            <a:r>
              <a:rPr lang="en-US" sz="4900" b="1" dirty="0">
                <a:solidFill>
                  <a:srgbClr val="293990"/>
                </a:solidFill>
                <a:latin typeface="Tw Cen MT" panose="020B0602020104020603" pitchFamily="34" charset="0"/>
                <a:cs typeface="Arial" panose="020B0604020202020204" pitchFamily="34" charset="0"/>
              </a:rPr>
              <a:t>First Source Hiring Program</a:t>
            </a:r>
            <a:br>
              <a:rPr lang="en-US" sz="4900" b="1" dirty="0">
                <a:solidFill>
                  <a:srgbClr val="293990"/>
                </a:solidFill>
                <a:latin typeface="Tw Cen MT" panose="020B0602020104020603" pitchFamily="34" charset="0"/>
                <a:cs typeface="Arial" panose="020B0604020202020204" pitchFamily="34" charset="0"/>
              </a:rPr>
            </a:br>
            <a:r>
              <a:rPr lang="en-US" sz="4900" b="1" dirty="0">
                <a:solidFill>
                  <a:srgbClr val="293990"/>
                </a:solidFill>
                <a:latin typeface="Tw Cen MT" panose="020B0602020104020603" pitchFamily="34" charset="0"/>
                <a:cs typeface="Arial" panose="020B0604020202020204" pitchFamily="34" charset="0"/>
              </a:rPr>
              <a:t>(FSHP)</a:t>
            </a:r>
          </a:p>
        </p:txBody>
      </p:sp>
      <p:sp>
        <p:nvSpPr>
          <p:cNvPr id="3" name="Content Placeholder 2"/>
          <p:cNvSpPr>
            <a:spLocks noGrp="1"/>
          </p:cNvSpPr>
          <p:nvPr>
            <p:ph idx="1"/>
          </p:nvPr>
        </p:nvSpPr>
        <p:spPr>
          <a:xfrm>
            <a:off x="1482580" y="2211133"/>
            <a:ext cx="6178838" cy="1390648"/>
          </a:xfrm>
        </p:spPr>
        <p:txBody>
          <a:bodyPr>
            <a:normAutofit/>
          </a:bodyPr>
          <a:lstStyle/>
          <a:p>
            <a:pPr marL="45719" indent="0" algn="ctr">
              <a:buNone/>
            </a:pPr>
            <a:r>
              <a:rPr lang="en-US" sz="2800" b="1" dirty="0">
                <a:latin typeface="Tw Cen MT" panose="020B0602020104020603" pitchFamily="34" charset="0"/>
                <a:cs typeface="Arial" panose="020B0604020202020204" pitchFamily="34" charset="0"/>
              </a:rPr>
              <a:t>Business, Jobs &amp; Social Responsibility Division’s</a:t>
            </a:r>
          </a:p>
        </p:txBody>
      </p:sp>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Tree>
    <p:extLst>
      <p:ext uri="{BB962C8B-B14F-4D97-AF65-F5344CB8AC3E}">
        <p14:creationId xmlns:p14="http://schemas.microsoft.com/office/powerpoint/2010/main" val="716994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2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457200" y="230832"/>
            <a:ext cx="8458200" cy="742950"/>
          </a:xfrm>
        </p:spPr>
        <p:txBody>
          <a:bodyPr/>
          <a:lstStyle/>
          <a:p>
            <a:pPr eaLnBrk="1" hangingPunct="1"/>
            <a:r>
              <a:rPr lang="en-US" altLang="en-US" sz="4000" b="1" dirty="0">
                <a:solidFill>
                  <a:srgbClr val="002060"/>
                </a:solidFill>
                <a:latin typeface="Tw Cen MT" panose="020B0602020104020603" pitchFamily="34" charset="0"/>
                <a:cs typeface="Arial" panose="020B0604020202020204" pitchFamily="34" charset="0"/>
              </a:rPr>
              <a:t>First Source Hiring Program- Overview</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C10E6BE-72FE-492A-B7E1-3019FFB0BFC4}"/>
              </a:ext>
            </a:extLst>
          </p:cNvPr>
          <p:cNvSpPr>
            <a:spLocks noGrp="1" noChangeArrowheads="1"/>
          </p:cNvSpPr>
          <p:nvPr>
            <p:ph idx="1"/>
          </p:nvPr>
        </p:nvSpPr>
        <p:spPr>
          <a:xfrm>
            <a:off x="457200" y="1066800"/>
            <a:ext cx="8229600" cy="3289816"/>
          </a:xfrm>
        </p:spPr>
        <p:txBody>
          <a:bodyPr>
            <a:noAutofit/>
          </a:bodyPr>
          <a:lstStyle/>
          <a:p>
            <a:pPr>
              <a:lnSpc>
                <a:spcPct val="120000"/>
              </a:lnSpc>
              <a:spcBef>
                <a:spcPts val="0"/>
              </a:spcBef>
              <a:defRPr/>
            </a:pPr>
            <a:r>
              <a:rPr lang="en-US" altLang="en-US" sz="2000" dirty="0">
                <a:latin typeface="Tw Cen MT" panose="020B0602020104020603" pitchFamily="34" charset="0"/>
                <a:cs typeface="Arial" panose="020B0604020202020204" pitchFamily="34" charset="0"/>
              </a:rPr>
              <a:t>The First Source Hiring Program (FSHP) is a valuable resource to connect LAX employers with job seekers.  </a:t>
            </a:r>
          </a:p>
          <a:p>
            <a:pPr>
              <a:lnSpc>
                <a:spcPct val="120000"/>
              </a:lnSpc>
              <a:spcBef>
                <a:spcPts val="0"/>
              </a:spcBef>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000" dirty="0">
                <a:latin typeface="Tw Cen MT" panose="020B0602020104020603" pitchFamily="34" charset="0"/>
                <a:cs typeface="Arial" panose="020B0604020202020204" pitchFamily="34" charset="0"/>
              </a:rPr>
              <a:t>The program requires employers and their sub-contractors to participate by posting and promoting their jobs on </a:t>
            </a:r>
            <a:r>
              <a:rPr lang="en-US" altLang="en-US" sz="2000" dirty="0">
                <a:solidFill>
                  <a:srgbClr val="293990"/>
                </a:solidFill>
                <a:latin typeface="Tw Cen MT" panose="020B0602020104020603" pitchFamily="34" charset="0"/>
                <a:cs typeface="Arial" panose="020B0604020202020204" pitchFamily="34" charset="0"/>
                <a:hlinkClick r:id="rId4">
                  <a:extLst>
                    <a:ext uri="{A12FA001-AC4F-418D-AE19-62706E023703}">
                      <ahyp:hlinkClr xmlns:ahyp="http://schemas.microsoft.com/office/drawing/2018/hyperlinkcolor" val="tx"/>
                    </a:ext>
                  </a:extLst>
                </a:hlinkClick>
              </a:rPr>
              <a:t>www.jobsatlax.org</a:t>
            </a:r>
            <a:r>
              <a:rPr lang="en-US" altLang="en-US" sz="2000" dirty="0">
                <a:latin typeface="Tw Cen MT" panose="020B0602020104020603" pitchFamily="34" charset="0"/>
                <a:cs typeface="Arial" panose="020B0604020202020204" pitchFamily="34" charset="0"/>
              </a:rPr>
              <a:t>.  </a:t>
            </a:r>
          </a:p>
          <a:p>
            <a:pPr marL="45719" indent="0">
              <a:lnSpc>
                <a:spcPct val="120000"/>
              </a:lnSpc>
              <a:spcBef>
                <a:spcPts val="0"/>
              </a:spcBef>
              <a:buNone/>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sz="2000" dirty="0">
                <a:latin typeface="Tw Cen MT" panose="020B0602020104020603" pitchFamily="34" charset="0"/>
                <a:cs typeface="Arial" panose="020B0604020202020204" pitchFamily="34" charset="0"/>
              </a:rPr>
              <a:t>Applicants can apply directly on the company’s website or directly on the </a:t>
            </a:r>
            <a:r>
              <a:rPr lang="en-US" sz="2000" dirty="0">
                <a:solidFill>
                  <a:srgbClr val="293990"/>
                </a:solidFill>
                <a:latin typeface="Tw Cen MT" panose="020B0602020104020603" pitchFamily="34" charset="0"/>
                <a:cs typeface="Arial" panose="020B0604020202020204" pitchFamily="34" charset="0"/>
                <a:hlinkClick r:id="rId4">
                  <a:extLst>
                    <a:ext uri="{A12FA001-AC4F-418D-AE19-62706E023703}">
                      <ahyp:hlinkClr xmlns:ahyp="http://schemas.microsoft.com/office/drawing/2018/hyperlinkcolor" val="tx"/>
                    </a:ext>
                  </a:extLst>
                </a:hlinkClick>
              </a:rPr>
              <a:t>www.jobsatlax.org</a:t>
            </a:r>
            <a:r>
              <a:rPr lang="en-US" sz="2000" dirty="0">
                <a:latin typeface="Tw Cen MT" panose="020B0602020104020603" pitchFamily="34" charset="0"/>
                <a:cs typeface="Arial" panose="020B0604020202020204" pitchFamily="34" charset="0"/>
              </a:rPr>
              <a:t> website.</a:t>
            </a:r>
          </a:p>
          <a:p>
            <a:pPr marL="0" indent="0">
              <a:lnSpc>
                <a:spcPct val="120000"/>
              </a:lnSpc>
              <a:spcBef>
                <a:spcPts val="0"/>
              </a:spcBef>
              <a:buNone/>
              <a:defRPr/>
            </a:pPr>
            <a:endParaRPr lang="en-US" alt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000" dirty="0">
                <a:latin typeface="Tw Cen MT" panose="020B0602020104020603" pitchFamily="34" charset="0"/>
                <a:cs typeface="Arial" panose="020B0604020202020204" pitchFamily="34" charset="0"/>
              </a:rPr>
              <a:t>Contractors can post their jobs manually and communicate with job seekers directly.</a:t>
            </a:r>
          </a:p>
          <a:p>
            <a:pPr marL="45719" indent="0">
              <a:lnSpc>
                <a:spcPct val="120000"/>
              </a:lnSpc>
              <a:spcBef>
                <a:spcPts val="0"/>
              </a:spcBef>
              <a:buNone/>
              <a:defRPr/>
            </a:pPr>
            <a:endParaRPr lang="en-US" sz="2000" dirty="0">
              <a:latin typeface="Tw Cen MT" panose="020B0602020104020603" pitchFamily="34" charset="0"/>
              <a:cs typeface="Arial" panose="020B0604020202020204" pitchFamily="34" charset="0"/>
            </a:endParaRPr>
          </a:p>
          <a:p>
            <a:pPr>
              <a:lnSpc>
                <a:spcPct val="120000"/>
              </a:lnSpc>
              <a:spcBef>
                <a:spcPts val="0"/>
              </a:spcBef>
              <a:defRPr/>
            </a:pPr>
            <a:r>
              <a:rPr lang="en-US" sz="2000" dirty="0">
                <a:latin typeface="Tw Cen MT" panose="020B0602020104020603" pitchFamily="34" charset="0"/>
                <a:cs typeface="Arial" panose="020B0604020202020204" pitchFamily="34" charset="0"/>
              </a:rPr>
              <a:t>Currently the website has 100,000+ active job seeker accounts and 50,000+ searchable resumes.</a:t>
            </a:r>
          </a:p>
        </p:txBody>
      </p:sp>
    </p:spTree>
    <p:extLst>
      <p:ext uri="{BB962C8B-B14F-4D97-AF65-F5344CB8AC3E}">
        <p14:creationId xmlns:p14="http://schemas.microsoft.com/office/powerpoint/2010/main" val="1567075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76" y="1270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10" name="Rectangle 2">
            <a:extLst>
              <a:ext uri="{FF2B5EF4-FFF2-40B4-BE49-F238E27FC236}">
                <a16:creationId xmlns:a16="http://schemas.microsoft.com/office/drawing/2014/main" id="{33A7EF3D-96B4-41BB-AA26-3EE7EA6C31D7}"/>
              </a:ext>
            </a:extLst>
          </p:cNvPr>
          <p:cNvSpPr>
            <a:spLocks noGrp="1" noChangeArrowheads="1"/>
          </p:cNvSpPr>
          <p:nvPr>
            <p:ph type="title"/>
          </p:nvPr>
        </p:nvSpPr>
        <p:spPr>
          <a:xfrm>
            <a:off x="457200" y="97655"/>
            <a:ext cx="8369300" cy="742950"/>
          </a:xfrm>
        </p:spPr>
        <p:txBody>
          <a:bodyPr/>
          <a:lstStyle/>
          <a:p>
            <a:pPr eaLnBrk="1" hangingPunct="1"/>
            <a:r>
              <a:rPr lang="en-US" altLang="en-US" sz="4000" b="1" dirty="0">
                <a:solidFill>
                  <a:srgbClr val="002060"/>
                </a:solidFill>
                <a:latin typeface="Tw Cen MT" panose="020B0602020104020603" pitchFamily="34" charset="0"/>
                <a:cs typeface="Arial" panose="020B0604020202020204" pitchFamily="34" charset="0"/>
              </a:rPr>
              <a:t>Next Steps for Selected Contractors</a:t>
            </a:r>
          </a:p>
        </p:txBody>
      </p:sp>
      <p:sp>
        <p:nvSpPr>
          <p:cNvPr id="8" name="Rectangle 3" descr="Rectangle: Click to edit Master text styles&#10;Second level&#10;Third level&#10;Fourth level&#10;Fifth level">
            <a:extLst>
              <a:ext uri="{FF2B5EF4-FFF2-40B4-BE49-F238E27FC236}">
                <a16:creationId xmlns:a16="http://schemas.microsoft.com/office/drawing/2014/main" id="{73969CD1-1CFA-4A93-927A-BB32CA3C6434}"/>
              </a:ext>
            </a:extLst>
          </p:cNvPr>
          <p:cNvSpPr txBox="1">
            <a:spLocks noChangeArrowheads="1"/>
          </p:cNvSpPr>
          <p:nvPr/>
        </p:nvSpPr>
        <p:spPr bwMode="auto">
          <a:xfrm>
            <a:off x="596900" y="925560"/>
            <a:ext cx="8229600" cy="3479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a:lnSpc>
                <a:spcPct val="120000"/>
              </a:lnSpc>
              <a:spcBef>
                <a:spcPts val="0"/>
              </a:spcBef>
              <a:defRPr/>
            </a:pPr>
            <a:r>
              <a:rPr lang="en-US" altLang="en-US" sz="2400" dirty="0">
                <a:latin typeface="Tw Cen MT" panose="020B0602020104020603" pitchFamily="34" charset="0"/>
                <a:cs typeface="Arial" panose="020B0604020202020204" pitchFamily="34" charset="0"/>
              </a:rPr>
              <a:t>Contact FSHP to register once a LAX contract has started by reaching BJSR at </a:t>
            </a:r>
            <a:r>
              <a:rPr lang="en-US" sz="2400" b="1" u="sng" kern="1400" dirty="0">
                <a:solidFill>
                  <a:srgbClr val="FFFFFF"/>
                </a:solidFill>
                <a:latin typeface="Tw Cen MT" panose="020B0602020104020603" pitchFamily="34" charset="0"/>
                <a:cs typeface="Arial" panose="020B0604020202020204" pitchFamily="34" charset="0"/>
                <a:hlinkClick r:id="rId4"/>
              </a:rPr>
              <a:t>BusinessandJobs@lawa.org</a:t>
            </a:r>
            <a:r>
              <a:rPr lang="en-US" sz="2400" b="1" kern="1400" dirty="0">
                <a:solidFill>
                  <a:srgbClr val="FFFFFF"/>
                </a:solidFill>
                <a:latin typeface="Tw Cen MT" panose="020B0602020104020603" pitchFamily="34" charset="0"/>
                <a:cs typeface="Arial" panose="020B0604020202020204" pitchFamily="34" charset="0"/>
              </a:rPr>
              <a:t> </a:t>
            </a:r>
            <a:r>
              <a:rPr lang="en-US" altLang="en-US" sz="2400" dirty="0">
                <a:latin typeface="Tw Cen MT" panose="020B0602020104020603" pitchFamily="34" charset="0"/>
                <a:cs typeface="Arial" panose="020B0604020202020204" pitchFamily="34" charset="0"/>
              </a:rPr>
              <a:t>for guidance and technical assistance needs.</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Complete the “FSHP Company Profile Form” located under the “Employment” tab on </a:t>
            </a:r>
            <a:r>
              <a:rPr lang="en-US" altLang="en-US" sz="2400" dirty="0">
                <a:solidFill>
                  <a:srgbClr val="293990"/>
                </a:solidFill>
                <a:latin typeface="Tw Cen MT" panose="020B0602020104020603" pitchFamily="34" charset="0"/>
                <a:cs typeface="Arial" panose="020B0604020202020204" pitchFamily="34" charset="0"/>
                <a:hlinkClick r:id="rId5">
                  <a:extLst>
                    <a:ext uri="{A12FA001-AC4F-418D-AE19-62706E023703}">
                      <ahyp:hlinkClr xmlns:ahyp="http://schemas.microsoft.com/office/drawing/2018/hyperlinkcolor" val="tx"/>
                    </a:ext>
                  </a:extLst>
                </a:hlinkClick>
              </a:rPr>
              <a:t>www.JobsatLAX.org</a:t>
            </a:r>
            <a:r>
              <a:rPr lang="en-US" altLang="en-US" sz="2400" dirty="0">
                <a:solidFill>
                  <a:srgbClr val="293990"/>
                </a:solidFill>
                <a:latin typeface="Tw Cen MT" panose="020B0602020104020603" pitchFamily="34" charset="0"/>
                <a:cs typeface="Arial" panose="020B0604020202020204" pitchFamily="34" charset="0"/>
              </a:rPr>
              <a:t>  </a:t>
            </a:r>
            <a:r>
              <a:rPr lang="en-US" altLang="en-US" sz="2400" dirty="0">
                <a:latin typeface="Tw Cen MT" panose="020B0602020104020603" pitchFamily="34" charset="0"/>
                <a:cs typeface="Arial" panose="020B0604020202020204" pitchFamily="34" charset="0"/>
              </a:rPr>
              <a:t>		</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Designate a liaison to work with FSHP (i.e. Manager, Human Resources personnel, etc.).</a:t>
            </a:r>
          </a:p>
          <a:p>
            <a:pPr marL="45719" indent="0">
              <a:lnSpc>
                <a:spcPct val="120000"/>
              </a:lnSpc>
              <a:spcBef>
                <a:spcPts val="0"/>
              </a:spcBef>
              <a:buFont typeface="Wingdings 2" pitchFamily="18" charset="2"/>
              <a:buNone/>
              <a:defRPr/>
            </a:pPr>
            <a:endParaRPr lang="en-US" altLang="en-US" sz="2400" dirty="0">
              <a:latin typeface="Tw Cen MT" panose="020B0602020104020603" pitchFamily="34" charset="0"/>
              <a:cs typeface="Arial" panose="020B0604020202020204" pitchFamily="34" charset="0"/>
            </a:endParaRPr>
          </a:p>
          <a:p>
            <a:pPr>
              <a:lnSpc>
                <a:spcPct val="120000"/>
              </a:lnSpc>
              <a:spcBef>
                <a:spcPts val="0"/>
              </a:spcBef>
              <a:defRPr/>
            </a:pPr>
            <a:r>
              <a:rPr lang="en-US" altLang="en-US" sz="2400" dirty="0">
                <a:latin typeface="Tw Cen MT" panose="020B0602020104020603" pitchFamily="34" charset="0"/>
                <a:cs typeface="Arial" panose="020B0604020202020204" pitchFamily="34" charset="0"/>
              </a:rPr>
              <a:t>Work with the FSHP team to post jobs online and utilize the features of the system to hire prospective employees.</a:t>
            </a:r>
          </a:p>
          <a:p>
            <a:pPr eaLnBrk="1" hangingPunct="1">
              <a:defRPr/>
            </a:pPr>
            <a:endParaRPr lang="en-US" altLang="en-US" sz="2400" dirty="0">
              <a:latin typeface="Tw Cen MT" panose="020B0602020104020603" pitchFamily="34" charset="0"/>
            </a:endParaRPr>
          </a:p>
        </p:txBody>
      </p:sp>
    </p:spTree>
    <p:extLst>
      <p:ext uri="{BB962C8B-B14F-4D97-AF65-F5344CB8AC3E}">
        <p14:creationId xmlns:p14="http://schemas.microsoft.com/office/powerpoint/2010/main" val="729463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Box 3">
            <a:extLst>
              <a:ext uri="{FF2B5EF4-FFF2-40B4-BE49-F238E27FC236}">
                <a16:creationId xmlns:a16="http://schemas.microsoft.com/office/drawing/2014/main" id="{7F740564-8DC4-409B-B449-609DF9E322CA}"/>
              </a:ext>
            </a:extLst>
          </p:cNvPr>
          <p:cNvSpPr txBox="1"/>
          <p:nvPr/>
        </p:nvSpPr>
        <p:spPr>
          <a:xfrm>
            <a:off x="6114711" y="6627168"/>
            <a:ext cx="3037609" cy="230832"/>
          </a:xfrm>
          <a:prstGeom prst="rect">
            <a:avLst/>
          </a:prstGeom>
          <a:solidFill>
            <a:srgbClr val="293990"/>
          </a:solidFill>
        </p:spPr>
        <p:txBody>
          <a:bodyPr wrap="square" rtlCol="0">
            <a:spAutoFit/>
          </a:bodyPr>
          <a:lstStyle/>
          <a:p>
            <a:r>
              <a:rPr lang="en-US" sz="900" b="1" dirty="0">
                <a:solidFill>
                  <a:schemeClr val="bg1"/>
                </a:solidFill>
              </a:rPr>
              <a:t>Business, Jobs &amp; Social Responsibility (BJSR)</a:t>
            </a:r>
          </a:p>
        </p:txBody>
      </p:sp>
      <p:sp>
        <p:nvSpPr>
          <p:cNvPr id="6" name="TextBox 5">
            <a:extLst>
              <a:ext uri="{FF2B5EF4-FFF2-40B4-BE49-F238E27FC236}">
                <a16:creationId xmlns:a16="http://schemas.microsoft.com/office/drawing/2014/main" id="{4F69C53B-501E-4CA9-8158-4ABF21791B34}"/>
              </a:ext>
            </a:extLst>
          </p:cNvPr>
          <p:cNvSpPr txBox="1"/>
          <p:nvPr/>
        </p:nvSpPr>
        <p:spPr>
          <a:xfrm>
            <a:off x="7598203" y="6350169"/>
            <a:ext cx="1499221" cy="276999"/>
          </a:xfrm>
          <a:prstGeom prst="rect">
            <a:avLst/>
          </a:prstGeom>
          <a:noFill/>
        </p:spPr>
        <p:txBody>
          <a:bodyPr wrap="square" rtlCol="0">
            <a:spAutoFit/>
          </a:bodyPr>
          <a:lstStyle/>
          <a:p>
            <a:r>
              <a:rPr lang="en-US" sz="1200" b="1" dirty="0">
                <a:solidFill>
                  <a:schemeClr val="bg1"/>
                </a:solidFill>
                <a:highlight>
                  <a:srgbClr val="808080"/>
                </a:highlight>
              </a:rPr>
              <a:t>JobsatLAX.org</a:t>
            </a:r>
          </a:p>
        </p:txBody>
      </p:sp>
      <p:sp>
        <p:nvSpPr>
          <p:cNvPr id="3" name="Title 2">
            <a:extLst>
              <a:ext uri="{FF2B5EF4-FFF2-40B4-BE49-F238E27FC236}">
                <a16:creationId xmlns:a16="http://schemas.microsoft.com/office/drawing/2014/main" id="{12245F57-110E-4EA2-8E69-7D83FA11635F}"/>
              </a:ext>
            </a:extLst>
          </p:cNvPr>
          <p:cNvSpPr txBox="1">
            <a:spLocks/>
          </p:cNvSpPr>
          <p:nvPr/>
        </p:nvSpPr>
        <p:spPr>
          <a:xfrm>
            <a:off x="0" y="345303"/>
            <a:ext cx="9152320" cy="1300300"/>
          </a:xfrm>
          <a:prstGeom prst="rect">
            <a:avLst/>
          </a:prstGeom>
          <a:noFill/>
          <a:effectLst/>
        </p:spPr>
        <p:txBody>
          <a:bodyPr vert="horz" lIns="91440" tIns="45720" rIns="91440" bIns="45720" rtlCol="0" anchor="ctr">
            <a:normAutofit/>
          </a:bodyPr>
          <a:lst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342892">
              <a:defRPr/>
            </a:pPr>
            <a:r>
              <a:rPr lang="en-US" sz="3800" b="1" dirty="0">
                <a:solidFill>
                  <a:srgbClr val="002060"/>
                </a:solidFill>
                <a:latin typeface="Tw Cen MT" panose="020B0602020104020603" pitchFamily="34" charset="0"/>
                <a:cs typeface="Arial" panose="020B0604020202020204" pitchFamily="34" charset="0"/>
              </a:rPr>
              <a:t>LAWA FIRST SOURCE HIRING PROGRAM</a:t>
            </a:r>
          </a:p>
        </p:txBody>
      </p:sp>
      <p:sp>
        <p:nvSpPr>
          <p:cNvPr id="11" name="Rectangle 3" descr="Rectangle: Click to edit Master text styles&#10;Second level&#10;Third level&#10;Fourth level&#10;Fifth level">
            <a:extLst>
              <a:ext uri="{FF2B5EF4-FFF2-40B4-BE49-F238E27FC236}">
                <a16:creationId xmlns:a16="http://schemas.microsoft.com/office/drawing/2014/main" id="{B96DB879-1150-4420-B9D0-BB2913E636A7}"/>
              </a:ext>
            </a:extLst>
          </p:cNvPr>
          <p:cNvSpPr>
            <a:spLocks noGrp="1" noChangeArrowheads="1"/>
          </p:cNvSpPr>
          <p:nvPr>
            <p:ph idx="1"/>
          </p:nvPr>
        </p:nvSpPr>
        <p:spPr>
          <a:xfrm>
            <a:off x="1371600" y="1639592"/>
            <a:ext cx="6580400" cy="4343437"/>
          </a:xfrm>
        </p:spPr>
        <p:txBody>
          <a:bodyPr>
            <a:normAutofit lnSpcReduction="10000"/>
          </a:bodyPr>
          <a:lstStyle/>
          <a:p>
            <a:pPr lvl="2" indent="0">
              <a:lnSpc>
                <a:spcPct val="80000"/>
              </a:lnSpc>
              <a:buNone/>
              <a:defRPr/>
            </a:pPr>
            <a:endParaRPr lang="en-US" altLang="en-US" sz="1800" dirty="0">
              <a:latin typeface="Tw Cen MT" panose="020B0602020104020603" pitchFamily="34" charset="0"/>
            </a:endParaRPr>
          </a:p>
          <a:p>
            <a:pPr marL="380990" indent="-380990" algn="ctr">
              <a:lnSpc>
                <a:spcPct val="80000"/>
              </a:lnSpc>
              <a:buNone/>
              <a:defRPr/>
            </a:pPr>
            <a:r>
              <a:rPr lang="en-US" altLang="en-US" sz="2800" b="1" i="1" dirty="0">
                <a:latin typeface="Tw Cen MT" panose="020B0602020104020603" pitchFamily="34" charset="0"/>
                <a:cs typeface="Arial" panose="020B0604020202020204" pitchFamily="34" charset="0"/>
              </a:rPr>
              <a:t>For more information, please contact:</a:t>
            </a:r>
          </a:p>
          <a:p>
            <a:pPr marL="380990" indent="-380990" algn="ctr">
              <a:lnSpc>
                <a:spcPct val="80000"/>
              </a:lnSpc>
              <a:buNone/>
              <a:defRPr/>
            </a:pPr>
            <a:endParaRPr lang="en-US" altLang="en-US" sz="900" b="1" i="1" dirty="0">
              <a:latin typeface="Tw Cen MT" panose="020B0602020104020603" pitchFamily="34" charset="0"/>
              <a:cs typeface="Arial" panose="020B0604020202020204" pitchFamily="34" charset="0"/>
            </a:endParaRPr>
          </a:p>
          <a:p>
            <a:pPr marL="380990" indent="-380990" algn="ctr">
              <a:lnSpc>
                <a:spcPct val="80000"/>
              </a:lnSpc>
              <a:buNone/>
              <a:defRPr/>
            </a:pPr>
            <a:endParaRPr lang="en-US" altLang="en-US" sz="1000" dirty="0">
              <a:latin typeface="Tw Cen MT" panose="020B0602020104020603" pitchFamily="34" charset="0"/>
              <a:cs typeface="Arial" panose="020B0604020202020204" pitchFamily="34" charset="0"/>
            </a:endParaRP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Business, Jobs &amp; Social Responsibility Division</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First Source Hiring Program</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6053 W. Century Blvd., Suite 300</a:t>
            </a:r>
          </a:p>
          <a:p>
            <a:pPr marL="380990" indent="-380990" algn="ctr">
              <a:lnSpc>
                <a:spcPct val="80000"/>
              </a:lnSpc>
              <a:buNone/>
              <a:defRPr/>
            </a:pPr>
            <a:r>
              <a:rPr lang="en-US" altLang="en-US" sz="2800" dirty="0">
                <a:latin typeface="Tw Cen MT" panose="020B0602020104020603" pitchFamily="34" charset="0"/>
                <a:cs typeface="Arial" panose="020B0604020202020204" pitchFamily="34" charset="0"/>
              </a:rPr>
              <a:t>Los Angeles, CA  90045</a:t>
            </a:r>
          </a:p>
          <a:p>
            <a:pPr marL="380990" indent="-380990" algn="ctr">
              <a:lnSpc>
                <a:spcPct val="80000"/>
              </a:lnSpc>
              <a:buNone/>
              <a:defRPr/>
            </a:pPr>
            <a:r>
              <a:rPr lang="en-US" altLang="en-US" sz="2800" b="1" dirty="0">
                <a:latin typeface="Tw Cen MT" panose="020B0602020104020603" pitchFamily="34" charset="0"/>
                <a:cs typeface="Arial" panose="020B0604020202020204" pitchFamily="34" charset="0"/>
              </a:rPr>
              <a:t>Phone:  (424) 646-7300</a:t>
            </a:r>
            <a:r>
              <a:rPr lang="en-US" altLang="en-US" sz="2400" b="1" dirty="0">
                <a:latin typeface="Tw Cen MT" panose="020B0602020104020603" pitchFamily="34" charset="0"/>
                <a:cs typeface="Arial" panose="020B0604020202020204" pitchFamily="34" charset="0"/>
              </a:rPr>
              <a:t> </a:t>
            </a:r>
          </a:p>
          <a:p>
            <a:pPr marL="380990" indent="-380990" algn="ctr">
              <a:lnSpc>
                <a:spcPct val="80000"/>
              </a:lnSpc>
              <a:buNone/>
              <a:defRPr/>
            </a:pPr>
            <a:endParaRPr lang="en-US" altLang="en-US" sz="2800" dirty="0">
              <a:latin typeface="Tw Cen MT" panose="020B0602020104020603" pitchFamily="34" charset="0"/>
            </a:endParaRPr>
          </a:p>
          <a:p>
            <a:pPr marL="380990" indent="-380990" algn="ctr">
              <a:lnSpc>
                <a:spcPct val="80000"/>
              </a:lnSpc>
              <a:buNone/>
              <a:defRPr/>
            </a:pPr>
            <a:r>
              <a:rPr lang="en-US" altLang="en-US" sz="2400" dirty="0">
                <a:latin typeface="Tw Cen MT" panose="020B0602020104020603" pitchFamily="34" charset="0"/>
              </a:rPr>
              <a:t>Website: </a:t>
            </a:r>
            <a:r>
              <a:rPr lang="en-US" altLang="en-US" sz="2400" dirty="0">
                <a:solidFill>
                  <a:srgbClr val="293990"/>
                </a:solidFill>
                <a:latin typeface="Tw Cen MT" panose="020B0602020104020603" pitchFamily="34" charset="0"/>
                <a:hlinkClick r:id="rId4">
                  <a:extLst>
                    <a:ext uri="{A12FA001-AC4F-418D-AE19-62706E023703}">
                      <ahyp:hlinkClr xmlns:ahyp="http://schemas.microsoft.com/office/drawing/2018/hyperlinkcolor" val="tx"/>
                    </a:ext>
                  </a:extLst>
                </a:hlinkClick>
              </a:rPr>
              <a:t>www.jobsatlax.org</a:t>
            </a:r>
            <a:endParaRPr lang="en-US" altLang="en-US" sz="2400" dirty="0">
              <a:solidFill>
                <a:srgbClr val="293990"/>
              </a:solidFill>
              <a:latin typeface="Tw Cen MT" panose="020B0602020104020603" pitchFamily="34" charset="0"/>
            </a:endParaRPr>
          </a:p>
          <a:p>
            <a:pPr marL="380990" indent="-380990" algn="ctr">
              <a:lnSpc>
                <a:spcPct val="80000"/>
              </a:lnSpc>
              <a:buNone/>
              <a:defRPr/>
            </a:pPr>
            <a:endParaRPr lang="en-US" altLang="en-US" sz="2400" dirty="0">
              <a:latin typeface="Tw Cen MT" panose="020B0602020104020603" pitchFamily="34" charset="0"/>
            </a:endParaRPr>
          </a:p>
          <a:p>
            <a:pPr marL="380990" indent="-380990" algn="ctr">
              <a:lnSpc>
                <a:spcPct val="80000"/>
              </a:lnSpc>
              <a:buNone/>
              <a:defRPr/>
            </a:pPr>
            <a:r>
              <a:rPr lang="en-US" altLang="en-US" sz="2400" dirty="0">
                <a:latin typeface="Tw Cen MT" panose="020B0602020104020603" pitchFamily="34" charset="0"/>
              </a:rPr>
              <a:t>Email: </a:t>
            </a:r>
            <a:r>
              <a:rPr lang="en-US" sz="2400" b="1" u="sng" kern="1400" dirty="0">
                <a:solidFill>
                  <a:srgbClr val="FFFFFF"/>
                </a:solidFill>
                <a:latin typeface="Tw Cen MT" panose="020B0602020104020603" pitchFamily="34" charset="0"/>
                <a:hlinkClick r:id="rId5"/>
              </a:rPr>
              <a:t>BusinessandJobs@lawa.org</a:t>
            </a:r>
            <a:r>
              <a:rPr lang="en-US" sz="2400" b="1" kern="1400" dirty="0">
                <a:solidFill>
                  <a:srgbClr val="FFFFFF"/>
                </a:solidFill>
                <a:latin typeface="Tw Cen MT" panose="020B0602020104020603" pitchFamily="34" charset="0"/>
              </a:rPr>
              <a:t> </a:t>
            </a:r>
            <a:endParaRPr lang="en-US" altLang="en-US" sz="2400" dirty="0">
              <a:latin typeface="Tw Cen MT" panose="020B0602020104020603" pitchFamily="34" charset="0"/>
            </a:endParaRPr>
          </a:p>
          <a:p>
            <a:pPr marL="380990" indent="-380990" algn="ctr">
              <a:lnSpc>
                <a:spcPct val="80000"/>
              </a:lnSpc>
              <a:buNone/>
              <a:defRPr/>
            </a:pPr>
            <a:endParaRPr lang="en-US" altLang="en-US" sz="2800" b="1" i="1" dirty="0">
              <a:latin typeface="Tw Cen MT" panose="020B0602020104020603" pitchFamily="34" charset="0"/>
            </a:endParaRPr>
          </a:p>
        </p:txBody>
      </p:sp>
    </p:spTree>
    <p:extLst>
      <p:ext uri="{BB962C8B-B14F-4D97-AF65-F5344CB8AC3E}">
        <p14:creationId xmlns:p14="http://schemas.microsoft.com/office/powerpoint/2010/main" val="1211111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434118" y="244731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1" y="3642726"/>
            <a:ext cx="2253496" cy="1228740"/>
          </a:xfrm>
        </p:spPr>
        <p:txBody>
          <a:bodyPr/>
          <a:lstStyle/>
          <a:p>
            <a:pPr>
              <a:spcBef>
                <a:spcPts val="0"/>
              </a:spcBef>
            </a:pPr>
            <a:r>
              <a:rPr lang="en-US" sz="1200" dirty="0">
                <a:solidFill>
                  <a:schemeClr val="bg1"/>
                </a:solidFill>
              </a:rPr>
              <a:t>Rosa Osorio</a:t>
            </a:r>
          </a:p>
          <a:p>
            <a:pPr>
              <a:spcBef>
                <a:spcPts val="0"/>
              </a:spcBef>
            </a:pPr>
            <a:r>
              <a:rPr lang="en-US" sz="1200" i="1" dirty="0">
                <a:solidFill>
                  <a:schemeClr val="bg1"/>
                </a:solidFill>
              </a:rPr>
              <a:t>Senior Account Manager</a:t>
            </a:r>
          </a:p>
          <a:p>
            <a:pPr>
              <a:spcBef>
                <a:spcPts val="0"/>
              </a:spcBef>
            </a:pPr>
            <a:r>
              <a:rPr lang="en-US" sz="1200" dirty="0">
                <a:solidFill>
                  <a:schemeClr val="bg1"/>
                </a:solidFill>
              </a:rPr>
              <a:t>550 S Hope Street, Suite 1835</a:t>
            </a:r>
          </a:p>
          <a:p>
            <a:pPr>
              <a:spcBef>
                <a:spcPts val="0"/>
              </a:spcBef>
            </a:pPr>
            <a:r>
              <a:rPr lang="en-US" sz="1200" dirty="0">
                <a:solidFill>
                  <a:schemeClr val="bg1"/>
                </a:solidFill>
              </a:rPr>
              <a:t>Los Angeles, CA 90071</a:t>
            </a:r>
          </a:p>
          <a:p>
            <a:pPr>
              <a:spcBef>
                <a:spcPts val="0"/>
              </a:spcBef>
            </a:pPr>
            <a:r>
              <a:rPr lang="en-US" sz="1200" dirty="0">
                <a:solidFill>
                  <a:schemeClr val="bg1"/>
                </a:solidFill>
              </a:rPr>
              <a:t>Cell: 213-327-5259</a:t>
            </a:r>
          </a:p>
          <a:p>
            <a:pPr>
              <a:spcBef>
                <a:spcPts val="0"/>
              </a:spcBef>
            </a:pPr>
            <a:r>
              <a:rPr lang="en-US" sz="1200" u="sng" dirty="0">
                <a:solidFill>
                  <a:schemeClr val="bg1"/>
                </a:solidFill>
                <a:hlinkClick r:id="rId3"/>
              </a:rPr>
              <a:t>rosa@imwis.com</a:t>
            </a:r>
            <a:endParaRPr lang="ru-RU" sz="1200" dirty="0">
              <a:solidFill>
                <a:schemeClr val="bg1"/>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29614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BD3E92-5838-4863-A8D9-4A8073C38EEF}"/>
              </a:ext>
            </a:extLst>
          </p:cNvPr>
          <p:cNvSpPr/>
          <p:nvPr/>
        </p:nvSpPr>
        <p:spPr>
          <a:xfrm>
            <a:off x="1" y="3810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159121" y="1537358"/>
            <a:ext cx="5472958"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DCA4BA4B-DB5E-418C-8309-2ED941800B3E}"/>
              </a:ext>
            </a:extLst>
          </p:cNvPr>
          <p:cNvSpPr>
            <a:spLocks noGrp="1"/>
          </p:cNvSpPr>
          <p:nvPr>
            <p:ph type="body" idx="1"/>
          </p:nvPr>
        </p:nvSpPr>
        <p:spPr bwMode="grayWhite">
          <a:xfrm>
            <a:off x="152901" y="2466464"/>
            <a:ext cx="4025094" cy="1520399"/>
          </a:xfrm>
        </p:spPr>
        <p:txBody>
          <a:bodyPr/>
          <a:lstStyle/>
          <a:p>
            <a:pPr marL="0" lvl="1">
              <a:spcBef>
                <a:spcPts val="0"/>
              </a:spcBef>
              <a:spcAft>
                <a:spcPts val="900"/>
              </a:spcAft>
            </a:pPr>
            <a:r>
              <a:rPr lang="en-US" sz="2000" dirty="0">
                <a:solidFill>
                  <a:srgbClr val="FFC000"/>
                </a:solidFill>
                <a:latin typeface="Tw Cen MT" panose="020B0602020104020603" pitchFamily="34" charset="0"/>
              </a:rPr>
              <a:t>To reduce the barriers of bonding/capacity, enabling greater and successful participation of small, local, minority, women and disabled veteran owned businesses in public contract opportunities.</a:t>
            </a:r>
            <a:endParaRPr lang="ru-RU" sz="2000" dirty="0">
              <a:solidFill>
                <a:srgbClr val="FFC000"/>
              </a:solidFill>
            </a:endParaRPr>
          </a:p>
          <a:p>
            <a:pPr marL="385763" indent="-385763">
              <a:buFont typeface="Wingdings" panose="05000000000000000000" pitchFamily="2" charset="2"/>
              <a:buChar char="q"/>
            </a:pPr>
            <a:endParaRPr lang="en-US" sz="2000" dirty="0">
              <a:solidFill>
                <a:srgbClr val="FFC000"/>
              </a:solidFill>
              <a:latin typeface="Tw Cen MT" panose="020B0602020104020603" pitchFamily="34" charset="0"/>
            </a:endParaRPr>
          </a:p>
          <a:p>
            <a:pPr marL="385763" indent="-385763">
              <a:buFont typeface="Wingdings" panose="05000000000000000000" pitchFamily="2" charset="2"/>
              <a:buChar char="q"/>
            </a:pPr>
            <a:endParaRPr lang="ru-RU" sz="2000" dirty="0">
              <a:solidFill>
                <a:srgbClr val="FFC000"/>
              </a:solidFill>
              <a:latin typeface="+mn-lt"/>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35</a:t>
            </a:fld>
            <a:endParaRPr lang="ru-RU" dirty="0"/>
          </a:p>
        </p:txBody>
      </p:sp>
      <p:pic>
        <p:nvPicPr>
          <p:cNvPr id="13" name="Picture 1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70428" y="2426959"/>
            <a:ext cx="4546005" cy="31198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a:extLst>
              <a:ext uri="{FF2B5EF4-FFF2-40B4-BE49-F238E27FC236}">
                <a16:creationId xmlns:a16="http://schemas.microsoft.com/office/drawing/2014/main" id="{60834132-4026-4B91-91D2-655068393F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6" name="Picture 5" descr="C:\Users\a19jxl\Pictures\New Logos.jpg">
            <a:extLst>
              <a:ext uri="{FF2B5EF4-FFF2-40B4-BE49-F238E27FC236}">
                <a16:creationId xmlns:a16="http://schemas.microsoft.com/office/drawing/2014/main" id="{3DB81A64-7EEC-4B1E-856A-668FDF444C3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71045"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B6F5E9B0-9F9B-4841-80D3-FC02C8AE387F}"/>
              </a:ext>
            </a:extLst>
          </p:cNvPr>
          <p:cNvCxnSpPr>
            <a:cxnSpLocks/>
          </p:cNvCxnSpPr>
          <p:nvPr/>
        </p:nvCxnSpPr>
        <p:spPr>
          <a:xfrm>
            <a:off x="114801" y="2209800"/>
            <a:ext cx="435562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97500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50BCEE-39C9-4E00-9607-31D9609823A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C01CE71-FC76-4B08-B6CF-991940C3CF1D}"/>
              </a:ext>
            </a:extLst>
          </p:cNvPr>
          <p:cNvSpPr>
            <a:spLocks noGrp="1"/>
          </p:cNvSpPr>
          <p:nvPr>
            <p:ph type="title"/>
          </p:nvPr>
        </p:nvSpPr>
        <p:spPr>
          <a:xfrm>
            <a:off x="258237" y="443507"/>
            <a:ext cx="5116109"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Program Services</a:t>
            </a:r>
            <a:endParaRPr lang="ru-RU" sz="2400" dirty="0">
              <a:latin typeface="Helvetica" panose="020B0604020202020204" pitchFamily="34" charset="0"/>
              <a:cs typeface="Helvetica" panose="020B0604020202020204" pitchFamily="34" charset="0"/>
            </a:endParaRPr>
          </a:p>
        </p:txBody>
      </p:sp>
      <p:pic>
        <p:nvPicPr>
          <p:cNvPr id="14" name="Picture Placeholder 13" descr="Futuristic Design Office Building Against Clear Sky">
            <a:extLst>
              <a:ext uri="{FF2B5EF4-FFF2-40B4-BE49-F238E27FC236}">
                <a16:creationId xmlns:a16="http://schemas.microsoft.com/office/drawing/2014/main" id="{1E9B5A50-F85D-49E6-9C85-597319470577}"/>
              </a:ext>
            </a:extLst>
          </p:cNvPr>
          <p:cNvPicPr>
            <a:picLocks noGrp="1" noChangeAspect="1"/>
          </p:cNvPicPr>
          <p:nvPr>
            <p:ph type="pic" sz="quarter" idx="16"/>
          </p:nvPr>
        </p:nvPicPr>
        <p:blipFill rotWithShape="1">
          <a:blip r:embed="rId2" cstate="email">
            <a:extLst>
              <a:ext uri="{28A0092B-C50C-407E-A947-70E740481C1C}">
                <a14:useLocalDpi xmlns:a14="http://schemas.microsoft.com/office/drawing/2010/main"/>
              </a:ext>
            </a:extLst>
          </a:blip>
          <a:srcRect/>
          <a:stretch/>
        </p:blipFill>
        <p:spPr>
          <a:xfrm>
            <a:off x="4308047" y="857250"/>
            <a:ext cx="4577716" cy="5143500"/>
          </a:xfrm>
        </p:spPr>
      </p:pic>
      <p:sp>
        <p:nvSpPr>
          <p:cNvPr id="4" name="Text Placeholder 3">
            <a:extLst>
              <a:ext uri="{FF2B5EF4-FFF2-40B4-BE49-F238E27FC236}">
                <a16:creationId xmlns:a16="http://schemas.microsoft.com/office/drawing/2014/main" id="{A88F02AC-2ACE-4B6E-9181-99EBB08906BB}"/>
              </a:ext>
            </a:extLst>
          </p:cNvPr>
          <p:cNvSpPr>
            <a:spLocks noGrp="1"/>
          </p:cNvSpPr>
          <p:nvPr>
            <p:ph type="body" sz="quarter" idx="15"/>
          </p:nvPr>
        </p:nvSpPr>
        <p:spPr>
          <a:xfrm>
            <a:off x="281517" y="1539355"/>
            <a:ext cx="8580963" cy="2807730"/>
          </a:xfrm>
        </p:spPr>
        <p:txBody>
          <a:bodyPr>
            <a:noAutofit/>
          </a:bodyPr>
          <a:lstStyle/>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Obtaining or Increasing Bonding Capacity</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Contractor Development, Capacity Building and Technical Services</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Dedicated Account Manager (Business Development)</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Agency Collateral Support </a:t>
            </a:r>
          </a:p>
          <a:p>
            <a:pPr marL="635335" lvl="1" indent="-255985">
              <a:spcBef>
                <a:spcPts val="0"/>
              </a:spcBef>
              <a:spcAft>
                <a:spcPts val="900"/>
              </a:spcAft>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Bid, Performance &amp; Payment Bonds for Qualified Contractors</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Third Party Funds Administration </a:t>
            </a:r>
          </a:p>
          <a:p>
            <a:pPr marL="255985" indent="-255985">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Accounting Cost Subsidy </a:t>
            </a:r>
          </a:p>
          <a:p>
            <a:pPr marL="635335" lvl="1" indent="-255985">
              <a:spcBef>
                <a:spcPts val="0"/>
              </a:spcBef>
              <a:spcAft>
                <a:spcPts val="900"/>
              </a:spcAft>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$3,200 for CPA Prepared Financial Statements </a:t>
            </a:r>
          </a:p>
          <a:p>
            <a:pPr>
              <a:buFont typeface="Wingdings" panose="05000000000000000000" pitchFamily="2" charset="2"/>
              <a:buChar char="q"/>
            </a:pPr>
            <a:r>
              <a:rPr lang="en-US" sz="2000" dirty="0">
                <a:solidFill>
                  <a:srgbClr val="FFC000"/>
                </a:solidFill>
                <a:latin typeface="Tw Cen MT" panose="020B0602020104020603" pitchFamily="34" charset="0"/>
              </a:rPr>
              <a:t> Weekly Bid, Project and Event Email Alerts </a:t>
            </a:r>
          </a:p>
        </p:txBody>
      </p:sp>
      <p:sp>
        <p:nvSpPr>
          <p:cNvPr id="2" name="Slide Number Placeholder 1">
            <a:extLst>
              <a:ext uri="{FF2B5EF4-FFF2-40B4-BE49-F238E27FC236}">
                <a16:creationId xmlns:a16="http://schemas.microsoft.com/office/drawing/2014/main" id="{C1C20937-8D4C-4000-BCD6-AC984F093F26}"/>
              </a:ext>
            </a:extLst>
          </p:cNvPr>
          <p:cNvSpPr>
            <a:spLocks noGrp="1"/>
          </p:cNvSpPr>
          <p:nvPr>
            <p:ph type="sldNum" sz="quarter" idx="10"/>
          </p:nvPr>
        </p:nvSpPr>
        <p:spPr/>
        <p:txBody>
          <a:bodyPr/>
          <a:lstStyle/>
          <a:p>
            <a:fld id="{D495E168-DA5E-4888-8D8A-92B118324C14}" type="slidenum">
              <a:rPr lang="ru-RU" smtClean="0"/>
              <a:pPr/>
              <a:t>36</a:t>
            </a:fld>
            <a:endParaRPr lang="ru-RU" dirty="0"/>
          </a:p>
        </p:txBody>
      </p:sp>
      <p:pic>
        <p:nvPicPr>
          <p:cNvPr id="6" name="Picture 5">
            <a:extLst>
              <a:ext uri="{FF2B5EF4-FFF2-40B4-BE49-F238E27FC236}">
                <a16:creationId xmlns:a16="http://schemas.microsoft.com/office/drawing/2014/main" id="{C5DA2D72-78FA-4A04-9C24-5D01DAAA9C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8EE90A7F-6509-4F3B-8D26-3A6AE5F6ADC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2"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E37F7AA3-B857-4AED-A443-4B73BCCAC9A4}"/>
              </a:ext>
            </a:extLst>
          </p:cNvPr>
          <p:cNvCxnSpPr>
            <a:cxnSpLocks/>
          </p:cNvCxnSpPr>
          <p:nvPr/>
        </p:nvCxnSpPr>
        <p:spPr>
          <a:xfrm>
            <a:off x="114801" y="1295400"/>
            <a:ext cx="481578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56368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AD14C2C-9209-43E0-84CE-81BF86A3CC46}"/>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0719E0E7-CFBA-48B5-AA1B-EA5B887F6650}"/>
              </a:ext>
            </a:extLst>
          </p:cNvPr>
          <p:cNvSpPr>
            <a:spLocks noGrp="1"/>
          </p:cNvSpPr>
          <p:nvPr>
            <p:ph type="title"/>
          </p:nvPr>
        </p:nvSpPr>
        <p:spPr bwMode="grayWhite">
          <a:xfrm>
            <a:off x="332254" y="360673"/>
            <a:ext cx="5621935" cy="586979"/>
          </a:xfrm>
        </p:spPr>
        <p:txBody>
          <a:bodyPr>
            <a:noAutofit/>
          </a:bodyPr>
          <a:lstStyle/>
          <a:p>
            <a:r>
              <a:rPr lang="en-US" sz="2400" dirty="0">
                <a:latin typeface="Helvetica" panose="020B0604020202020204" pitchFamily="34" charset="0"/>
                <a:cs typeface="Helvetica" panose="020B0604020202020204" pitchFamily="34" charset="0"/>
              </a:rPr>
              <a:t>LAWA Contractor Development Technical Assistance</a:t>
            </a:r>
            <a:endParaRPr lang="ru-RU" sz="2400" dirty="0">
              <a:latin typeface="Helvetica" panose="020B0604020202020204" pitchFamily="34" charset="0"/>
              <a:cs typeface="Helvetica" panose="020B0604020202020204" pitchFamily="34" charset="0"/>
            </a:endParaRPr>
          </a:p>
        </p:txBody>
      </p:sp>
      <p:sp>
        <p:nvSpPr>
          <p:cNvPr id="2" name="Slide Number Placeholder 1">
            <a:extLst>
              <a:ext uri="{FF2B5EF4-FFF2-40B4-BE49-F238E27FC236}">
                <a16:creationId xmlns:a16="http://schemas.microsoft.com/office/drawing/2014/main" id="{7D609542-DD6D-4EC5-B1B2-054C2BE79B96}"/>
              </a:ext>
            </a:extLst>
          </p:cNvPr>
          <p:cNvSpPr>
            <a:spLocks noGrp="1"/>
          </p:cNvSpPr>
          <p:nvPr>
            <p:ph type="sldNum" sz="quarter" idx="10"/>
          </p:nvPr>
        </p:nvSpPr>
        <p:spPr bwMode="grayWhite"/>
        <p:txBody>
          <a:bodyPr/>
          <a:lstStyle/>
          <a:p>
            <a:fld id="{D495E168-DA5E-4888-8D8A-92B118324C14}" type="slidenum">
              <a:rPr lang="ru-RU" smtClean="0"/>
              <a:pPr/>
              <a:t>37</a:t>
            </a:fld>
            <a:endParaRPr lang="ru-RU" dirty="0"/>
          </a:p>
        </p:txBody>
      </p:sp>
      <p:sp>
        <p:nvSpPr>
          <p:cNvPr id="15" name="Text Placeholder 14"/>
          <p:cNvSpPr>
            <a:spLocks noGrp="1"/>
          </p:cNvSpPr>
          <p:nvPr>
            <p:ph type="body" sz="quarter" idx="20"/>
          </p:nvPr>
        </p:nvSpPr>
        <p:spPr>
          <a:xfrm>
            <a:off x="512108" y="1419596"/>
            <a:ext cx="5262226" cy="2924735"/>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Assessment &amp; Work Plan</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Contractor Profile</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Certifications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Capacity Building</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Bid Document Review</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 Monitoring</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Monthly Workshops &amp; Coaching</a:t>
            </a:r>
          </a:p>
          <a:p>
            <a:pPr marL="342900" indent="-342900">
              <a:buFont typeface="Wingdings" panose="05000000000000000000" pitchFamily="2" charset="2"/>
              <a:buChar char="q"/>
            </a:pPr>
            <a:r>
              <a:rPr lang="en-US" sz="2000" dirty="0">
                <a:solidFill>
                  <a:srgbClr val="FFC000"/>
                </a:solidFill>
                <a:latin typeface="Tw Cen MT" panose="020B0602020104020603" pitchFamily="34" charset="0"/>
              </a:rPr>
              <a:t>Construction Training Academy</a:t>
            </a:r>
          </a:p>
          <a:p>
            <a:pPr marL="685800" lvl="2" indent="-342900">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Bidding &amp; Estimating</a:t>
            </a:r>
          </a:p>
          <a:p>
            <a:pPr marL="685800" lvl="2" indent="-342900">
              <a:buClr>
                <a:schemeClr val="bg2"/>
              </a:buClr>
              <a:buFont typeface="Wingdings" panose="05000000000000000000" pitchFamily="2" charset="2"/>
              <a:buChar char="q"/>
            </a:pPr>
            <a:r>
              <a:rPr lang="en-US" sz="2000" dirty="0">
                <a:solidFill>
                  <a:srgbClr val="FFC000"/>
                </a:solidFill>
                <a:latin typeface="Tw Cen MT" panose="020B0602020104020603" pitchFamily="34" charset="0"/>
              </a:rPr>
              <a:t>Contract Award Management </a:t>
            </a:r>
          </a:p>
        </p:txBody>
      </p:sp>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3069" y="2218581"/>
            <a:ext cx="4509247" cy="3025944"/>
          </a:xfrm>
          <a:prstGeom prst="rect">
            <a:avLst/>
          </a:prstGeom>
          <a:ln>
            <a:noFill/>
          </a:ln>
          <a:effectLst>
            <a:softEdge rad="112500"/>
          </a:effectLst>
        </p:spPr>
      </p:pic>
      <p:pic>
        <p:nvPicPr>
          <p:cNvPr id="4" name="Picture 3">
            <a:extLst>
              <a:ext uri="{FF2B5EF4-FFF2-40B4-BE49-F238E27FC236}">
                <a16:creationId xmlns:a16="http://schemas.microsoft.com/office/drawing/2014/main" id="{A14442C4-4FD4-4143-9E62-232AFDC605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5" name="Picture 4" descr="C:\Users\a19jxl\Pictures\New Logos.jpg">
            <a:extLst>
              <a:ext uri="{FF2B5EF4-FFF2-40B4-BE49-F238E27FC236}">
                <a16:creationId xmlns:a16="http://schemas.microsoft.com/office/drawing/2014/main" id="{987D00F4-7933-4735-9026-2D0FA0691E4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a:extLst>
              <a:ext uri="{FF2B5EF4-FFF2-40B4-BE49-F238E27FC236}">
                <a16:creationId xmlns:a16="http://schemas.microsoft.com/office/drawing/2014/main" id="{25F56B67-46EA-4609-B9B9-BFE1850C1D1A}"/>
              </a:ext>
            </a:extLst>
          </p:cNvPr>
          <p:cNvCxnSpPr>
            <a:cxnSpLocks/>
          </p:cNvCxnSpPr>
          <p:nvPr/>
        </p:nvCxnSpPr>
        <p:spPr>
          <a:xfrm>
            <a:off x="332254" y="1143000"/>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139535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0C26C8B-8F6F-45C2-8D26-AD6EB01AEBFF}"/>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3703989" y="612786"/>
            <a:ext cx="51474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Bid Document Review</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883518" y="2720353"/>
            <a:ext cx="4108082" cy="2437654"/>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Attend Pre-Bid</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Review Plans &amp; Specs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Assist with Identifying Risks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Assist with Identifying Required Bid Documents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Schedule Additional Meetings Prior to Bid Submission</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Follow Up After Bidding Process</a:t>
            </a:r>
          </a:p>
          <a:p>
            <a:pPr marL="342900" indent="-342900">
              <a:buFont typeface="Wingdings" panose="05000000000000000000" pitchFamily="2" charset="2"/>
              <a:buChar char="q"/>
            </a:pPr>
            <a:endParaRPr lang="en-US" sz="2000" dirty="0">
              <a:solidFill>
                <a:srgbClr val="FFC000"/>
              </a:solidFill>
              <a:latin typeface="Tw Cen MT" panose="020B0602020104020603" pitchFamily="34" charset="0"/>
            </a:endParaRP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38</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Grp="1" noChangeAspect="1"/>
          </p:cNvPicPr>
          <p:nvPr>
            <p:ph type="pic" sz="quarter" idx="16"/>
          </p:nvPr>
        </p:nvPicPr>
        <p:blipFill>
          <a:blip r:embed="rId2">
            <a:extLst>
              <a:ext uri="{28A0092B-C50C-407E-A947-70E740481C1C}">
                <a14:useLocalDpi xmlns:a14="http://schemas.microsoft.com/office/drawing/2010/main"/>
              </a:ext>
            </a:extLst>
          </a:blip>
          <a:stretch>
            <a:fillRect/>
          </a:stretch>
        </p:blipFill>
        <p:spPr>
          <a:xfrm>
            <a:off x="0" y="1025339"/>
            <a:ext cx="4581654" cy="4254688"/>
          </a:xfrm>
        </p:spPr>
      </p:pic>
      <p:sp>
        <p:nvSpPr>
          <p:cNvPr id="8" name="Text Placeholder 8">
            <a:extLst>
              <a:ext uri="{FF2B5EF4-FFF2-40B4-BE49-F238E27FC236}">
                <a16:creationId xmlns:a16="http://schemas.microsoft.com/office/drawing/2014/main" id="{0658B4B7-2667-479D-90A8-706DAAA9ADB9}"/>
              </a:ext>
            </a:extLst>
          </p:cNvPr>
          <p:cNvSpPr>
            <a:spLocks noGrp="1"/>
          </p:cNvSpPr>
          <p:nvPr>
            <p:ph type="body" sz="quarter" idx="13"/>
          </p:nvPr>
        </p:nvSpPr>
        <p:spPr bwMode="grayWhite">
          <a:xfrm>
            <a:off x="4937155" y="1641370"/>
            <a:ext cx="3966537" cy="499285"/>
          </a:xfrm>
        </p:spPr>
        <p:txBody>
          <a:bodyPr>
            <a:noAutofit/>
          </a:bodyPr>
          <a:lstStyle/>
          <a:p>
            <a:r>
              <a:rPr lang="en-US" sz="750" dirty="0">
                <a:solidFill>
                  <a:srgbClr val="FFFF00"/>
                </a:solidFill>
              </a:rPr>
              <a:t>Bid Review Disclaimer: </a:t>
            </a:r>
            <a:r>
              <a:rPr lang="en-US" sz="750" i="1" dirty="0">
                <a:solidFill>
                  <a:srgbClr val="FFFF00"/>
                </a:solidFill>
              </a:rPr>
              <a:t>Bid Review is a courtesy for contractors enrolled in the Contractor Development and Bonding Program and who meet the minimum requirements. Neither Merriwether &amp; Williams Insurance Services nor Metro Agency is responsible for errors, oversights, omissions or misstatements made in the preparation of the Bid Review.</a:t>
            </a:r>
            <a:endParaRPr lang="ru-RU" sz="750" dirty="0">
              <a:solidFill>
                <a:srgbClr val="FFFF00"/>
              </a:solidFill>
            </a:endParaRPr>
          </a:p>
        </p:txBody>
      </p:sp>
      <p:pic>
        <p:nvPicPr>
          <p:cNvPr id="6" name="Picture 5">
            <a:extLst>
              <a:ext uri="{FF2B5EF4-FFF2-40B4-BE49-F238E27FC236}">
                <a16:creationId xmlns:a16="http://schemas.microsoft.com/office/drawing/2014/main" id="{BDF35227-551E-42CA-9F6A-3F6B6BDFE0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285DD6ED-FC55-4443-9C1F-1C05F19D5B4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30737" y="5943600"/>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EFD57300-75D0-4B04-8DE7-D07E258269A2}"/>
              </a:ext>
            </a:extLst>
          </p:cNvPr>
          <p:cNvCxnSpPr>
            <a:cxnSpLocks/>
          </p:cNvCxnSpPr>
          <p:nvPr/>
        </p:nvCxnSpPr>
        <p:spPr>
          <a:xfrm>
            <a:off x="4493746" y="1447800"/>
            <a:ext cx="4409946"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499276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A19E0BC-DBDA-4CE7-8CBF-4E34156D9E95}"/>
              </a:ext>
            </a:extLst>
          </p:cNvPr>
          <p:cNvSpPr/>
          <p:nvPr/>
        </p:nvSpPr>
        <p:spPr>
          <a:xfrm>
            <a:off x="0"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20B93806-769F-4C20-A684-CA4CB5BB858C}"/>
              </a:ext>
            </a:extLst>
          </p:cNvPr>
          <p:cNvSpPr>
            <a:spLocks noGrp="1"/>
          </p:cNvSpPr>
          <p:nvPr>
            <p:ph type="title"/>
          </p:nvPr>
        </p:nvSpPr>
        <p:spPr>
          <a:xfrm>
            <a:off x="4440795" y="888814"/>
            <a:ext cx="4581654" cy="586979"/>
          </a:xfrm>
        </p:spPr>
        <p:txBody>
          <a:bodyPr>
            <a:noAutofit/>
          </a:bodyPr>
          <a:lstStyle/>
          <a:p>
            <a:pPr algn="r"/>
            <a:r>
              <a:rPr lang="en-US" sz="2400" dirty="0">
                <a:latin typeface="Helvetica" panose="020B0604020202020204" pitchFamily="34" charset="0"/>
                <a:cs typeface="Helvetica" panose="020B0604020202020204" pitchFamily="34" charset="0"/>
              </a:rPr>
              <a:t>LAWA Contractor Development Contract Monitoring</a:t>
            </a:r>
            <a:endParaRPr lang="ru-RU" sz="2400" dirty="0">
              <a:latin typeface="Helvetica" panose="020B0604020202020204" pitchFamily="34" charset="0"/>
              <a:cs typeface="Helvetica" panose="020B0604020202020204" pitchFamily="34" charset="0"/>
            </a:endParaRPr>
          </a:p>
        </p:txBody>
      </p:sp>
      <p:sp>
        <p:nvSpPr>
          <p:cNvPr id="4" name="Text Placeholder 3">
            <a:extLst>
              <a:ext uri="{FF2B5EF4-FFF2-40B4-BE49-F238E27FC236}">
                <a16:creationId xmlns:a16="http://schemas.microsoft.com/office/drawing/2014/main" id="{7E209D92-7413-44EE-BC90-ECE50DA3158D}"/>
              </a:ext>
            </a:extLst>
          </p:cNvPr>
          <p:cNvSpPr>
            <a:spLocks noGrp="1"/>
          </p:cNvSpPr>
          <p:nvPr>
            <p:ph type="body" sz="quarter" idx="15"/>
          </p:nvPr>
        </p:nvSpPr>
        <p:spPr>
          <a:xfrm>
            <a:off x="4941261" y="2248175"/>
            <a:ext cx="4108082" cy="2361650"/>
          </a:xfrm>
        </p:spPr>
        <p:txBody>
          <a:bodyPr>
            <a:noAutofit/>
          </a:bodyPr>
          <a:lstStyle/>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Contract Review with Contractor</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Project Kick-off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Monthly Site Visits (If Applicable)</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Status Reports</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Construction Schedule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Cost Management </a:t>
            </a:r>
          </a:p>
          <a:p>
            <a:pPr marL="342900" indent="-342900">
              <a:spcBef>
                <a:spcPts val="0"/>
              </a:spcBef>
              <a:spcAft>
                <a:spcPts val="900"/>
              </a:spcAft>
              <a:buFont typeface="Wingdings" panose="05000000000000000000" pitchFamily="2" charset="2"/>
              <a:buChar char="q"/>
            </a:pPr>
            <a:r>
              <a:rPr lang="en-US" sz="2000" dirty="0">
                <a:solidFill>
                  <a:srgbClr val="FFC000"/>
                </a:solidFill>
                <a:latin typeface="Tw Cen MT" panose="020B0602020104020603" pitchFamily="34" charset="0"/>
              </a:rPr>
              <a:t>Closeout</a:t>
            </a:r>
          </a:p>
        </p:txBody>
      </p:sp>
      <p:sp>
        <p:nvSpPr>
          <p:cNvPr id="2" name="Slide Number Placeholder 1">
            <a:extLst>
              <a:ext uri="{FF2B5EF4-FFF2-40B4-BE49-F238E27FC236}">
                <a16:creationId xmlns:a16="http://schemas.microsoft.com/office/drawing/2014/main" id="{638DCF8F-466A-4FC0-91DF-33EF070ED3F1}"/>
              </a:ext>
            </a:extLst>
          </p:cNvPr>
          <p:cNvSpPr>
            <a:spLocks noGrp="1"/>
          </p:cNvSpPr>
          <p:nvPr>
            <p:ph type="sldNum" sz="quarter" idx="10"/>
          </p:nvPr>
        </p:nvSpPr>
        <p:spPr/>
        <p:txBody>
          <a:bodyPr/>
          <a:lstStyle/>
          <a:p>
            <a:fld id="{D495E168-DA5E-4888-8D8A-92B118324C14}" type="slidenum">
              <a:rPr lang="ru-RU" smtClean="0"/>
              <a:pPr/>
              <a:t>39</a:t>
            </a:fld>
            <a:endParaRPr lang="ru-RU" dirty="0"/>
          </a:p>
        </p:txBody>
      </p:sp>
      <p:pic>
        <p:nvPicPr>
          <p:cNvPr id="9" name="Picture Placeholder 13">
            <a:extLst>
              <a:ext uri="{FF2B5EF4-FFF2-40B4-BE49-F238E27FC236}">
                <a16:creationId xmlns:a16="http://schemas.microsoft.com/office/drawing/2014/main" id="{BD519751-E686-4F24-9C8F-C439D8581B8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025339"/>
            <a:ext cx="4581654" cy="4254688"/>
          </a:xfrm>
          <a:custGeom>
            <a:avLst/>
            <a:gdLst>
              <a:gd name="connsiteX0" fmla="*/ 0 w 6108872"/>
              <a:gd name="connsiteY0" fmla="*/ 2203471 h 5485128"/>
              <a:gd name="connsiteX1" fmla="*/ 6108872 w 6108872"/>
              <a:gd name="connsiteY1" fmla="*/ 3505695 h 5485128"/>
              <a:gd name="connsiteX2" fmla="*/ 6108872 w 6108872"/>
              <a:gd name="connsiteY2" fmla="*/ 5485128 h 5485128"/>
              <a:gd name="connsiteX3" fmla="*/ 0 w 6108872"/>
              <a:gd name="connsiteY3" fmla="*/ 4182903 h 5485128"/>
              <a:gd name="connsiteX4" fmla="*/ 0 w 6108872"/>
              <a:gd name="connsiteY4" fmla="*/ 0 h 5485128"/>
              <a:gd name="connsiteX5" fmla="*/ 6108872 w 6108872"/>
              <a:gd name="connsiteY5" fmla="*/ 1302225 h 5485128"/>
              <a:gd name="connsiteX6" fmla="*/ 6108872 w 6108872"/>
              <a:gd name="connsiteY6" fmla="*/ 3281657 h 5485128"/>
              <a:gd name="connsiteX7" fmla="*/ 0 w 6108872"/>
              <a:gd name="connsiteY7" fmla="*/ 1979432 h 548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08872" h="5485128">
                <a:moveTo>
                  <a:pt x="0" y="2203471"/>
                </a:moveTo>
                <a:lnTo>
                  <a:pt x="6108872" y="3505695"/>
                </a:lnTo>
                <a:lnTo>
                  <a:pt x="6108872" y="5485128"/>
                </a:lnTo>
                <a:lnTo>
                  <a:pt x="0" y="4182903"/>
                </a:lnTo>
                <a:close/>
                <a:moveTo>
                  <a:pt x="0" y="0"/>
                </a:moveTo>
                <a:lnTo>
                  <a:pt x="6108872" y="1302225"/>
                </a:lnTo>
                <a:lnTo>
                  <a:pt x="6108872" y="3281657"/>
                </a:lnTo>
                <a:lnTo>
                  <a:pt x="0" y="1979432"/>
                </a:lnTo>
                <a:close/>
              </a:path>
            </a:pathLst>
          </a:custGeom>
          <a:solidFill>
            <a:schemeClr val="bg1">
              <a:lumMod val="65000"/>
            </a:schemeClr>
          </a:solidFill>
        </p:spPr>
      </p:pic>
      <p:pic>
        <p:nvPicPr>
          <p:cNvPr id="6" name="Picture 5">
            <a:extLst>
              <a:ext uri="{FF2B5EF4-FFF2-40B4-BE49-F238E27FC236}">
                <a16:creationId xmlns:a16="http://schemas.microsoft.com/office/drawing/2014/main" id="{D7B73259-87D1-419D-83F5-54D6A93F6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7" name="Picture 6" descr="C:\Users\a19jxl\Pictures\New Logos.jpg">
            <a:extLst>
              <a:ext uri="{FF2B5EF4-FFF2-40B4-BE49-F238E27FC236}">
                <a16:creationId xmlns:a16="http://schemas.microsoft.com/office/drawing/2014/main" id="{31103BE3-8A12-4824-B681-02E9126D14A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248400"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AF320945-A6DE-4BCF-A68C-D8A3884479B6}"/>
              </a:ext>
            </a:extLst>
          </p:cNvPr>
          <p:cNvCxnSpPr>
            <a:cxnSpLocks/>
          </p:cNvCxnSpPr>
          <p:nvPr/>
        </p:nvCxnSpPr>
        <p:spPr>
          <a:xfrm>
            <a:off x="4648200" y="1720802"/>
            <a:ext cx="43434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45680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57700" y="1295400"/>
            <a:ext cx="4576042" cy="3048000"/>
          </a:xfrm>
          <a:prstGeom prst="rect">
            <a:avLst/>
          </a:prstGeom>
          <a:effectLst/>
        </p:spPr>
      </p:pic>
      <p:sp>
        <p:nvSpPr>
          <p:cNvPr id="28674" name="Rectangle 2"/>
          <p:cNvSpPr>
            <a:spLocks noGrp="1" noChangeArrowheads="1"/>
          </p:cNvSpPr>
          <p:nvPr>
            <p:ph type="title"/>
          </p:nvPr>
        </p:nvSpPr>
        <p:spPr>
          <a:xfrm>
            <a:off x="304800" y="1066800"/>
            <a:ext cx="8356600" cy="639763"/>
          </a:xfrm>
        </p:spPr>
        <p:txBody>
          <a:bodyPr/>
          <a:lstStyle/>
          <a:p>
            <a:pPr eaLnBrk="1" hangingPunct="1"/>
            <a:r>
              <a:rPr lang="en-US" altLang="en-US" sz="3200" b="1" i="1" dirty="0"/>
              <a:t>Business Opportunities</a:t>
            </a:r>
          </a:p>
        </p:txBody>
      </p:sp>
      <p:sp>
        <p:nvSpPr>
          <p:cNvPr id="28675" name="Rectangle 3"/>
          <p:cNvSpPr>
            <a:spLocks noGrp="1" noChangeArrowheads="1"/>
          </p:cNvSpPr>
          <p:nvPr>
            <p:ph idx="1"/>
          </p:nvPr>
        </p:nvSpPr>
        <p:spPr>
          <a:xfrm>
            <a:off x="74399" y="1828800"/>
            <a:ext cx="8458200" cy="2209800"/>
          </a:xfrm>
        </p:spPr>
        <p:txBody>
          <a:bodyPr/>
          <a:lstStyle/>
          <a:p>
            <a:pPr eaLnBrk="1" hangingPunct="1">
              <a:lnSpc>
                <a:spcPct val="90000"/>
              </a:lnSpc>
              <a:buFontTx/>
              <a:buNone/>
            </a:pPr>
            <a:r>
              <a:rPr lang="en-US" altLang="en-US" sz="2400" dirty="0">
                <a:latin typeface="Arial" charset="0"/>
              </a:rPr>
              <a:t>   LAWA procures hundreds of </a:t>
            </a:r>
          </a:p>
          <a:p>
            <a:pPr eaLnBrk="1" hangingPunct="1">
              <a:lnSpc>
                <a:spcPct val="90000"/>
              </a:lnSpc>
              <a:buFontTx/>
              <a:buNone/>
            </a:pPr>
            <a:r>
              <a:rPr lang="en-US" altLang="en-US" sz="2400" dirty="0">
                <a:latin typeface="Arial" charset="0"/>
              </a:rPr>
              <a:t>	million $ annually in Request </a:t>
            </a:r>
          </a:p>
          <a:p>
            <a:pPr eaLnBrk="1" hangingPunct="1">
              <a:lnSpc>
                <a:spcPct val="90000"/>
              </a:lnSpc>
              <a:buFontTx/>
              <a:buNone/>
            </a:pPr>
            <a:r>
              <a:rPr lang="en-US" altLang="en-US" sz="2400" dirty="0">
                <a:latin typeface="Arial" charset="0"/>
              </a:rPr>
              <a:t>	for Bids (RFBs):</a:t>
            </a:r>
            <a:endParaRPr lang="en-US" altLang="en-US" sz="1800" dirty="0">
              <a:latin typeface="Arial" charset="0"/>
            </a:endParaRPr>
          </a:p>
          <a:p>
            <a:pPr lvl="2" eaLnBrk="1" hangingPunct="1">
              <a:lnSpc>
                <a:spcPct val="120000"/>
              </a:lnSpc>
              <a:buClr>
                <a:schemeClr val="tx2"/>
              </a:buClr>
            </a:pPr>
            <a:r>
              <a:rPr lang="en-US" altLang="en-US" dirty="0">
                <a:latin typeface="Arial" charset="0"/>
              </a:rPr>
              <a:t>Goods and Equipment</a:t>
            </a:r>
          </a:p>
          <a:p>
            <a:pPr lvl="2" eaLnBrk="1" hangingPunct="1">
              <a:lnSpc>
                <a:spcPct val="120000"/>
              </a:lnSpc>
              <a:buClr>
                <a:schemeClr val="tx2"/>
              </a:buClr>
            </a:pPr>
            <a:r>
              <a:rPr lang="en-US" altLang="en-US" dirty="0">
                <a:latin typeface="Arial" charset="0"/>
              </a:rPr>
              <a:t>Materials and Supplies</a:t>
            </a:r>
          </a:p>
          <a:p>
            <a:pPr lvl="2" eaLnBrk="1" hangingPunct="1">
              <a:lnSpc>
                <a:spcPct val="120000"/>
              </a:lnSpc>
              <a:buClr>
                <a:schemeClr val="tx2"/>
              </a:buClr>
            </a:pPr>
            <a:r>
              <a:rPr lang="en-US" altLang="en-US" dirty="0">
                <a:latin typeface="Arial" charset="0"/>
              </a:rPr>
              <a:t>Non-professional services.</a:t>
            </a: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None/>
            </a:pPr>
            <a:endParaRPr lang="en-US" altLang="en-US" sz="1800" dirty="0"/>
          </a:p>
          <a:p>
            <a:pPr lvl="2" eaLnBrk="1" hangingPunct="1">
              <a:lnSpc>
                <a:spcPct val="120000"/>
              </a:lnSpc>
              <a:buClr>
                <a:schemeClr val="tx2"/>
              </a:buClr>
            </a:pPr>
            <a:endParaRPr lang="en-US" altLang="en-US" sz="1800" dirty="0"/>
          </a:p>
        </p:txBody>
      </p:sp>
      <p:sp>
        <p:nvSpPr>
          <p:cNvPr id="2" name="Slide Number Placeholder 1"/>
          <p:cNvSpPr>
            <a:spLocks noGrp="1"/>
          </p:cNvSpPr>
          <p:nvPr>
            <p:ph type="sldNum" sz="quarter" idx="12"/>
          </p:nvPr>
        </p:nvSpPr>
        <p:spPr/>
        <p:txBody>
          <a:bodyPr/>
          <a:lstStyle/>
          <a:p>
            <a:pPr>
              <a:defRPr/>
            </a:pPr>
            <a:fld id="{D1E9598F-1962-48E5-82EB-4A7D33FE9D5E}" type="slidenum">
              <a:rPr lang="en-US" smtClean="0"/>
              <a:pPr>
                <a:defRPr/>
              </a:pPr>
              <a:t>4</a:t>
            </a:fld>
            <a:endParaRPr lang="en-US" dirty="0"/>
          </a:p>
        </p:txBody>
      </p:sp>
      <p:sp>
        <p:nvSpPr>
          <p:cNvPr id="5" name="Rectangle 3">
            <a:extLst>
              <a:ext uri="{FF2B5EF4-FFF2-40B4-BE49-F238E27FC236}">
                <a16:creationId xmlns:a16="http://schemas.microsoft.com/office/drawing/2014/main" id="{68B96455-AEAD-4466-BDF8-768A5CE8BE17}"/>
              </a:ext>
            </a:extLst>
          </p:cNvPr>
          <p:cNvSpPr txBox="1">
            <a:spLocks noChangeArrowheads="1"/>
          </p:cNvSpPr>
          <p:nvPr/>
        </p:nvSpPr>
        <p:spPr bwMode="auto">
          <a:xfrm>
            <a:off x="228600" y="4572000"/>
            <a:ext cx="8458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eaLnBrk="1" hangingPunct="1">
              <a:lnSpc>
                <a:spcPct val="90000"/>
              </a:lnSpc>
              <a:buFontTx/>
              <a:buNone/>
            </a:pPr>
            <a:r>
              <a:rPr lang="en-US" altLang="en-US" sz="2400" dirty="0">
                <a:latin typeface="Arial" charset="0"/>
              </a:rPr>
              <a:t>   LAWA has administered over $14 Billion in Request for Proposals (RFPs):</a:t>
            </a:r>
            <a:endParaRPr lang="en-US" altLang="en-US" sz="1800" dirty="0">
              <a:latin typeface="Arial" charset="0"/>
            </a:endParaRPr>
          </a:p>
          <a:p>
            <a:pPr lvl="2" eaLnBrk="1" hangingPunct="1">
              <a:lnSpc>
                <a:spcPct val="120000"/>
              </a:lnSpc>
              <a:buClr>
                <a:schemeClr val="tx2"/>
              </a:buClr>
            </a:pPr>
            <a:r>
              <a:rPr lang="en-US" altLang="en-US" dirty="0">
                <a:latin typeface="Arial" charset="0"/>
              </a:rPr>
              <a:t>Construction Projects (Planning &amp; Development Group)</a:t>
            </a:r>
          </a:p>
          <a:p>
            <a:pPr lvl="2" eaLnBrk="1" hangingPunct="1">
              <a:lnSpc>
                <a:spcPct val="120000"/>
              </a:lnSpc>
              <a:buClr>
                <a:schemeClr val="tx2"/>
              </a:buClr>
            </a:pPr>
            <a:r>
              <a:rPr lang="en-US" altLang="en-US" dirty="0">
                <a:latin typeface="Arial" charset="0"/>
              </a:rPr>
              <a:t>Professional Services including </a:t>
            </a:r>
            <a:r>
              <a:rPr lang="en-US" altLang="en-US">
                <a:latin typeface="Arial" charset="0"/>
              </a:rPr>
              <a:t>On-Call contracts.</a:t>
            </a:r>
            <a:endParaRPr lang="en-US" altLang="en-US" dirty="0">
              <a:latin typeface="Arial" charset="0"/>
            </a:endParaRPr>
          </a:p>
          <a:p>
            <a:pPr lvl="2" eaLnBrk="1" hangingPunct="1">
              <a:lnSpc>
                <a:spcPct val="120000"/>
              </a:lnSpc>
              <a:buClr>
                <a:schemeClr val="tx2"/>
              </a:buClr>
            </a:pPr>
            <a:endParaRPr lang="en-US" altLang="en-US" sz="1800" dirty="0">
              <a:latin typeface="Arial" charset="0"/>
            </a:endParaRPr>
          </a:p>
          <a:p>
            <a:pPr marL="668337" lvl="2" indent="0" eaLnBrk="1" hangingPunct="1">
              <a:lnSpc>
                <a:spcPct val="120000"/>
              </a:lnSpc>
              <a:buClr>
                <a:schemeClr val="tx2"/>
              </a:buClr>
              <a:buFont typeface="Wingdings 2" pitchFamily="18" charset="2"/>
              <a:buNone/>
            </a:pPr>
            <a:endParaRPr lang="en-US" altLang="en-US" sz="1800" dirty="0"/>
          </a:p>
          <a:p>
            <a:pPr lvl="2" eaLnBrk="1" hangingPunct="1">
              <a:lnSpc>
                <a:spcPct val="120000"/>
              </a:lnSpc>
              <a:buClr>
                <a:schemeClr val="tx2"/>
              </a:buClr>
            </a:pPr>
            <a:endParaRPr lang="en-US" altLang="en-US" sz="1800" dirty="0"/>
          </a:p>
        </p:txBody>
      </p:sp>
    </p:spTree>
    <p:extLst>
      <p:ext uri="{BB962C8B-B14F-4D97-AF65-F5344CB8AC3E}">
        <p14:creationId xmlns:p14="http://schemas.microsoft.com/office/powerpoint/2010/main" val="630498726"/>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81E8C1E-A284-428F-B853-AA82B20B8FF9}"/>
              </a:ext>
            </a:extLst>
          </p:cNvPr>
          <p:cNvSpPr/>
          <p:nvPr/>
        </p:nvSpPr>
        <p:spPr>
          <a:xfrm>
            <a:off x="1" y="0"/>
            <a:ext cx="9143998" cy="6858000"/>
          </a:xfrm>
          <a:prstGeom prst="rect">
            <a:avLst/>
          </a:prstGeom>
          <a:solidFill>
            <a:srgbClr val="0119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a:extLst>
              <a:ext uri="{FF2B5EF4-FFF2-40B4-BE49-F238E27FC236}">
                <a16:creationId xmlns:a16="http://schemas.microsoft.com/office/drawing/2014/main" id="{873751CF-C490-45B5-B248-BF86A59ECF2E}"/>
              </a:ext>
            </a:extLst>
          </p:cNvPr>
          <p:cNvPicPr>
            <a:picLocks noGrp="1" noChangeAspect="1"/>
          </p:cNvPicPr>
          <p:nvPr>
            <p:ph type="pic" sz="quarter" idx="22"/>
          </p:nvPr>
        </p:nvPicPr>
        <p:blipFill>
          <a:blip r:embed="rId2" cstate="email">
            <a:extLst>
              <a:ext uri="{28A0092B-C50C-407E-A947-70E740481C1C}">
                <a14:useLocalDpi xmlns:a14="http://schemas.microsoft.com/office/drawing/2010/main"/>
              </a:ext>
            </a:extLst>
          </a:blip>
          <a:stretch>
            <a:fillRect/>
          </a:stretch>
        </p:blipFill>
        <p:spPr>
          <a:xfrm>
            <a:off x="1319317" y="2351785"/>
            <a:ext cx="7709882" cy="2581883"/>
          </a:xfrm>
        </p:spPr>
      </p:pic>
      <p:sp>
        <p:nvSpPr>
          <p:cNvPr id="2" name="Title 1">
            <a:extLst>
              <a:ext uri="{FF2B5EF4-FFF2-40B4-BE49-F238E27FC236}">
                <a16:creationId xmlns:a16="http://schemas.microsoft.com/office/drawing/2014/main" id="{F56E9371-6E05-45E0-803B-4C39AC28CC69}"/>
              </a:ext>
            </a:extLst>
          </p:cNvPr>
          <p:cNvSpPr>
            <a:spLocks noGrp="1"/>
          </p:cNvSpPr>
          <p:nvPr>
            <p:ph type="title"/>
          </p:nvPr>
        </p:nvSpPr>
        <p:spPr>
          <a:xfrm>
            <a:off x="0" y="1179862"/>
            <a:ext cx="9143999" cy="431710"/>
          </a:xfrm>
        </p:spPr>
        <p:txBody>
          <a:bodyPr/>
          <a:lstStyle/>
          <a:p>
            <a:pPr algn="ctr"/>
            <a:r>
              <a:rPr lang="en-US" sz="2700" dirty="0">
                <a:latin typeface="Helvetica" panose="020B0604020202020204" pitchFamily="34" charset="0"/>
              </a:rPr>
              <a:t>LAWA Contractor Development &amp; Bonding Program</a:t>
            </a:r>
            <a:endParaRPr lang="ru-RU" sz="2700" dirty="0"/>
          </a:p>
        </p:txBody>
      </p:sp>
      <p:sp>
        <p:nvSpPr>
          <p:cNvPr id="3" name="Text Placeholder 2">
            <a:extLst>
              <a:ext uri="{FF2B5EF4-FFF2-40B4-BE49-F238E27FC236}">
                <a16:creationId xmlns:a16="http://schemas.microsoft.com/office/drawing/2014/main" id="{E0A0FE25-038A-4A14-B11A-432FECB7FA1E}"/>
              </a:ext>
            </a:extLst>
          </p:cNvPr>
          <p:cNvSpPr>
            <a:spLocks noGrp="1"/>
          </p:cNvSpPr>
          <p:nvPr>
            <p:ph type="body" sz="quarter" idx="13"/>
          </p:nvPr>
        </p:nvSpPr>
        <p:spPr>
          <a:xfrm>
            <a:off x="1" y="1796561"/>
            <a:ext cx="9143999" cy="431710"/>
          </a:xfrm>
        </p:spPr>
        <p:txBody>
          <a:bodyPr/>
          <a:lstStyle/>
          <a:p>
            <a:pPr algn="ctr">
              <a:spcBef>
                <a:spcPts val="0"/>
              </a:spcBef>
              <a:spcAft>
                <a:spcPts val="450"/>
              </a:spcAft>
            </a:pPr>
            <a:r>
              <a:rPr lang="en-US" sz="2000" b="1" dirty="0">
                <a:solidFill>
                  <a:srgbClr val="EFDF0F"/>
                </a:solidFill>
                <a:latin typeface="Helvetica" panose="020B0604020202020204" pitchFamily="34" charset="0"/>
                <a:cs typeface="Helvetica" panose="020B0604020202020204" pitchFamily="34" charset="0"/>
              </a:rPr>
              <a:t>“Doing Business with Los Angeles World Airports”</a:t>
            </a:r>
          </a:p>
        </p:txBody>
      </p:sp>
      <p:sp>
        <p:nvSpPr>
          <p:cNvPr id="5" name="Text Placeholder 4">
            <a:extLst>
              <a:ext uri="{FF2B5EF4-FFF2-40B4-BE49-F238E27FC236}">
                <a16:creationId xmlns:a16="http://schemas.microsoft.com/office/drawing/2014/main" id="{030A1A89-FE18-44C6-B3EE-49541CB85077}"/>
              </a:ext>
            </a:extLst>
          </p:cNvPr>
          <p:cNvSpPr>
            <a:spLocks noGrp="1"/>
          </p:cNvSpPr>
          <p:nvPr>
            <p:ph type="body" sz="quarter" idx="20"/>
          </p:nvPr>
        </p:nvSpPr>
        <p:spPr>
          <a:xfrm>
            <a:off x="114800" y="3642727"/>
            <a:ext cx="4685800" cy="844270"/>
          </a:xfrm>
        </p:spPr>
        <p:txBody>
          <a:bodyPr/>
          <a:lstStyle/>
          <a:p>
            <a:pPr>
              <a:spcBef>
                <a:spcPts val="0"/>
              </a:spcBef>
            </a:pPr>
            <a:r>
              <a:rPr lang="en-US" sz="2000" dirty="0">
                <a:solidFill>
                  <a:srgbClr val="FFC000"/>
                </a:solidFill>
                <a:latin typeface="Tw Cen MT" panose="020B0602020104020603" pitchFamily="34" charset="0"/>
              </a:rPr>
              <a:t>Rosa Osorio</a:t>
            </a:r>
          </a:p>
          <a:p>
            <a:pPr>
              <a:spcBef>
                <a:spcPts val="0"/>
              </a:spcBef>
            </a:pPr>
            <a:r>
              <a:rPr lang="en-US" sz="2000" i="1" dirty="0">
                <a:solidFill>
                  <a:srgbClr val="FFC000"/>
                </a:solidFill>
                <a:latin typeface="Tw Cen MT" panose="020B0602020104020603" pitchFamily="34" charset="0"/>
              </a:rPr>
              <a:t>Senior Account Manager</a:t>
            </a:r>
          </a:p>
          <a:p>
            <a:pPr>
              <a:spcBef>
                <a:spcPts val="0"/>
              </a:spcBef>
            </a:pPr>
            <a:r>
              <a:rPr lang="en-US" sz="2000" dirty="0">
                <a:solidFill>
                  <a:srgbClr val="FFC000"/>
                </a:solidFill>
                <a:latin typeface="Tw Cen MT" panose="020B0602020104020603" pitchFamily="34" charset="0"/>
              </a:rPr>
              <a:t>550 S Hope Street, Suite 1835</a:t>
            </a:r>
          </a:p>
          <a:p>
            <a:pPr>
              <a:spcBef>
                <a:spcPts val="0"/>
              </a:spcBef>
            </a:pPr>
            <a:r>
              <a:rPr lang="en-US" sz="2000" dirty="0">
                <a:solidFill>
                  <a:srgbClr val="FFC000"/>
                </a:solidFill>
                <a:latin typeface="Tw Cen MT" panose="020B0602020104020603" pitchFamily="34" charset="0"/>
              </a:rPr>
              <a:t>Los Angeles, CA 90071</a:t>
            </a:r>
          </a:p>
          <a:p>
            <a:pPr>
              <a:spcBef>
                <a:spcPts val="0"/>
              </a:spcBef>
            </a:pPr>
            <a:r>
              <a:rPr lang="en-US" sz="2000" dirty="0">
                <a:solidFill>
                  <a:srgbClr val="FFC000"/>
                </a:solidFill>
                <a:latin typeface="Tw Cen MT" panose="020B0602020104020603" pitchFamily="34" charset="0"/>
              </a:rPr>
              <a:t>Cell: 213-327-5259</a:t>
            </a:r>
          </a:p>
          <a:p>
            <a:pPr>
              <a:spcBef>
                <a:spcPts val="0"/>
              </a:spcBef>
            </a:pPr>
            <a:r>
              <a:rPr lang="en-US" sz="2000" u="sng" dirty="0">
                <a:solidFill>
                  <a:srgbClr val="FFC000"/>
                </a:solidFill>
                <a:latin typeface="Tw Cen MT" panose="020B0602020104020603" pitchFamily="34" charset="0"/>
                <a:hlinkClick r:id="rId3">
                  <a:extLst>
                    <a:ext uri="{A12FA001-AC4F-418D-AE19-62706E023703}">
                      <ahyp:hlinkClr xmlns:ahyp="http://schemas.microsoft.com/office/drawing/2018/hyperlinkcolor" val="tx"/>
                    </a:ext>
                  </a:extLst>
                </a:hlinkClick>
              </a:rPr>
              <a:t>rosa@imwis.com</a:t>
            </a:r>
            <a:endParaRPr lang="ru-RU" sz="2000" dirty="0">
              <a:solidFill>
                <a:srgbClr val="FFC000"/>
              </a:solidFill>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801" y="5763926"/>
            <a:ext cx="2780799" cy="944422"/>
          </a:xfrm>
          <a:prstGeom prst="rect">
            <a:avLst/>
          </a:prstGeom>
        </p:spPr>
      </p:pic>
      <p:pic>
        <p:nvPicPr>
          <p:cNvPr id="12" name="Picture 11"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58345" y="6283408"/>
            <a:ext cx="2872955" cy="57459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F98E1A24-46E0-416F-922C-E00230DC6492}"/>
              </a:ext>
            </a:extLst>
          </p:cNvPr>
          <p:cNvCxnSpPr>
            <a:cxnSpLocks/>
          </p:cNvCxnSpPr>
          <p:nvPr/>
        </p:nvCxnSpPr>
        <p:spPr>
          <a:xfrm>
            <a:off x="114801" y="3505200"/>
            <a:ext cx="255219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946770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idx="4294967295"/>
          </p:nvPr>
        </p:nvSpPr>
        <p:spPr>
          <a:xfrm>
            <a:off x="457200" y="1022350"/>
            <a:ext cx="6477000" cy="5334000"/>
          </a:xfrm>
        </p:spPr>
        <p:txBody>
          <a:bodyPr/>
          <a:lstStyle/>
          <a:p>
            <a:pPr>
              <a:buFontTx/>
              <a:buNone/>
              <a:defRPr/>
            </a:pPr>
            <a:r>
              <a:rPr lang="en-US" sz="4000" b="1" i="1" dirty="0">
                <a:solidFill>
                  <a:schemeClr val="tx2"/>
                </a:solidFill>
                <a:latin typeface="+mj-lt"/>
              </a:rPr>
              <a:t>  GETTING CERTIFIED </a:t>
            </a:r>
          </a:p>
          <a:p>
            <a:pPr algn="ctr">
              <a:buFontTx/>
              <a:buNone/>
              <a:defRPr/>
            </a:pPr>
            <a:endParaRPr lang="en-US" sz="1300" dirty="0">
              <a:solidFill>
                <a:srgbClr val="FF6600"/>
              </a:solidFill>
            </a:endParaRPr>
          </a:p>
          <a:p>
            <a:pPr>
              <a:buFont typeface="Wingdings 2" pitchFamily="18" charset="2"/>
              <a:buNone/>
              <a:defRPr/>
            </a:pPr>
            <a:r>
              <a:rPr lang="en-US" sz="1800" b="1" dirty="0">
                <a:latin typeface="Arial" pitchFamily="34" charset="0"/>
                <a:cs typeface="Arial" pitchFamily="34" charset="0"/>
              </a:rPr>
              <a:t>Small Business Enterprise (SBE-Proprietary)</a:t>
            </a:r>
          </a:p>
          <a:p>
            <a:pPr>
              <a:buNone/>
              <a:defRPr/>
            </a:pPr>
            <a:r>
              <a:rPr lang="en-US" sz="1800" b="1" dirty="0">
                <a:latin typeface="Arial" pitchFamily="34" charset="0"/>
                <a:cs typeface="Arial" pitchFamily="34" charset="0"/>
              </a:rPr>
              <a:t>Local Business Enterprise (LBE)</a:t>
            </a:r>
          </a:p>
          <a:p>
            <a:pPr>
              <a:buNone/>
              <a:defRPr/>
            </a:pPr>
            <a:r>
              <a:rPr lang="en-US" sz="1800" b="1" dirty="0">
                <a:latin typeface="Arial" pitchFamily="34" charset="0"/>
                <a:cs typeface="Arial" pitchFamily="34" charset="0"/>
              </a:rPr>
              <a:t>Local Small Business (LSB (formerly Small Local-now online)</a:t>
            </a:r>
          </a:p>
          <a:p>
            <a:pPr>
              <a:buNone/>
              <a:defRPr/>
            </a:pPr>
            <a:r>
              <a:rPr lang="en-US" sz="1800" b="1" dirty="0">
                <a:latin typeface="Arial" pitchFamily="34" charset="0"/>
                <a:cs typeface="Arial" pitchFamily="34" charset="0"/>
              </a:rPr>
              <a:t>Disabled Veterans Business Enterprise </a:t>
            </a:r>
          </a:p>
          <a:p>
            <a:pPr>
              <a:buNone/>
              <a:defRPr/>
            </a:pPr>
            <a:r>
              <a:rPr lang="en-US" sz="1800" b="1" dirty="0">
                <a:latin typeface="Arial" pitchFamily="34" charset="0"/>
                <a:cs typeface="Arial" pitchFamily="34" charset="0"/>
              </a:rPr>
              <a:t>DVBE (LAWA)</a:t>
            </a:r>
          </a:p>
          <a:p>
            <a:pPr>
              <a:buNone/>
              <a:defRPr/>
            </a:pPr>
            <a:endParaRPr lang="en-US" sz="1800" b="1" u="sng" dirty="0">
              <a:latin typeface="Arial" pitchFamily="34" charset="0"/>
              <a:cs typeface="Arial" pitchFamily="34" charset="0"/>
            </a:endParaRPr>
          </a:p>
          <a:p>
            <a:pPr>
              <a:buNone/>
              <a:defRPr/>
            </a:pPr>
            <a:r>
              <a:rPr lang="en-US" sz="1800" b="1" u="sng" dirty="0">
                <a:latin typeface="Arial" pitchFamily="34" charset="0"/>
                <a:cs typeface="Arial" pitchFamily="34" charset="0"/>
              </a:rPr>
              <a:t>Certification Recognition</a:t>
            </a:r>
          </a:p>
          <a:p>
            <a:pPr>
              <a:buNone/>
              <a:defRPr/>
            </a:pPr>
            <a:r>
              <a:rPr lang="en-US" sz="1800" b="1" dirty="0">
                <a:latin typeface="Arial" pitchFamily="34" charset="0"/>
                <a:cs typeface="Arial" pitchFamily="34" charset="0"/>
              </a:rPr>
              <a:t>Local Small Business Enterprise (LSBE) (LAWA)</a:t>
            </a:r>
          </a:p>
          <a:p>
            <a:pPr>
              <a:buNone/>
              <a:defRPr/>
            </a:pPr>
            <a:endParaRPr lang="en-US" sz="1800" b="1" u="sng" dirty="0">
              <a:latin typeface="Arial" pitchFamily="34" charset="0"/>
              <a:cs typeface="Arial" pitchFamily="34" charset="0"/>
            </a:endParaRPr>
          </a:p>
          <a:p>
            <a:pPr>
              <a:buNone/>
              <a:defRPr/>
            </a:pPr>
            <a:r>
              <a:rPr lang="en-US" sz="1800" b="1" u="sng" dirty="0">
                <a:latin typeface="Arial" pitchFamily="34" charset="0"/>
                <a:cs typeface="Arial" pitchFamily="34" charset="0"/>
              </a:rPr>
              <a:t>Federal Programs</a:t>
            </a:r>
          </a:p>
          <a:p>
            <a:pPr>
              <a:buFont typeface="Wingdings 2" pitchFamily="18" charset="2"/>
              <a:buNone/>
              <a:defRPr/>
            </a:pPr>
            <a:r>
              <a:rPr lang="en-US" sz="1800" b="1" dirty="0">
                <a:latin typeface="Arial" pitchFamily="34" charset="0"/>
                <a:cs typeface="Arial" pitchFamily="34" charset="0"/>
              </a:rPr>
              <a:t>Disadvantaged Business Enterprise (DBE)</a:t>
            </a:r>
          </a:p>
          <a:p>
            <a:pPr>
              <a:buFont typeface="Wingdings 2" pitchFamily="18" charset="2"/>
              <a:buNone/>
              <a:defRPr/>
            </a:pPr>
            <a:r>
              <a:rPr lang="en-US" sz="1800" b="1" dirty="0">
                <a:latin typeface="Arial" pitchFamily="34" charset="0"/>
                <a:cs typeface="Arial" pitchFamily="34" charset="0"/>
              </a:rPr>
              <a:t>Airport Concessions DBE (ACDBE)</a:t>
            </a:r>
          </a:p>
          <a:p>
            <a:pPr algn="ctr">
              <a:buFontTx/>
              <a:buNone/>
              <a:defRPr/>
            </a:pPr>
            <a:endParaRPr lang="en-US" sz="2400" b="1" dirty="0">
              <a:latin typeface="Arial" pitchFamily="34" charset="0"/>
              <a:cs typeface="Arial" pitchFamily="34" charset="0"/>
            </a:endParaRPr>
          </a:p>
          <a:p>
            <a:pPr algn="ctr">
              <a:buFontTx/>
              <a:buNone/>
              <a:defRPr/>
            </a:pPr>
            <a:endParaRPr lang="en-US" sz="3000" b="1" dirty="0"/>
          </a:p>
        </p:txBody>
      </p:sp>
      <p:sp>
        <p:nvSpPr>
          <p:cNvPr id="2" name="Slide Number Placeholder 1"/>
          <p:cNvSpPr>
            <a:spLocks noGrp="1"/>
          </p:cNvSpPr>
          <p:nvPr>
            <p:ph type="sldNum" sz="quarter" idx="12"/>
          </p:nvPr>
        </p:nvSpPr>
        <p:spPr/>
        <p:txBody>
          <a:bodyPr/>
          <a:lstStyle/>
          <a:p>
            <a:pPr>
              <a:defRPr/>
            </a:pPr>
            <a:fld id="{D68C04D2-0601-45DE-9040-2D07893B8FAA}" type="slidenum">
              <a:rPr lang="en-US" smtClean="0"/>
              <a:pPr>
                <a:defRPr/>
              </a:pPr>
              <a:t>41</a:t>
            </a:fld>
            <a:endParaRPr lang="en-US" dirty="0"/>
          </a:p>
        </p:txBody>
      </p:sp>
    </p:spTree>
    <p:extLst>
      <p:ext uri="{BB962C8B-B14F-4D97-AF65-F5344CB8AC3E}">
        <p14:creationId xmlns:p14="http://schemas.microsoft.com/office/powerpoint/2010/main" val="3707956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81000" y="609600"/>
            <a:ext cx="8229600" cy="914400"/>
          </a:xfrm>
        </p:spPr>
        <p:txBody>
          <a:bodyPr/>
          <a:lstStyle/>
          <a:p>
            <a:r>
              <a:rPr lang="en-US" altLang="en-US" sz="3200" b="1" i="1" dirty="0"/>
              <a:t>SBE (Proprietary) Certification</a:t>
            </a:r>
          </a:p>
        </p:txBody>
      </p:sp>
      <p:sp>
        <p:nvSpPr>
          <p:cNvPr id="38915" name="Rectangle 3"/>
          <p:cNvSpPr>
            <a:spLocks noGrp="1" noChangeArrowheads="1"/>
          </p:cNvSpPr>
          <p:nvPr>
            <p:ph type="body" idx="1"/>
          </p:nvPr>
        </p:nvSpPr>
        <p:spPr>
          <a:xfrm>
            <a:off x="304800" y="1600200"/>
            <a:ext cx="8229600" cy="3429000"/>
          </a:xfrm>
          <a:solidFill>
            <a:schemeClr val="lt1"/>
          </a:solidFill>
          <a:ln>
            <a:noFill/>
          </a:ln>
        </p:spPr>
        <p:style>
          <a:lnRef idx="2">
            <a:schemeClr val="dk1"/>
          </a:lnRef>
          <a:fillRef idx="1">
            <a:schemeClr val="lt1"/>
          </a:fillRef>
          <a:effectRef idx="0">
            <a:schemeClr val="dk1"/>
          </a:effectRef>
          <a:fontRef idx="minor">
            <a:schemeClr val="dk1"/>
          </a:fontRef>
        </p:style>
        <p:txBody>
          <a:bodyPr/>
          <a:lstStyle/>
          <a:p>
            <a:pPr>
              <a:lnSpc>
                <a:spcPct val="90000"/>
              </a:lnSpc>
              <a:buFontTx/>
              <a:buNone/>
              <a:defRPr/>
            </a:pPr>
            <a:r>
              <a:rPr lang="en-US" altLang="en-US" sz="1600" b="1" dirty="0">
                <a:solidFill>
                  <a:schemeClr val="tx2"/>
                </a:solidFill>
                <a:latin typeface="Arial" pitchFamily="34" charset="0"/>
                <a:cs typeface="Arial" pitchFamily="34" charset="0"/>
              </a:rPr>
              <a:t>Requirements:</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is independently owned and operated</a:t>
            </a: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Firm meets small business criteria set forth by the Small Business Administration (8a) Business Development Program or State DGS Small Business Program, whichever standard is higher</a:t>
            </a:r>
          </a:p>
          <a:p>
            <a:pPr>
              <a:lnSpc>
                <a:spcPct val="90000"/>
              </a:lnSpc>
              <a:buFontTx/>
              <a:buNone/>
              <a:defRPr/>
            </a:pPr>
            <a:r>
              <a:rPr lang="en-US" altLang="en-US" sz="1600" b="1" dirty="0">
                <a:solidFill>
                  <a:schemeClr val="tx2"/>
                </a:solidFill>
                <a:latin typeface="Arial" pitchFamily="34" charset="0"/>
                <a:cs typeface="Arial" pitchFamily="34" charset="0"/>
              </a:rPr>
              <a:t>Advantage:</a:t>
            </a:r>
          </a:p>
          <a:p>
            <a:pPr lvl="1">
              <a:lnSpc>
                <a:spcPct val="90000"/>
              </a:lnSpc>
              <a:buFont typeface="Arial" panose="020B0604020202020204" pitchFamily="34" charset="0"/>
              <a:buChar char="•"/>
              <a:defRPr/>
            </a:pPr>
            <a:r>
              <a:rPr lang="en-US" altLang="en-US" sz="1600" dirty="0">
                <a:solidFill>
                  <a:schemeClr val="tx1"/>
                </a:solidFill>
                <a:latin typeface="Arial" pitchFamily="34" charset="0"/>
                <a:cs typeface="Arial" pitchFamily="34" charset="0"/>
              </a:rPr>
              <a:t>Certification provides additional opportunities in competing against non-certified subcontractors for procurement opportunities calling for SBE (Proprietary)-certified firms</a:t>
            </a:r>
          </a:p>
          <a:p>
            <a:pPr>
              <a:lnSpc>
                <a:spcPct val="90000"/>
              </a:lnSpc>
              <a:buFontTx/>
              <a:buNone/>
              <a:defRPr/>
            </a:pPr>
            <a:r>
              <a:rPr lang="en-US" altLang="en-US" sz="1600" b="1" dirty="0">
                <a:solidFill>
                  <a:schemeClr val="tx2"/>
                </a:solidFill>
                <a:latin typeface="Arial" pitchFamily="34" charset="0"/>
                <a:cs typeface="Arial" pitchFamily="34" charset="0"/>
              </a:rPr>
              <a:t>Process:</a:t>
            </a:r>
          </a:p>
          <a:p>
            <a:pPr lvl="1">
              <a:lnSpc>
                <a:spcPct val="90000"/>
              </a:lnSpc>
              <a:buClr>
                <a:schemeClr val="tx2"/>
              </a:buClr>
              <a:buFontTx/>
              <a:buChar char="•"/>
              <a:defRPr/>
            </a:pPr>
            <a:r>
              <a:rPr lang="en-US" altLang="en-US" sz="1600" dirty="0">
                <a:latin typeface="Arial" pitchFamily="34" charset="0"/>
                <a:cs typeface="Arial" pitchFamily="34" charset="0"/>
              </a:rPr>
              <a:t>If certified by one of the agencies on the chart in the following slide, provide copy of the certification or approval letter; OR if not, submit SBE (Proprietary) Application for processing.</a:t>
            </a:r>
          </a:p>
          <a:p>
            <a:pPr lvl="1">
              <a:lnSpc>
                <a:spcPct val="90000"/>
              </a:lnSpc>
              <a:buClr>
                <a:schemeClr val="tx2"/>
              </a:buClr>
              <a:buFontTx/>
              <a:buChar char="•"/>
              <a:defRPr/>
            </a:pPr>
            <a:r>
              <a:rPr lang="en-US" altLang="en-US" sz="1600" dirty="0">
                <a:latin typeface="Arial" pitchFamily="34" charset="0"/>
                <a:cs typeface="Arial" pitchFamily="34" charset="0"/>
              </a:rPr>
              <a:t>Certification is good for two years.</a:t>
            </a: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a:p>
            <a:pPr marL="393700" lvl="1" indent="0">
              <a:lnSpc>
                <a:spcPct val="90000"/>
              </a:lnSpc>
              <a:buClr>
                <a:schemeClr val="tx2"/>
              </a:buClr>
              <a:buNone/>
              <a:defRPr/>
            </a:pPr>
            <a:endParaRPr lang="en-US" altLang="en-US" sz="1600" dirty="0">
              <a:latin typeface="Arial" pitchFamily="34" charset="0"/>
              <a:cs typeface="Arial" pitchFamily="34" charset="0"/>
            </a:endParaRPr>
          </a:p>
        </p:txBody>
      </p:sp>
      <p:sp>
        <p:nvSpPr>
          <p:cNvPr id="2" name="Slide Number Placeholder 1"/>
          <p:cNvSpPr>
            <a:spLocks noGrp="1"/>
          </p:cNvSpPr>
          <p:nvPr>
            <p:ph type="sldNum" sz="quarter" idx="12"/>
          </p:nvPr>
        </p:nvSpPr>
        <p:spPr>
          <a:xfrm>
            <a:off x="7924800" y="6602506"/>
            <a:ext cx="762000" cy="365125"/>
          </a:xfrm>
        </p:spPr>
        <p:txBody>
          <a:bodyPr/>
          <a:lstStyle/>
          <a:p>
            <a:pPr>
              <a:defRPr/>
            </a:pPr>
            <a:fld id="{67666E01-28D9-4694-BAE5-E83BE1ED1DC2}" type="slidenum">
              <a:rPr lang="en-US" smtClean="0"/>
              <a:pPr>
                <a:defRPr/>
              </a:pPr>
              <a:t>42</a:t>
            </a:fld>
            <a:endParaRPr lang="en-US" dirty="0"/>
          </a:p>
        </p:txBody>
      </p:sp>
      <p:sp>
        <p:nvSpPr>
          <p:cNvPr id="5" name="Rectangle 3">
            <a:extLst>
              <a:ext uri="{FF2B5EF4-FFF2-40B4-BE49-F238E27FC236}">
                <a16:creationId xmlns:a16="http://schemas.microsoft.com/office/drawing/2014/main" id="{D6A94DE9-FAEC-4A4D-9412-B9D45991B78C}"/>
              </a:ext>
            </a:extLst>
          </p:cNvPr>
          <p:cNvSpPr txBox="1">
            <a:spLocks noChangeArrowheads="1"/>
          </p:cNvSpPr>
          <p:nvPr/>
        </p:nvSpPr>
        <p:spPr bwMode="auto">
          <a:xfrm>
            <a:off x="304800" y="51054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https://bca.lacity.org/Uploads/cca/SBE%20%28Proprietary%29%20Application.pdf </a:t>
            </a:r>
          </a:p>
          <a:p>
            <a:pPr marL="631825" indent="-631825">
              <a:lnSpc>
                <a:spcPct val="90000"/>
              </a:lnSpc>
              <a:buFontTx/>
              <a:buNone/>
              <a:defRPr/>
            </a:pPr>
            <a:r>
              <a:rPr lang="en-US" altLang="en-US" sz="1600" b="1" dirty="0">
                <a:solidFill>
                  <a:schemeClr val="tx2"/>
                </a:solidFill>
                <a:latin typeface="Arial" pitchFamily="34" charset="0"/>
                <a:cs typeface="Arial" pitchFamily="34" charset="0"/>
              </a:rPr>
              <a:t>Types of Projects:  </a:t>
            </a:r>
            <a:r>
              <a:rPr lang="en-US" altLang="en-US" sz="1600" dirty="0">
                <a:solidFill>
                  <a:schemeClr val="tx1"/>
                </a:solidFill>
                <a:latin typeface="Arial" pitchFamily="34" charset="0"/>
                <a:cs typeface="Arial" pitchFamily="34" charset="0"/>
              </a:rPr>
              <a:t>Construction, professional and non-professional projects valued over $150,000.</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9051314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5579" y="451255"/>
            <a:ext cx="8229600" cy="685800"/>
          </a:xfrm>
        </p:spPr>
        <p:txBody>
          <a:bodyPr/>
          <a:lstStyle/>
          <a:p>
            <a:r>
              <a:rPr lang="en-US" altLang="en-US" sz="3200" b="1" i="1" dirty="0"/>
              <a:t>SBE (Proprietary) Certification</a:t>
            </a:r>
          </a:p>
        </p:txBody>
      </p:sp>
      <p:sp>
        <p:nvSpPr>
          <p:cNvPr id="57347" name="Rectangle 3"/>
          <p:cNvSpPr>
            <a:spLocks noGrp="1" noChangeArrowheads="1"/>
          </p:cNvSpPr>
          <p:nvPr>
            <p:ph type="body" idx="1"/>
          </p:nvPr>
        </p:nvSpPr>
        <p:spPr>
          <a:xfrm>
            <a:off x="455579" y="1098955"/>
            <a:ext cx="8229600" cy="762000"/>
          </a:xfrm>
        </p:spPr>
        <p:txBody>
          <a:bodyPr/>
          <a:lstStyle/>
          <a:p>
            <a:pPr marL="0" indent="0" algn="just">
              <a:spcBef>
                <a:spcPts val="0"/>
              </a:spcBef>
              <a:buFontTx/>
              <a:buNone/>
              <a:defRPr/>
            </a:pPr>
            <a:r>
              <a:rPr lang="en-US" sz="1400" dirty="0">
                <a:solidFill>
                  <a:srgbClr val="000000"/>
                </a:solidFill>
                <a:latin typeface="Arial" charset="0"/>
                <a:ea typeface="Times New Roman" pitchFamily="18" charset="0"/>
                <a:cs typeface="Arial" charset="0"/>
              </a:rPr>
              <a:t>If your firm is currently certified with one of the following agencies you do </a:t>
            </a:r>
            <a:r>
              <a:rPr lang="en-US" sz="1400" b="1" u="sng" dirty="0">
                <a:solidFill>
                  <a:srgbClr val="000000"/>
                </a:solidFill>
                <a:latin typeface="Arial" charset="0"/>
                <a:ea typeface="Times New Roman" pitchFamily="18" charset="0"/>
                <a:cs typeface="Arial" charset="0"/>
              </a:rPr>
              <a:t>NOT</a:t>
            </a:r>
            <a:r>
              <a:rPr lang="en-US" sz="1400" dirty="0">
                <a:solidFill>
                  <a:srgbClr val="000000"/>
                </a:solidFill>
                <a:latin typeface="Arial" charset="0"/>
                <a:ea typeface="Times New Roman" pitchFamily="18" charset="0"/>
                <a:cs typeface="Arial" charset="0"/>
              </a:rPr>
              <a:t> need to go through the Certification process, simply </a:t>
            </a:r>
            <a:r>
              <a:rPr lang="en-US" sz="1400" dirty="0">
                <a:latin typeface="Arial" charset="0"/>
                <a:ea typeface="Times New Roman" pitchFamily="18" charset="0"/>
                <a:cs typeface="Arial" charset="0"/>
              </a:rPr>
              <a:t>submit a copy of your certification to a Certification analyst or with your bid/proposal</a:t>
            </a:r>
            <a:r>
              <a:rPr lang="en-US" sz="1600" dirty="0">
                <a:latin typeface="Arial" charset="0"/>
                <a:ea typeface="Times New Roman" pitchFamily="18" charset="0"/>
                <a:cs typeface="Arial" charset="0"/>
              </a:rPr>
              <a:t>.</a:t>
            </a: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800" dirty="0">
              <a:solidFill>
                <a:srgbClr val="000000"/>
              </a:solidFill>
              <a:latin typeface="Arial" charset="0"/>
              <a:ea typeface="Times New Roman" pitchFamily="18" charset="0"/>
              <a:cs typeface="Arial" charset="0"/>
            </a:endParaRPr>
          </a:p>
          <a:p>
            <a:pPr marL="0" indent="0">
              <a:buFontTx/>
              <a:buNone/>
              <a:defRPr/>
            </a:pPr>
            <a:endParaRPr lang="en-US" sz="1000" dirty="0">
              <a:solidFill>
                <a:srgbClr val="000000"/>
              </a:solidFill>
              <a:latin typeface="Arial" charset="0"/>
              <a:ea typeface="Times New Roman" pitchFamily="18" charset="0"/>
              <a:cs typeface="Arial" charset="0"/>
            </a:endParaRPr>
          </a:p>
          <a:p>
            <a:pPr>
              <a:defRPr/>
            </a:pPr>
            <a:endParaRPr lang="en-US" sz="1000" b="1" dirty="0">
              <a:solidFill>
                <a:srgbClr val="000000"/>
              </a:solidFill>
              <a:latin typeface="Arial" charset="0"/>
              <a:ea typeface="Times New Roman" pitchFamily="18" charset="0"/>
              <a:cs typeface="Arial" charset="0"/>
            </a:endParaRP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 typeface="Wingdings 2" pitchFamily="18" charset="2"/>
              <a:buNone/>
              <a:defRPr/>
            </a:pPr>
            <a:r>
              <a:rPr lang="en-US" sz="1000" b="1" dirty="0">
                <a:solidFill>
                  <a:schemeClr val="lt1"/>
                </a:solidFill>
                <a:latin typeface="Arial" panose="020B0604020202020204" pitchFamily="34" charset="0"/>
                <a:cs typeface="Arial" panose="020B0604020202020204" pitchFamily="34" charset="0"/>
              </a:rPr>
              <a:t>City of Los Angeles</a:t>
            </a:r>
          </a:p>
          <a:p>
            <a:pPr algn="ctr">
              <a:spcBef>
                <a:spcPct val="0"/>
              </a:spcBef>
              <a:buFontTx/>
              <a:buNone/>
              <a:defRPr/>
            </a:pPr>
            <a:endParaRPr lang="en-US" sz="1000" dirty="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57534A66-65C2-4118-9BF6-CA49977F59C7}" type="slidenum">
              <a:rPr lang="en-US" smtClean="0"/>
              <a:pPr>
                <a:defRPr/>
              </a:pPr>
              <a:t>43</a:t>
            </a:fld>
            <a:endParaRPr lang="en-US" dirty="0"/>
          </a:p>
        </p:txBody>
      </p:sp>
      <p:graphicFrame>
        <p:nvGraphicFramePr>
          <p:cNvPr id="3" name="Table 2"/>
          <p:cNvGraphicFramePr>
            <a:graphicFrameLocks noGrp="1"/>
          </p:cNvGraphicFramePr>
          <p:nvPr/>
        </p:nvGraphicFramePr>
        <p:xfrm>
          <a:off x="457200" y="1860955"/>
          <a:ext cx="8153400" cy="4652962"/>
        </p:xfrm>
        <a:graphic>
          <a:graphicData uri="http://schemas.openxmlformats.org/drawingml/2006/table">
            <a:tbl>
              <a:tblPr>
                <a:tableStyleId>{5C22544A-7EE6-4342-B048-85BDC9FD1C3A}</a:tableStyleId>
              </a:tblPr>
              <a:tblGrid>
                <a:gridCol w="4422184">
                  <a:extLst>
                    <a:ext uri="{9D8B030D-6E8A-4147-A177-3AD203B41FA5}">
                      <a16:colId xmlns:a16="http://schemas.microsoft.com/office/drawing/2014/main" val="20000"/>
                    </a:ext>
                  </a:extLst>
                </a:gridCol>
                <a:gridCol w="2349284">
                  <a:extLst>
                    <a:ext uri="{9D8B030D-6E8A-4147-A177-3AD203B41FA5}">
                      <a16:colId xmlns:a16="http://schemas.microsoft.com/office/drawing/2014/main" val="20001"/>
                    </a:ext>
                  </a:extLst>
                </a:gridCol>
                <a:gridCol w="1381932">
                  <a:extLst>
                    <a:ext uri="{9D8B030D-6E8A-4147-A177-3AD203B41FA5}">
                      <a16:colId xmlns:a16="http://schemas.microsoft.com/office/drawing/2014/main" val="20002"/>
                    </a:ext>
                  </a:extLst>
                </a:gridCol>
              </a:tblGrid>
              <a:tr h="812225">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CERTIFYING AGENCY</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CERTIFICATION</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spcBef>
                          <a:spcPts val="0"/>
                        </a:spcBef>
                        <a:spcAft>
                          <a:spcPts val="0"/>
                        </a:spcAft>
                      </a:pPr>
                      <a:r>
                        <a:rPr lang="en-US" sz="1000" b="1" dirty="0">
                          <a:solidFill>
                            <a:schemeClr val="tx1"/>
                          </a:solidFill>
                          <a:effectLst/>
                          <a:latin typeface="Arial" panose="020B0604020202020204" pitchFamily="34" charset="0"/>
                          <a:cs typeface="Arial" panose="020B0604020202020204" pitchFamily="34" charset="0"/>
                        </a:rPr>
                        <a:t>ACCEPTED BY LAWA FOR SBE (PROPRIETARY)? </a:t>
                      </a:r>
                      <a:endParaRPr lang="en-US" sz="12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0"/>
                  </a:ext>
                </a:extLst>
              </a:tr>
              <a:tr h="365785">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Federal Small Business Administration (SBA)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SBA 8(a) Business </a:t>
                      </a:r>
                      <a:r>
                        <a:rPr lang="en-US" sz="1100" dirty="0" err="1">
                          <a:solidFill>
                            <a:schemeClr val="tx1"/>
                          </a:solidFill>
                          <a:effectLst/>
                          <a:latin typeface="Arial" panose="020B0604020202020204" pitchFamily="34" charset="0"/>
                          <a:cs typeface="Arial" panose="020B0604020202020204" pitchFamily="34" charset="0"/>
                        </a:rPr>
                        <a:t>Devpt</a:t>
                      </a:r>
                      <a:r>
                        <a:rPr lang="en-US" sz="1100" dirty="0">
                          <a:solidFill>
                            <a:schemeClr val="tx1"/>
                          </a:solidFill>
                          <a:effectLst/>
                          <a:latin typeface="Arial" panose="020B0604020202020204" pitchFamily="34" charset="0"/>
                          <a:cs typeface="Arial" panose="020B0604020202020204" pitchFamily="34" charset="0"/>
                        </a:rPr>
                        <a:t>. Program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1"/>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State of California Department of General Services (DGS)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 SB-Public Works, SB (micro)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2"/>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California Department of Transportation (CALTRANS)</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SMBE, SWBE,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3"/>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DBE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4"/>
                  </a:ext>
                </a:extLst>
              </a:tr>
              <a:tr h="2011816">
                <a:tc>
                  <a:txBody>
                    <a:bodyPr/>
                    <a:lstStyle/>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b="1" dirty="0">
                          <a:solidFill>
                            <a:schemeClr val="tx1"/>
                          </a:solidFill>
                          <a:effectLst/>
                          <a:latin typeface="Arial" panose="020B0604020202020204" pitchFamily="34" charset="0"/>
                          <a:cs typeface="Arial" panose="020B0604020202020204" pitchFamily="34" charset="0"/>
                        </a:rPr>
                        <a:t>California Unified Certification Program (CUCP) Agencies:</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California Department of Transportation (CALTRANS) </a:t>
                      </a:r>
                    </a:p>
                    <a:p>
                      <a:pPr marL="111125" marR="0" indent="-111125">
                        <a:spcBef>
                          <a:spcPts val="0"/>
                        </a:spcBef>
                        <a:spcAft>
                          <a:spcPts val="0"/>
                        </a:spcAft>
                        <a:buFont typeface="Arial" panose="020B0604020202020204" pitchFamily="34" charset="0"/>
                        <a:buChar char="•"/>
                      </a:pPr>
                      <a:r>
                        <a:rPr lang="en-US" sz="1100" u="sng" dirty="0">
                          <a:solidFill>
                            <a:schemeClr val="tx1"/>
                          </a:solidFill>
                          <a:effectLst/>
                          <a:latin typeface="Arial" panose="020B0604020202020204" pitchFamily="34" charset="0"/>
                          <a:cs typeface="Arial" panose="020B0604020202020204" pitchFamily="34" charset="0"/>
                        </a:rPr>
                        <a:t>City of Fresno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City of Los Angeles</a:t>
                      </a:r>
                      <a:r>
                        <a:rPr lang="en-US" sz="1100" dirty="0">
                          <a:solidFill>
                            <a:schemeClr val="tx1"/>
                          </a:solidFill>
                          <a:effectLst/>
                          <a:latin typeface="Arial" panose="020B0604020202020204" pitchFamily="34" charset="0"/>
                          <a:cs typeface="Arial" panose="020B0604020202020204" pitchFamily="34" charset="0"/>
                        </a:rPr>
                        <a:t> </a:t>
                      </a:r>
                    </a:p>
                    <a:p>
                      <a:pPr marL="111125" marR="0" indent="-1111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u="sng" dirty="0">
                          <a:solidFill>
                            <a:schemeClr val="tx1"/>
                          </a:solidFill>
                          <a:effectLst/>
                          <a:latin typeface="Arial" panose="020B0604020202020204" pitchFamily="34" charset="0"/>
                          <a:cs typeface="Arial" panose="020B0604020202020204" pitchFamily="34" charset="0"/>
                        </a:rPr>
                        <a:t>L.A. County Metropolitan Transportation Authority (METRO)</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Diego County Regional Airport Authority (SAN)</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Bay Area Rapid Transit District (BART)</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International Airport (SFO)</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Francisco Municipal Transportation Agency (SFMTA)</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 Mateo County Transit District (SAMTRANS)</a:t>
                      </a:r>
                      <a:r>
                        <a:rPr lang="en-US" sz="1100" dirty="0">
                          <a:solidFill>
                            <a:schemeClr val="tx1"/>
                          </a:solidFill>
                          <a:effectLst/>
                          <a:latin typeface="Arial" panose="020B0604020202020204" pitchFamily="34" charset="0"/>
                          <a:cs typeface="Arial" panose="020B0604020202020204" pitchFamily="34" charset="0"/>
                        </a:rPr>
                        <a:t> </a:t>
                      </a:r>
                    </a:p>
                    <a:p>
                      <a:pPr marL="0" marR="0">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r>
                        <a:rPr lang="en-US" sz="1100" u="sng" dirty="0">
                          <a:solidFill>
                            <a:schemeClr val="tx1"/>
                          </a:solidFill>
                          <a:effectLst/>
                          <a:latin typeface="Arial" panose="020B0604020202020204" pitchFamily="34" charset="0"/>
                          <a:cs typeface="Arial" panose="020B0604020202020204" pitchFamily="34" charset="0"/>
                        </a:rPr>
                        <a:t>Santa Clara Valley Transportation Authority (VTA)</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rgbClr val="F18F23"/>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DBE</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 </a:t>
                      </a:r>
                    </a:p>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5"/>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US Women’s Chamber of Commerce (USWCC)</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6"/>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Women’s Business Enterprise Council West (WBEC-WEST)</a:t>
                      </a:r>
                      <a:r>
                        <a:rPr lang="en-US" sz="1100" dirty="0">
                          <a:solidFill>
                            <a:schemeClr val="tx1"/>
                          </a:solidFill>
                          <a:effectLst/>
                          <a:latin typeface="Arial" panose="020B0604020202020204" pitchFamily="34" charset="0"/>
                          <a:cs typeface="Arial" panose="020B0604020202020204" pitchFamily="34" charset="0"/>
                        </a:rPr>
                        <a:t> </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7"/>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National Women Business Owners Corporation (NWBOC)</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WOSB, EDWOSB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8"/>
                  </a:ext>
                </a:extLst>
              </a:tr>
              <a:tr h="182892">
                <a:tc>
                  <a:txBody>
                    <a:bodyPr/>
                    <a:lstStyle/>
                    <a:p>
                      <a:pPr marL="0" marR="0">
                        <a:spcBef>
                          <a:spcPts val="0"/>
                        </a:spcBef>
                        <a:spcAft>
                          <a:spcPts val="0"/>
                        </a:spcAft>
                      </a:pPr>
                      <a:r>
                        <a:rPr lang="en-US" sz="1100" u="sng" dirty="0">
                          <a:solidFill>
                            <a:schemeClr val="tx1"/>
                          </a:solidFill>
                          <a:effectLst/>
                          <a:latin typeface="Arial" panose="020B0604020202020204" pitchFamily="34" charset="0"/>
                          <a:cs typeface="Arial" panose="020B0604020202020204" pitchFamily="34" charset="0"/>
                        </a:rPr>
                        <a:t>City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SBE,  SLB</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cs typeface="Arial" panose="020B0604020202020204" pitchFamily="34" charset="0"/>
                        </a:rPr>
                        <a:t>Yes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extLst>
                  <a:ext uri="{0D108BD9-81ED-4DB2-BD59-A6C34878D82A}">
                    <a16:rowId xmlns:a16="http://schemas.microsoft.com/office/drawing/2014/main" val="10009"/>
                  </a:ext>
                </a:extLst>
              </a:tr>
              <a:tr h="1828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u="sng" dirty="0">
                          <a:solidFill>
                            <a:schemeClr val="tx1"/>
                          </a:solidFill>
                          <a:effectLst/>
                          <a:latin typeface="Arial" panose="020B0604020202020204" pitchFamily="34" charset="0"/>
                          <a:cs typeface="Arial" panose="020B0604020202020204" pitchFamily="34" charset="0"/>
                        </a:rPr>
                        <a:t>County</a:t>
                      </a:r>
                      <a:r>
                        <a:rPr lang="en-US" sz="1100" u="sng" baseline="0" dirty="0">
                          <a:solidFill>
                            <a:schemeClr val="tx1"/>
                          </a:solidFill>
                          <a:effectLst/>
                          <a:latin typeface="Arial" panose="020B0604020202020204" pitchFamily="34" charset="0"/>
                          <a:cs typeface="Arial" panose="020B0604020202020204" pitchFamily="34" charset="0"/>
                        </a:rPr>
                        <a:t> of Los Angeles</a:t>
                      </a:r>
                      <a:endParaRPr lang="en-US" sz="11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LSBE</a:t>
                      </a:r>
                    </a:p>
                  </a:txBody>
                  <a:tcPr marL="68580" marR="68580" marT="0" marB="0"/>
                </a:tc>
                <a:tc>
                  <a:txBody>
                    <a:bodyPr/>
                    <a:lstStyle/>
                    <a:p>
                      <a:pPr marL="0" marR="0" algn="ctr">
                        <a:spcBef>
                          <a:spcPts val="0"/>
                        </a:spcBef>
                        <a:spcAft>
                          <a:spcPts val="0"/>
                        </a:spcAft>
                      </a:pPr>
                      <a:r>
                        <a:rPr lang="en-US" sz="1100" dirty="0">
                          <a:solidFill>
                            <a:schemeClr val="tx1"/>
                          </a:solidFill>
                          <a:effectLst/>
                          <a:latin typeface="Arial" panose="020B0604020202020204" pitchFamily="34" charset="0"/>
                          <a:ea typeface="Calibri"/>
                          <a:cs typeface="Arial" panose="020B0604020202020204" pitchFamily="34" charset="0"/>
                        </a:rPr>
                        <a:t>Yes</a:t>
                      </a: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263989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704850"/>
            <a:ext cx="8229600" cy="895350"/>
          </a:xfrm>
        </p:spPr>
        <p:txBody>
          <a:bodyPr/>
          <a:lstStyle/>
          <a:p>
            <a:r>
              <a:rPr lang="en-US" altLang="en-US" sz="3200" b="1" i="1" dirty="0"/>
              <a:t>LBE Certification</a:t>
            </a:r>
          </a:p>
        </p:txBody>
      </p:sp>
      <p:sp>
        <p:nvSpPr>
          <p:cNvPr id="58371" name="Rectangle 3"/>
          <p:cNvSpPr>
            <a:spLocks noGrp="1" noChangeArrowheads="1"/>
          </p:cNvSpPr>
          <p:nvPr>
            <p:ph type="body" idx="1"/>
          </p:nvPr>
        </p:nvSpPr>
        <p:spPr>
          <a:xfrm>
            <a:off x="457200" y="1600200"/>
            <a:ext cx="8229600" cy="4876800"/>
          </a:xfrm>
        </p:spPr>
        <p:txBody>
          <a:bodyPr/>
          <a:lstStyle/>
          <a:p>
            <a:pPr marL="609600" indent="-609600">
              <a:lnSpc>
                <a:spcPct val="90000"/>
              </a:lnSpc>
              <a:buFontTx/>
              <a:buNone/>
              <a:defRPr/>
            </a:pPr>
            <a:r>
              <a:rPr lang="en-US" sz="1800" b="1" dirty="0">
                <a:solidFill>
                  <a:schemeClr val="tx2"/>
                </a:solidFill>
                <a:latin typeface="Arial" charset="0"/>
                <a:cs typeface="Arial" charset="0"/>
              </a:rPr>
              <a:t>Requirements:</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Must have business workspace within County of Los Angeles boundaries:</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Headquartered (physically conducts and manages all operations) in the County;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50 of its full-time employees perform work within the boundaries of the County at least 60 percent of their total hours worked on annual basis; </a:t>
            </a:r>
            <a:r>
              <a:rPr lang="en-US" sz="14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400" dirty="0">
                <a:latin typeface="Arial" panose="020B0604020202020204" pitchFamily="34" charset="0"/>
                <a:cs typeface="Arial" panose="020B0604020202020204" pitchFamily="34" charset="0"/>
              </a:rPr>
              <a:t>at least half of its full-time employees work within the boundaries of the County at a minimum of 60 percent of their total regular hours worked on annual basis.</a:t>
            </a:r>
            <a:endParaRPr lang="en-US" sz="14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&amp; County taxes</a:t>
            </a:r>
          </a:p>
          <a:p>
            <a:pPr lvl="1">
              <a:lnSpc>
                <a:spcPct val="90000"/>
              </a:lnSpc>
              <a:buClr>
                <a:schemeClr val="tx2"/>
              </a:buClr>
              <a:buFontTx/>
              <a:buChar char="•"/>
              <a:defRPr/>
            </a:pPr>
            <a:r>
              <a:rPr lang="en-US" sz="1600" dirty="0">
                <a:latin typeface="Arial" charset="0"/>
                <a:cs typeface="Arial" charset="0"/>
              </a:rPr>
              <a:t>Licenses, permits, </a:t>
            </a:r>
            <a:r>
              <a:rPr lang="en-US" sz="1600" dirty="0" err="1">
                <a:latin typeface="Arial" charset="0"/>
                <a:cs typeface="Arial" charset="0"/>
              </a:rPr>
              <a:t>etc</a:t>
            </a:r>
            <a:r>
              <a:rPr lang="en-US" sz="1600" dirty="0">
                <a:latin typeface="Arial" charset="0"/>
                <a:cs typeface="Arial" charset="0"/>
              </a:rPr>
              <a:t> to provide goods and/or services under NAICS codes</a:t>
            </a:r>
          </a:p>
          <a:p>
            <a:pPr marL="609600" indent="-609600">
              <a:lnSpc>
                <a:spcPct val="90000"/>
              </a:lnSpc>
              <a:buFontTx/>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LBEs on procurement contracts over $150,000 are given an 8% deduction on the bid amount or 8 points toward the proposal score</a:t>
            </a:r>
          </a:p>
          <a:p>
            <a:pPr marL="609600" indent="-609600">
              <a:lnSpc>
                <a:spcPct val="90000"/>
              </a:lnSpc>
              <a:buFontTx/>
              <a:buNone/>
              <a:defRPr/>
            </a:pPr>
            <a:r>
              <a:rPr lang="en-US" sz="1800" b="1" dirty="0">
                <a:solidFill>
                  <a:schemeClr val="tx2"/>
                </a:solidFill>
                <a:latin typeface="Arial" charset="0"/>
                <a:cs typeface="Arial" charset="0"/>
              </a:rPr>
              <a:t>Process (on-line in RAMP):</a:t>
            </a:r>
          </a:p>
          <a:p>
            <a:pPr lvl="1">
              <a:lnSpc>
                <a:spcPct val="90000"/>
              </a:lnSpc>
              <a:buClr>
                <a:schemeClr val="tx2"/>
              </a:buClr>
              <a:buFontTx/>
              <a:buChar char="•"/>
              <a:defRPr/>
            </a:pPr>
            <a:r>
              <a:rPr lang="en-US" sz="1600" dirty="0">
                <a:latin typeface="Arial" charset="0"/>
                <a:cs typeface="Arial" charset="0"/>
              </a:rPr>
              <a:t>LBPP Application Form completed by Local Business </a:t>
            </a:r>
          </a:p>
          <a:p>
            <a:pPr lvl="1">
              <a:lnSpc>
                <a:spcPct val="90000"/>
              </a:lnSpc>
              <a:buClr>
                <a:schemeClr val="tx2"/>
              </a:buClr>
              <a:buFontTx/>
              <a:buChar char="•"/>
              <a:defRPr/>
            </a:pPr>
            <a:r>
              <a:rPr lang="en-US" sz="1600" dirty="0">
                <a:latin typeface="Arial" charset="0"/>
                <a:cs typeface="Arial" charset="0"/>
              </a:rPr>
              <a:t>Application posted by firm on RAMP (Mayor’s website) &amp; verified by BCA/LAWA</a:t>
            </a:r>
          </a:p>
          <a:p>
            <a:pPr lvl="1">
              <a:lnSpc>
                <a:spcPct val="90000"/>
              </a:lnSpc>
              <a:buClr>
                <a:schemeClr val="tx2"/>
              </a:buClr>
              <a:buFontTx/>
              <a:buChar char="•"/>
              <a:defRPr/>
            </a:pPr>
            <a:r>
              <a:rPr lang="en-US" sz="1600" dirty="0">
                <a:latin typeface="Arial" charset="0"/>
                <a:cs typeface="Arial" charset="0"/>
              </a:rPr>
              <a:t>Certification valid for five years.</a:t>
            </a:r>
          </a:p>
          <a:p>
            <a:pPr marL="393700" lvl="1" indent="0">
              <a:lnSpc>
                <a:spcPct val="90000"/>
              </a:lnSpc>
              <a:buClr>
                <a:schemeClr val="tx2"/>
              </a:buClr>
              <a:buFont typeface="Wingdings 2" pitchFamily="18" charset="2"/>
              <a:buNone/>
              <a:defRPr/>
            </a:pPr>
            <a:r>
              <a:rPr lang="en-US" sz="1600" dirty="0">
                <a:latin typeface="Arial" charset="0"/>
                <a:cs typeface="Arial" charset="0"/>
              </a:rPr>
              <a:t>    </a:t>
            </a:r>
            <a:endParaRPr lang="en-US" sz="16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a:defRPr/>
            </a:pPr>
            <a:fld id="{6F54C4C6-78A6-4B63-BB1D-63D7151CAFCD}" type="slidenum">
              <a:rPr lang="en-US" smtClean="0"/>
              <a:pPr>
                <a:defRPr/>
              </a:pPr>
              <a:t>44</a:t>
            </a:fld>
            <a:endParaRPr lang="en-US" dirty="0"/>
          </a:p>
        </p:txBody>
      </p:sp>
    </p:spTree>
    <p:extLst>
      <p:ext uri="{BB962C8B-B14F-4D97-AF65-F5344CB8AC3E}">
        <p14:creationId xmlns:p14="http://schemas.microsoft.com/office/powerpoint/2010/main" val="42043244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1143000"/>
          </a:xfrm>
        </p:spPr>
        <p:txBody>
          <a:bodyPr/>
          <a:lstStyle/>
          <a:p>
            <a:r>
              <a:rPr lang="en-US" sz="3200" b="1" i="1" dirty="0"/>
              <a:t>LBE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45</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25780" y="1905000"/>
            <a:ext cx="8229600" cy="3352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lvl="1">
              <a:lnSpc>
                <a:spcPct val="90000"/>
              </a:lnSpc>
              <a:buClr>
                <a:schemeClr val="tx2"/>
              </a:buClr>
              <a:buFontTx/>
              <a:buChar char="•"/>
              <a:defRPr/>
            </a:pP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marL="1028700" indent="-1028700">
              <a:lnSpc>
                <a:spcPct val="90000"/>
              </a:lnSpc>
              <a:buNone/>
              <a:defRPr/>
            </a:pPr>
            <a:r>
              <a:rPr lang="en-US" altLang="en-US" sz="1600" b="1" dirty="0">
                <a:solidFill>
                  <a:schemeClr val="tx2"/>
                </a:solidFill>
                <a:latin typeface="Arial" pitchFamily="34" charset="0"/>
                <a:cs typeface="Arial" pitchFamily="34" charset="0"/>
              </a:rPr>
              <a:t>Example:  </a:t>
            </a:r>
            <a:r>
              <a:rPr lang="en-US" altLang="en-US" sz="1600" dirty="0">
                <a:solidFill>
                  <a:schemeClr val="tx1"/>
                </a:solidFill>
                <a:latin typeface="Arial" pitchFamily="34" charset="0"/>
                <a:cs typeface="Arial" pitchFamily="34" charset="0"/>
              </a:rPr>
              <a:t>Any type of business, the major eligibility criteria is business workspace/headquarters located within LA County boundaries</a:t>
            </a:r>
          </a:p>
          <a:p>
            <a:pPr>
              <a:lnSpc>
                <a:spcPct val="90000"/>
              </a:lnSpc>
              <a:buFontTx/>
              <a:buNone/>
              <a:defRPr/>
            </a:pPr>
            <a:endParaRPr lang="en-US" altLang="en-US" sz="1600" b="1" dirty="0">
              <a:solidFill>
                <a:schemeClr val="hlink"/>
              </a:solidFill>
              <a:latin typeface="Arial" pitchFamily="34" charset="0"/>
              <a:cs typeface="Arial" pitchFamily="34" charset="0"/>
            </a:endParaRPr>
          </a:p>
          <a:p>
            <a:pPr>
              <a:lnSpc>
                <a:spcPct val="90000"/>
              </a:lnSpc>
              <a:buFontTx/>
              <a:buNone/>
              <a:tabLst>
                <a:tab pos="1028700" algn="l"/>
              </a:tabLst>
              <a:defRPr/>
            </a:pPr>
            <a:r>
              <a:rPr lang="en-US" altLang="en-US" sz="1600" b="1" dirty="0">
                <a:solidFill>
                  <a:schemeClr val="tx2"/>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LAWA does not accept Harbor’s LBE or LA County LSBE certification.  LBE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Certification does not apply to contracts that involve the expenditure of funds 	that are not entirely within LAWA’s control; i.e., grants, federal funds, etc.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Also, virtual business offices, PO Box centers, mail centers, or other     </a:t>
            </a:r>
          </a:p>
          <a:p>
            <a:pPr>
              <a:lnSpc>
                <a:spcPct val="90000"/>
              </a:lnSpc>
              <a:buFontTx/>
              <a:buNone/>
              <a:tabLst>
                <a:tab pos="1028700" algn="l"/>
              </a:tabLst>
              <a:defRPr/>
            </a:pPr>
            <a:r>
              <a:rPr lang="en-US" altLang="en-US" sz="1600" dirty="0">
                <a:solidFill>
                  <a:schemeClr val="tx1"/>
                </a:solidFill>
                <a:latin typeface="Arial" pitchFamily="34" charset="0"/>
                <a:cs typeface="Arial" pitchFamily="34" charset="0"/>
              </a:rPr>
              <a:t>		temporary business locations are not eligible for LBE certification.</a:t>
            </a: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a:p>
            <a:pPr>
              <a:lnSpc>
                <a:spcPct val="90000"/>
              </a:lnSpc>
              <a:buFontTx/>
              <a:buNone/>
              <a:tabLst>
                <a:tab pos="1028700" algn="l"/>
              </a:tabLst>
              <a:defRPr/>
            </a:pPr>
            <a:endParaRPr lang="en-US" altLang="en-US" sz="16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633585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479425" y="1066800"/>
            <a:ext cx="8337550" cy="609600"/>
          </a:xfrm>
        </p:spPr>
        <p:txBody>
          <a:bodyPr/>
          <a:lstStyle/>
          <a:p>
            <a:r>
              <a:rPr lang="en-US" altLang="en-US" sz="3200" b="1" i="1" dirty="0"/>
              <a:t>Local Small Business (LSB) Certification (formerly Small Local; changed as of 8/7/2021)</a:t>
            </a:r>
          </a:p>
        </p:txBody>
      </p:sp>
      <p:sp>
        <p:nvSpPr>
          <p:cNvPr id="76803" name="Rectangle 3"/>
          <p:cNvSpPr>
            <a:spLocks noGrp="1" noChangeArrowheads="1"/>
          </p:cNvSpPr>
          <p:nvPr>
            <p:ph idx="4294967295"/>
          </p:nvPr>
        </p:nvSpPr>
        <p:spPr>
          <a:xfrm>
            <a:off x="609600" y="1676400"/>
            <a:ext cx="8077200" cy="4800600"/>
          </a:xfrm>
        </p:spPr>
        <p:txBody>
          <a:bodyPr/>
          <a:lstStyle/>
          <a:p>
            <a:pPr marL="609600" indent="-609600">
              <a:lnSpc>
                <a:spcPct val="90000"/>
              </a:lnSpc>
              <a:buFontTx/>
              <a:buNone/>
            </a:pPr>
            <a:r>
              <a:rPr lang="en-US" altLang="en-US" sz="1600" b="1" dirty="0">
                <a:solidFill>
                  <a:schemeClr val="tx2"/>
                </a:solidFill>
                <a:latin typeface="Arial" charset="0"/>
                <a:cs typeface="Arial" charset="0"/>
              </a:rPr>
              <a:t>Requirements:</a:t>
            </a:r>
            <a:endParaRPr lang="en-US" altLang="en-US" sz="1600" dirty="0">
              <a:solidFill>
                <a:schemeClr val="tx2"/>
              </a:solidFill>
              <a:latin typeface="Arial" charset="0"/>
              <a:cs typeface="Arial" charset="0"/>
            </a:endParaRPr>
          </a:p>
          <a:p>
            <a:pPr lvl="1">
              <a:lnSpc>
                <a:spcPct val="90000"/>
              </a:lnSpc>
              <a:buClr>
                <a:schemeClr val="tx2"/>
              </a:buClr>
              <a:buFontTx/>
              <a:buChar char="•"/>
            </a:pPr>
            <a:r>
              <a:rPr lang="en-US" altLang="en-US" sz="1600" dirty="0">
                <a:latin typeface="Arial" charset="0"/>
                <a:cs typeface="Arial" charset="0"/>
              </a:rPr>
              <a:t>Principal office located in the County of Los Angeles </a:t>
            </a:r>
            <a:r>
              <a:rPr lang="en-US" altLang="en-US" sz="1600" b="1" u="sng" dirty="0">
                <a:latin typeface="Arial" charset="0"/>
                <a:cs typeface="Arial" charset="0"/>
              </a:rPr>
              <a:t>(must be eligible or qualified for LBE Certification first)</a:t>
            </a:r>
          </a:p>
          <a:p>
            <a:pPr lvl="1">
              <a:lnSpc>
                <a:spcPct val="90000"/>
              </a:lnSpc>
              <a:buClr>
                <a:schemeClr val="tx2"/>
              </a:buClr>
              <a:buFontTx/>
              <a:buChar char="•"/>
            </a:pPr>
            <a:r>
              <a:rPr lang="en-US" altLang="en-US" sz="1600" dirty="0">
                <a:latin typeface="Arial" charset="0"/>
                <a:cs typeface="Arial" charset="0"/>
              </a:rPr>
              <a:t>Gross receipts (including affiliates) for the previous fiscal year must be less than $5 million (formerly $3 million)</a:t>
            </a:r>
          </a:p>
          <a:p>
            <a:pPr lvl="1">
              <a:lnSpc>
                <a:spcPct val="90000"/>
              </a:lnSpc>
              <a:buClr>
                <a:schemeClr val="tx2"/>
              </a:buClr>
              <a:buFontTx/>
              <a:buChar char="•"/>
            </a:pPr>
            <a:r>
              <a:rPr lang="en-US" altLang="en-US" sz="1600" dirty="0">
                <a:latin typeface="Arial" charset="0"/>
                <a:cs typeface="Arial" charset="0"/>
              </a:rPr>
              <a:t>City of Los Angeles Business Tax Registration Certificate</a:t>
            </a:r>
          </a:p>
          <a:p>
            <a:pPr marL="609600" indent="-609600">
              <a:lnSpc>
                <a:spcPct val="90000"/>
              </a:lnSpc>
              <a:buFontTx/>
              <a:buNone/>
            </a:pPr>
            <a:r>
              <a:rPr lang="en-US" altLang="en-US" sz="1600" b="1" dirty="0">
                <a:solidFill>
                  <a:schemeClr val="tx2"/>
                </a:solidFill>
                <a:latin typeface="Arial" charset="0"/>
                <a:cs typeface="Arial" charset="0"/>
              </a:rPr>
              <a:t>Advantage:</a:t>
            </a:r>
          </a:p>
          <a:p>
            <a:pPr lvl="1">
              <a:lnSpc>
                <a:spcPct val="90000"/>
              </a:lnSpc>
              <a:buClr>
                <a:srgbClr val="04617B"/>
              </a:buClr>
              <a:buFontTx/>
              <a:buChar char="•"/>
            </a:pPr>
            <a:r>
              <a:rPr lang="en-US" altLang="en-US" sz="1600" dirty="0">
                <a:solidFill>
                  <a:srgbClr val="000000"/>
                </a:solidFill>
                <a:latin typeface="Arial" charset="0"/>
                <a:cs typeface="Arial" charset="0"/>
              </a:rPr>
              <a:t>Certified LSB responsible bidders on procurement contracts under $100,000 given a 10% deduction on their bid amount</a:t>
            </a:r>
          </a:p>
          <a:p>
            <a:pPr marL="609600" indent="-609600">
              <a:lnSpc>
                <a:spcPct val="90000"/>
              </a:lnSpc>
              <a:buFontTx/>
              <a:buNone/>
            </a:pPr>
            <a:endParaRPr lang="en-US" altLang="en-US" sz="1600" u="sng" dirty="0">
              <a:latin typeface="Arial" charset="0"/>
              <a:cs typeface="Arial" charset="0"/>
            </a:endParaRPr>
          </a:p>
          <a:p>
            <a:pPr marL="609600" indent="-609600">
              <a:lnSpc>
                <a:spcPct val="90000"/>
              </a:lnSpc>
              <a:buFontTx/>
              <a:buNone/>
            </a:pPr>
            <a:r>
              <a:rPr lang="en-US" altLang="en-US" sz="1600" b="1" dirty="0">
                <a:solidFill>
                  <a:schemeClr val="tx2"/>
                </a:solidFill>
                <a:latin typeface="Arial" charset="0"/>
                <a:cs typeface="Arial" charset="0"/>
              </a:rPr>
              <a:t> Process (on-line in RAMP (</a:t>
            </a:r>
            <a:r>
              <a:rPr lang="en-US" altLang="en-US" sz="1600" b="1" dirty="0" err="1">
                <a:solidFill>
                  <a:schemeClr val="tx2"/>
                </a:solidFill>
                <a:latin typeface="Arial" charset="0"/>
                <a:cs typeface="Arial" charset="0"/>
              </a:rPr>
              <a:t>fka</a:t>
            </a:r>
            <a:r>
              <a:rPr lang="en-US" altLang="en-US" sz="1600" b="1" dirty="0">
                <a:solidFill>
                  <a:schemeClr val="tx2"/>
                </a:solidFill>
                <a:latin typeface="Arial" charset="0"/>
                <a:cs typeface="Arial" charset="0"/>
              </a:rPr>
              <a:t> BAVN) as part of LBPP (LBE) Application Form):</a:t>
            </a:r>
          </a:p>
          <a:p>
            <a:pPr lvl="1">
              <a:lnSpc>
                <a:spcPct val="90000"/>
              </a:lnSpc>
              <a:buClr>
                <a:srgbClr val="04617B"/>
              </a:buClr>
              <a:buFontTx/>
              <a:buChar char="•"/>
            </a:pPr>
            <a:r>
              <a:rPr lang="en-US" altLang="en-US" sz="1600" dirty="0">
                <a:solidFill>
                  <a:srgbClr val="000000"/>
                </a:solidFill>
                <a:latin typeface="Arial" charset="0"/>
                <a:cs typeface="Arial" charset="0"/>
              </a:rPr>
              <a:t>Apply on-line, Application is reviewed, a copy of current taxes, and BTRC will be requested as part of required documents</a:t>
            </a:r>
          </a:p>
          <a:p>
            <a:pPr lvl="1">
              <a:lnSpc>
                <a:spcPct val="90000"/>
              </a:lnSpc>
              <a:buClr>
                <a:srgbClr val="04617B"/>
              </a:buClr>
              <a:buFontTx/>
              <a:buChar char="•"/>
            </a:pPr>
            <a:r>
              <a:rPr lang="en-US" altLang="en-US" sz="1600" dirty="0">
                <a:solidFill>
                  <a:srgbClr val="000000"/>
                </a:solidFill>
                <a:latin typeface="Arial" charset="0"/>
                <a:cs typeface="Arial" charset="0"/>
              </a:rPr>
              <a:t>Certification process is simple and good for 30 months or two and a half years</a:t>
            </a:r>
          </a:p>
        </p:txBody>
      </p:sp>
      <p:sp>
        <p:nvSpPr>
          <p:cNvPr id="2" name="Slide Number Placeholder 1"/>
          <p:cNvSpPr>
            <a:spLocks noGrp="1"/>
          </p:cNvSpPr>
          <p:nvPr>
            <p:ph type="sldNum" sz="quarter" idx="12"/>
          </p:nvPr>
        </p:nvSpPr>
        <p:spPr/>
        <p:txBody>
          <a:bodyPr/>
          <a:lstStyle/>
          <a:p>
            <a:pPr>
              <a:defRPr/>
            </a:pPr>
            <a:fld id="{E6952805-D02F-44D6-91F7-EDC32D5836A8}" type="slidenum">
              <a:rPr lang="en-US" smtClean="0"/>
              <a:pPr>
                <a:defRPr/>
              </a:pPr>
              <a:t>46</a:t>
            </a:fld>
            <a:endParaRPr lang="en-US" dirty="0"/>
          </a:p>
        </p:txBody>
      </p:sp>
      <p:sp>
        <p:nvSpPr>
          <p:cNvPr id="5" name="Rectangle 3">
            <a:extLst>
              <a:ext uri="{FF2B5EF4-FFF2-40B4-BE49-F238E27FC236}">
                <a16:creationId xmlns:a16="http://schemas.microsoft.com/office/drawing/2014/main" id="{6CB2DAB2-A110-4EEB-A243-DB2194417764}"/>
              </a:ext>
            </a:extLst>
          </p:cNvPr>
          <p:cNvSpPr txBox="1">
            <a:spLocks noChangeArrowheads="1"/>
          </p:cNvSpPr>
          <p:nvPr/>
        </p:nvSpPr>
        <p:spPr bwMode="auto">
          <a:xfrm>
            <a:off x="685800" y="5257800"/>
            <a:ext cx="8229600" cy="13716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FontTx/>
              <a:buNone/>
              <a:defRPr/>
            </a:pPr>
            <a:r>
              <a:rPr lang="en-US" altLang="en-US" sz="1600" b="1" dirty="0">
                <a:solidFill>
                  <a:schemeClr val="tx2"/>
                </a:solidFill>
                <a:latin typeface="Arial" pitchFamily="34" charset="0"/>
                <a:cs typeface="Arial" pitchFamily="34" charset="0"/>
              </a:rPr>
              <a:t>Applying:</a:t>
            </a:r>
            <a:endParaRPr lang="en-US" altLang="en-US" sz="1600" dirty="0">
              <a:solidFill>
                <a:schemeClr val="tx2"/>
              </a:solidFill>
              <a:latin typeface="Arial" pitchFamily="34" charset="0"/>
              <a:cs typeface="Arial" pitchFamily="34" charset="0"/>
            </a:endParaRPr>
          </a:p>
          <a:p>
            <a:pPr lvl="1">
              <a:lnSpc>
                <a:spcPct val="90000"/>
              </a:lnSpc>
              <a:buClr>
                <a:schemeClr val="tx2"/>
              </a:buClr>
              <a:buFontTx/>
              <a:buChar char="•"/>
              <a:defRPr/>
            </a:pPr>
            <a:r>
              <a:rPr lang="en-US" altLang="en-US" sz="1600" dirty="0">
                <a:solidFill>
                  <a:schemeClr val="tx1"/>
                </a:solidFill>
                <a:latin typeface="Arial" pitchFamily="34" charset="0"/>
                <a:cs typeface="Arial" pitchFamily="34" charset="0"/>
              </a:rPr>
              <a:t>Go to </a:t>
            </a:r>
            <a:r>
              <a:rPr lang="en-US" altLang="en-US" sz="1600" dirty="0">
                <a:solidFill>
                  <a:schemeClr val="tx1"/>
                </a:solidFill>
                <a:latin typeface="Arial" pitchFamily="34" charset="0"/>
                <a:cs typeface="Arial" pitchFamily="34" charset="0"/>
                <a:hlinkClick r:id="rId3"/>
              </a:rPr>
              <a:t>https://www.rampla.org</a:t>
            </a:r>
            <a:endParaRPr lang="en-US" altLang="en-US" sz="1600" dirty="0">
              <a:solidFill>
                <a:schemeClr val="tx1"/>
              </a:solidFill>
              <a:latin typeface="Arial" pitchFamily="34" charset="0"/>
              <a:cs typeface="Arial" pitchFamily="34" charset="0"/>
            </a:endParaRPr>
          </a:p>
          <a:p>
            <a:pPr marL="393700" lvl="1" indent="0">
              <a:lnSpc>
                <a:spcPct val="90000"/>
              </a:lnSpc>
              <a:buClr>
                <a:schemeClr val="tx2"/>
              </a:buClr>
              <a:buNone/>
              <a:defRPr/>
            </a:pPr>
            <a:endParaRPr lang="en-US" altLang="en-US" sz="1600" dirty="0">
              <a:solidFill>
                <a:schemeClr val="tx1"/>
              </a:solidFill>
              <a:latin typeface="Arial" pitchFamily="34" charset="0"/>
              <a:cs typeface="Arial" pitchFamily="34" charset="0"/>
            </a:endParaRPr>
          </a:p>
          <a:p>
            <a:pPr>
              <a:lnSpc>
                <a:spcPct val="90000"/>
              </a:lnSpc>
              <a:buNone/>
              <a:defRPr/>
            </a:pPr>
            <a:r>
              <a:rPr lang="en-US" altLang="en-US" sz="1600" b="1" dirty="0">
                <a:solidFill>
                  <a:schemeClr val="tx2"/>
                </a:solidFill>
                <a:latin typeface="Arial" pitchFamily="34" charset="0"/>
                <a:cs typeface="Arial" pitchFamily="34" charset="0"/>
              </a:rPr>
              <a:t>Type of Contracts:  </a:t>
            </a:r>
            <a:r>
              <a:rPr lang="en-US" altLang="en-US" sz="1600" dirty="0">
                <a:solidFill>
                  <a:schemeClr val="tx1"/>
                </a:solidFill>
                <a:latin typeface="Arial" pitchFamily="34" charset="0"/>
                <a:cs typeface="Arial" pitchFamily="34" charset="0"/>
              </a:rPr>
              <a:t>Mostly goods and commodities.</a:t>
            </a:r>
          </a:p>
          <a:p>
            <a:pPr lvl="1">
              <a:lnSpc>
                <a:spcPct val="90000"/>
              </a:lnSpc>
              <a:buClr>
                <a:schemeClr val="tx2"/>
              </a:buClr>
              <a:buFontTx/>
              <a:buChar char="•"/>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a:p>
            <a:pPr marL="393700" lvl="1" indent="0">
              <a:lnSpc>
                <a:spcPct val="90000"/>
              </a:lnSpc>
              <a:buClr>
                <a:schemeClr val="tx2"/>
              </a:buClr>
              <a:buFont typeface="Wingdings 2" pitchFamily="18" charset="2"/>
              <a:buNone/>
              <a:defRPr/>
            </a:pPr>
            <a:endParaRPr lang="en-US" altLang="en-US" sz="1600" dirty="0">
              <a:latin typeface="Arial" pitchFamily="34" charset="0"/>
              <a:cs typeface="Arial" pitchFamily="34" charset="0"/>
            </a:endParaRPr>
          </a:p>
        </p:txBody>
      </p:sp>
    </p:spTree>
    <p:extLst>
      <p:ext uri="{BB962C8B-B14F-4D97-AF65-F5344CB8AC3E}">
        <p14:creationId xmlns:p14="http://schemas.microsoft.com/office/powerpoint/2010/main" val="4395823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585787" y="838200"/>
            <a:ext cx="6172200" cy="671513"/>
          </a:xfrm>
        </p:spPr>
        <p:txBody>
          <a:bodyPr/>
          <a:lstStyle/>
          <a:p>
            <a:r>
              <a:rPr lang="en-US" altLang="en-US" sz="3200" b="1" i="1" dirty="0"/>
              <a:t>DVBE (LAWA) Certification</a:t>
            </a:r>
          </a:p>
        </p:txBody>
      </p:sp>
      <p:sp>
        <p:nvSpPr>
          <p:cNvPr id="58371" name="Rectangle 3"/>
          <p:cNvSpPr>
            <a:spLocks noGrp="1" noChangeArrowheads="1"/>
          </p:cNvSpPr>
          <p:nvPr>
            <p:ph type="body" idx="1"/>
          </p:nvPr>
        </p:nvSpPr>
        <p:spPr>
          <a:xfrm>
            <a:off x="585787" y="1695450"/>
            <a:ext cx="7300914" cy="4781550"/>
          </a:xfrm>
        </p:spPr>
        <p:txBody>
          <a:bodyPr/>
          <a:lstStyle/>
          <a:p>
            <a:pPr marL="457200" indent="-457200">
              <a:lnSpc>
                <a:spcPct val="90000"/>
              </a:lnSpc>
              <a:buNone/>
              <a:defRPr/>
            </a:pPr>
            <a:r>
              <a:rPr lang="en-US" sz="1800" b="1" dirty="0">
                <a:solidFill>
                  <a:schemeClr val="tx2"/>
                </a:solidFill>
                <a:latin typeface="Arial" charset="0"/>
                <a:cs typeface="Arial" charset="0"/>
              </a:rPr>
              <a:t>Requirements:</a:t>
            </a:r>
          </a:p>
          <a:p>
            <a:pPr marL="511969" indent="-214313">
              <a:lnSpc>
                <a:spcPct val="90000"/>
              </a:lnSpc>
              <a:buClrTx/>
              <a:buFont typeface="Arial" panose="020B0604020202020204" pitchFamily="34" charset="0"/>
              <a:buChar char="•"/>
              <a:defRPr/>
            </a:pPr>
            <a:r>
              <a:rPr lang="en-US" altLang="en-US" sz="1600" dirty="0">
                <a:latin typeface="Arial" pitchFamily="34" charset="0"/>
                <a:cs typeface="Arial" pitchFamily="34" charset="0"/>
              </a:rPr>
              <a:t>Must be c</a:t>
            </a:r>
            <a:r>
              <a:rPr lang="en-US" altLang="en-US" sz="1600" dirty="0">
                <a:solidFill>
                  <a:prstClr val="black"/>
                </a:solidFill>
                <a:latin typeface="Arial" pitchFamily="34" charset="0"/>
                <a:cs typeface="Arial" pitchFamily="34" charset="0"/>
              </a:rPr>
              <a:t>ertified by any one of three agencies, two Federal, one State of  </a:t>
            </a:r>
          </a:p>
          <a:p>
            <a:pPr marL="297656" indent="0">
              <a:lnSpc>
                <a:spcPct val="90000"/>
              </a:lnSpc>
              <a:buNone/>
              <a:defRPr/>
            </a:pPr>
            <a:r>
              <a:rPr lang="en-US" altLang="en-US" sz="1600" dirty="0">
                <a:solidFill>
                  <a:prstClr val="black"/>
                </a:solidFill>
                <a:latin typeface="Arial" pitchFamily="34" charset="0"/>
                <a:cs typeface="Arial" pitchFamily="34" charset="0"/>
              </a:rPr>
              <a:t>     California </a:t>
            </a:r>
            <a:r>
              <a:rPr lang="en-US" altLang="en-US" sz="1600" b="1" dirty="0">
                <a:solidFill>
                  <a:prstClr val="black"/>
                </a:solidFill>
                <a:latin typeface="Arial" pitchFamily="34" charset="0"/>
                <a:cs typeface="Arial" pitchFamily="34" charset="0"/>
              </a:rPr>
              <a:t>(see following slide) </a:t>
            </a:r>
            <a:r>
              <a:rPr lang="en-US" altLang="en-US" sz="1600" b="1" u="sng" dirty="0">
                <a:solidFill>
                  <a:prstClr val="black"/>
                </a:solidFill>
                <a:latin typeface="Arial" pitchFamily="34" charset="0"/>
                <a:cs typeface="Arial" pitchFamily="34" charset="0"/>
              </a:rPr>
              <a:t>and either certified as LBE(LA) or</a:t>
            </a:r>
          </a:p>
          <a:p>
            <a:pPr marL="0" indent="0" eaLnBrk="1" fontAlgn="auto" hangingPunct="1">
              <a:lnSpc>
                <a:spcPct val="90000"/>
              </a:lnSpc>
              <a:spcBef>
                <a:spcPts val="0"/>
              </a:spcBef>
              <a:spcAft>
                <a:spcPts val="0"/>
              </a:spcAft>
              <a:buClrTx/>
              <a:buSzTx/>
              <a:buNone/>
              <a:defRPr/>
            </a:pPr>
            <a:r>
              <a:rPr lang="en-US" altLang="en-US" sz="1600" dirty="0">
                <a:solidFill>
                  <a:prstClr val="black"/>
                </a:solidFill>
                <a:latin typeface="Arial" pitchFamily="34" charset="0"/>
                <a:cs typeface="Arial" pitchFamily="34" charset="0"/>
              </a:rPr>
              <a:t>		</a:t>
            </a:r>
            <a:r>
              <a:rPr lang="en-US" altLang="en-US" sz="1600" b="1" u="sng" dirty="0">
                <a:solidFill>
                  <a:srgbClr val="04617B"/>
                </a:solidFill>
                <a:latin typeface="Arial" pitchFamily="34" charset="0"/>
                <a:cs typeface="Arial" pitchFamily="34" charset="0"/>
              </a:rPr>
              <a:t> </a:t>
            </a:r>
            <a:endParaRPr lang="en-US" sz="1600" b="1" u="sng" dirty="0">
              <a:latin typeface="Arial" charset="0"/>
              <a:cs typeface="Arial" charset="0"/>
            </a:endParaRPr>
          </a:p>
          <a:p>
            <a:pPr lvl="1">
              <a:lnSpc>
                <a:spcPct val="90000"/>
              </a:lnSpc>
              <a:buClr>
                <a:schemeClr val="tx2"/>
              </a:buClr>
              <a:buFont typeface="Arial" panose="020B0604020202020204" pitchFamily="34" charset="0"/>
              <a:buChar char="•"/>
              <a:defRPr/>
            </a:pPr>
            <a:r>
              <a:rPr lang="en-US" sz="1600" dirty="0">
                <a:latin typeface="Arial" charset="0"/>
                <a:cs typeface="Arial" charset="0"/>
              </a:rPr>
              <a:t>Must </a:t>
            </a:r>
            <a:r>
              <a:rPr lang="en-US" sz="1600" b="1" u="sng" dirty="0">
                <a:latin typeface="Arial" charset="0"/>
                <a:cs typeface="Arial" charset="0"/>
              </a:rPr>
              <a:t>also</a:t>
            </a:r>
            <a:r>
              <a:rPr lang="en-US" sz="1600" dirty="0">
                <a:latin typeface="Arial" charset="0"/>
                <a:cs typeface="Arial" charset="0"/>
              </a:rPr>
              <a:t> have business workspace within the State of California:</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Headquartered (physically conducts and manages all operations) in the State;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50 of its full-time employees perform work within the boundaries of the State at least 60 percent of their total hours worked on annual basis; </a:t>
            </a:r>
            <a:r>
              <a:rPr lang="en-US" sz="1600" b="1" dirty="0">
                <a:latin typeface="Arial" panose="020B0604020202020204" pitchFamily="34" charset="0"/>
                <a:cs typeface="Arial" panose="020B0604020202020204" pitchFamily="34" charset="0"/>
              </a:rPr>
              <a:t>OR</a:t>
            </a:r>
          </a:p>
          <a:p>
            <a:pPr lvl="2">
              <a:lnSpc>
                <a:spcPct val="90000"/>
              </a:lnSpc>
              <a:buClr>
                <a:schemeClr val="tx2"/>
              </a:buClr>
              <a:buFontTx/>
              <a:buChar char="•"/>
              <a:defRPr/>
            </a:pPr>
            <a:r>
              <a:rPr lang="en-US" sz="1600" dirty="0">
                <a:latin typeface="Arial" panose="020B0604020202020204" pitchFamily="34" charset="0"/>
                <a:cs typeface="Arial" panose="020B0604020202020204" pitchFamily="34" charset="0"/>
              </a:rPr>
              <a:t>at least half of its full-time employees work within the boundaries of the State at a minimum of 60 percent of their total regular hours worked on annual basis.</a:t>
            </a:r>
            <a:endParaRPr lang="en-US" sz="1600" dirty="0">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City of Los Angeles Business Tax Registration Certificate</a:t>
            </a:r>
          </a:p>
          <a:p>
            <a:pPr lvl="1">
              <a:lnSpc>
                <a:spcPct val="90000"/>
              </a:lnSpc>
              <a:buClr>
                <a:schemeClr val="tx2"/>
              </a:buClr>
              <a:buFontTx/>
              <a:buChar char="•"/>
              <a:defRPr/>
            </a:pPr>
            <a:r>
              <a:rPr lang="en-US" sz="1600" dirty="0">
                <a:latin typeface="Arial" charset="0"/>
                <a:cs typeface="Arial" charset="0"/>
              </a:rPr>
              <a:t>Current on all City, County, &amp; State taxes</a:t>
            </a:r>
          </a:p>
          <a:p>
            <a:pPr marL="457200" indent="-457200">
              <a:lnSpc>
                <a:spcPct val="90000"/>
              </a:lnSpc>
              <a:buNone/>
              <a:defRPr/>
            </a:pPr>
            <a:r>
              <a:rPr lang="en-US" sz="1800" b="1" dirty="0">
                <a:solidFill>
                  <a:schemeClr val="tx2"/>
                </a:solidFill>
                <a:latin typeface="Arial" charset="0"/>
                <a:cs typeface="Arial" charset="0"/>
              </a:rPr>
              <a:t>Advantage:</a:t>
            </a:r>
            <a:endParaRPr lang="en-US" sz="1800" dirty="0">
              <a:solidFill>
                <a:schemeClr val="tx2"/>
              </a:solidFill>
              <a:latin typeface="Arial" charset="0"/>
              <a:cs typeface="Arial" charset="0"/>
            </a:endParaRPr>
          </a:p>
          <a:p>
            <a:pPr lvl="1">
              <a:lnSpc>
                <a:spcPct val="90000"/>
              </a:lnSpc>
              <a:buClr>
                <a:schemeClr val="tx2"/>
              </a:buClr>
              <a:buFontTx/>
              <a:buChar char="•"/>
              <a:defRPr/>
            </a:pPr>
            <a:r>
              <a:rPr lang="en-US" sz="1600" dirty="0">
                <a:latin typeface="Arial" charset="0"/>
                <a:cs typeface="Arial" charset="0"/>
              </a:rPr>
              <a:t>Certified DVBE(LAWA)s on procurement contracts over $150,000 are given an 8% deduction on the bid amount or 8 points toward the proposal score</a:t>
            </a:r>
          </a:p>
          <a:p>
            <a:pPr marL="457200" indent="-457200">
              <a:lnSpc>
                <a:spcPct val="90000"/>
              </a:lnSpc>
              <a:buNone/>
              <a:defRPr/>
            </a:pPr>
            <a:endParaRPr lang="en-US" sz="1350" dirty="0">
              <a:latin typeface="Arial" charset="0"/>
              <a:cs typeface="Arial" charset="0"/>
            </a:endParaRPr>
          </a:p>
          <a:p>
            <a:pPr marL="295275" lvl="1" indent="0">
              <a:lnSpc>
                <a:spcPct val="90000"/>
              </a:lnSpc>
              <a:buClr>
                <a:schemeClr val="tx2"/>
              </a:buClr>
              <a:buNone/>
              <a:defRPr/>
            </a:pPr>
            <a:r>
              <a:rPr lang="en-US" sz="1200" dirty="0">
                <a:latin typeface="Arial" charset="0"/>
                <a:cs typeface="Arial" charset="0"/>
              </a:rPr>
              <a:t>    </a:t>
            </a:r>
            <a:endParaRPr lang="en-US" sz="1200" dirty="0">
              <a:latin typeface="Arial" charset="0"/>
              <a:ea typeface="Times New Roman" pitchFamily="18" charset="0"/>
              <a:cs typeface="Arial" charset="0"/>
            </a:endParaRPr>
          </a:p>
        </p:txBody>
      </p:sp>
      <p:sp>
        <p:nvSpPr>
          <p:cNvPr id="2" name="Slide Number Placeholder 1"/>
          <p:cNvSpPr>
            <a:spLocks noGrp="1"/>
          </p:cNvSpPr>
          <p:nvPr>
            <p:ph type="sldNum" sz="quarter" idx="12"/>
          </p:nvPr>
        </p:nvSpPr>
        <p:spPr/>
        <p:txBody>
          <a:bodyPr/>
          <a:lstStyle/>
          <a:p>
            <a:pPr fontAlgn="base">
              <a:spcBef>
                <a:spcPct val="0"/>
              </a:spcBef>
              <a:spcAft>
                <a:spcPct val="0"/>
              </a:spcAft>
              <a:defRPr/>
            </a:pPr>
            <a:fld id="{6F54C4C6-78A6-4B63-BB1D-63D7151CAFCD}" type="slidenum">
              <a:rPr lang="en-US">
                <a:solidFill>
                  <a:srgbClr val="04617B">
                    <a:shade val="90000"/>
                  </a:srgbClr>
                </a:solidFill>
              </a:rPr>
              <a:pPr fontAlgn="base">
                <a:spcBef>
                  <a:spcPct val="0"/>
                </a:spcBef>
                <a:spcAft>
                  <a:spcPct val="0"/>
                </a:spcAft>
                <a:defRPr/>
              </a:pPr>
              <a:t>47</a:t>
            </a:fld>
            <a:endParaRPr lang="en-US" dirty="0">
              <a:solidFill>
                <a:srgbClr val="04617B">
                  <a:shade val="90000"/>
                </a:srgbClr>
              </a:solidFill>
            </a:endParaRPr>
          </a:p>
        </p:txBody>
      </p:sp>
    </p:spTree>
    <p:extLst>
      <p:ext uri="{BB962C8B-B14F-4D97-AF65-F5344CB8AC3E}">
        <p14:creationId xmlns:p14="http://schemas.microsoft.com/office/powerpoint/2010/main" val="1983949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609600" y="1247982"/>
            <a:ext cx="8042784" cy="650896"/>
          </a:xfrm>
        </p:spPr>
        <p:txBody>
          <a:bodyPr/>
          <a:lstStyle/>
          <a:p>
            <a:r>
              <a:rPr lang="en-US" altLang="en-US" sz="2400" b="1" i="1" dirty="0"/>
              <a:t>Recognized for DVBE (LAWA) Certification </a:t>
            </a:r>
          </a:p>
        </p:txBody>
      </p:sp>
      <p:graphicFrame>
        <p:nvGraphicFramePr>
          <p:cNvPr id="4" name="Content Placeholder 3"/>
          <p:cNvGraphicFramePr>
            <a:graphicFrameLocks noGrp="1"/>
          </p:cNvGraphicFramePr>
          <p:nvPr>
            <p:ph idx="1"/>
          </p:nvPr>
        </p:nvGraphicFramePr>
        <p:xfrm>
          <a:off x="642662" y="1992407"/>
          <a:ext cx="7611871" cy="2839695"/>
        </p:xfrm>
        <a:graphic>
          <a:graphicData uri="http://schemas.openxmlformats.org/drawingml/2006/table">
            <a:tbl>
              <a:tblPr firstRow="1" firstCol="1" bandRow="1" bandCol="1">
                <a:tableStyleId>{5C22544A-7EE6-4342-B048-85BDC9FD1C3A}</a:tableStyleId>
              </a:tblPr>
              <a:tblGrid>
                <a:gridCol w="2644802">
                  <a:extLst>
                    <a:ext uri="{9D8B030D-6E8A-4147-A177-3AD203B41FA5}">
                      <a16:colId xmlns:a16="http://schemas.microsoft.com/office/drawing/2014/main" val="20000"/>
                    </a:ext>
                  </a:extLst>
                </a:gridCol>
                <a:gridCol w="3547906">
                  <a:extLst>
                    <a:ext uri="{9D8B030D-6E8A-4147-A177-3AD203B41FA5}">
                      <a16:colId xmlns:a16="http://schemas.microsoft.com/office/drawing/2014/main" val="20001"/>
                    </a:ext>
                  </a:extLst>
                </a:gridCol>
                <a:gridCol w="1419163">
                  <a:extLst>
                    <a:ext uri="{9D8B030D-6E8A-4147-A177-3AD203B41FA5}">
                      <a16:colId xmlns:a16="http://schemas.microsoft.com/office/drawing/2014/main" val="20002"/>
                    </a:ext>
                  </a:extLst>
                </a:gridCol>
              </a:tblGrid>
              <a:tr h="829205">
                <a:tc>
                  <a:txBody>
                    <a:bodyPr/>
                    <a:lstStyle/>
                    <a:p>
                      <a:pPr marL="0" marR="0" algn="ctr">
                        <a:spcBef>
                          <a:spcPts val="0"/>
                        </a:spcBef>
                        <a:spcAft>
                          <a:spcPts val="0"/>
                        </a:spcAft>
                      </a:pPr>
                      <a:r>
                        <a:rPr lang="en-US" sz="1400" b="1" dirty="0">
                          <a:solidFill>
                            <a:schemeClr val="tx1"/>
                          </a:solidFill>
                          <a:effectLst/>
                        </a:rPr>
                        <a:t>CERTIFYING AGENCY</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CERTIFICATION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ACCEPTED BY LAWA AS DVBE (LAWA)?</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0"/>
                  </a:ext>
                </a:extLst>
              </a:tr>
              <a:tr h="630678">
                <a:tc>
                  <a:txBody>
                    <a:bodyPr/>
                    <a:lstStyle/>
                    <a:p>
                      <a:pPr marL="0" marR="0">
                        <a:spcBef>
                          <a:spcPts val="0"/>
                        </a:spcBef>
                        <a:spcAft>
                          <a:spcPts val="0"/>
                        </a:spcAft>
                      </a:pPr>
                      <a:r>
                        <a:rPr lang="en-US" sz="1400" b="1" dirty="0">
                          <a:solidFill>
                            <a:schemeClr val="tx1"/>
                          </a:solidFill>
                          <a:effectLst/>
                        </a:rPr>
                        <a:t>U.S. Department of Veterans Affairs*</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1"/>
                  </a:ext>
                </a:extLst>
              </a:tr>
              <a:tr h="709648">
                <a:tc>
                  <a:txBody>
                    <a:bodyPr/>
                    <a:lstStyle/>
                    <a:p>
                      <a:pPr marL="0" marR="0">
                        <a:spcBef>
                          <a:spcPts val="0"/>
                        </a:spcBef>
                        <a:spcAft>
                          <a:spcPts val="0"/>
                        </a:spcAft>
                      </a:pPr>
                      <a:r>
                        <a:rPr lang="en-US" sz="1400" b="1" dirty="0">
                          <a:solidFill>
                            <a:schemeClr val="tx1"/>
                          </a:solidFill>
                          <a:effectLst/>
                        </a:rPr>
                        <a:t>U.S. Small Business Administration*</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Service-Disabled Veteran-Owned Small Business (SDVOSB)</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2"/>
                  </a:ext>
                </a:extLst>
              </a:tr>
              <a:tr h="670164">
                <a:tc>
                  <a:txBody>
                    <a:bodyPr/>
                    <a:lstStyle/>
                    <a:p>
                      <a:pPr marL="0" marR="0">
                        <a:spcBef>
                          <a:spcPts val="0"/>
                        </a:spcBef>
                        <a:spcAft>
                          <a:spcPts val="0"/>
                        </a:spcAft>
                      </a:pPr>
                      <a:r>
                        <a:rPr lang="en-US" sz="1400" b="1" dirty="0">
                          <a:solidFill>
                            <a:schemeClr val="tx1"/>
                          </a:solidFill>
                          <a:effectLst/>
                        </a:rPr>
                        <a:t>State of California</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Disabled Veteran Business Enterprise</a:t>
                      </a:r>
                    </a:p>
                    <a:p>
                      <a:pPr marL="0" marR="0" algn="ctr">
                        <a:spcBef>
                          <a:spcPts val="0"/>
                        </a:spcBef>
                        <a:spcAft>
                          <a:spcPts val="0"/>
                        </a:spcAft>
                      </a:pPr>
                      <a:r>
                        <a:rPr lang="en-US" sz="1400" b="1" dirty="0">
                          <a:solidFill>
                            <a:schemeClr val="tx1"/>
                          </a:solidFill>
                          <a:effectLst/>
                        </a:rPr>
                        <a:t>(DVBE)</a:t>
                      </a:r>
                      <a:endParaRPr lang="en-US" sz="1400" b="1" dirty="0">
                        <a:solidFill>
                          <a:schemeClr val="tx1"/>
                        </a:solidFill>
                        <a:effectLst/>
                        <a:latin typeface="Times New Roman"/>
                        <a:ea typeface="Times New Roman"/>
                      </a:endParaRPr>
                    </a:p>
                  </a:txBody>
                  <a:tcPr marL="65090" marR="65090" marT="0" marB="0" anchor="ctr"/>
                </a:tc>
                <a:tc>
                  <a:txBody>
                    <a:bodyPr/>
                    <a:lstStyle/>
                    <a:p>
                      <a:pPr marL="0" marR="0" algn="ctr">
                        <a:spcBef>
                          <a:spcPts val="0"/>
                        </a:spcBef>
                        <a:spcAft>
                          <a:spcPts val="0"/>
                        </a:spcAft>
                      </a:pPr>
                      <a:r>
                        <a:rPr lang="en-US" sz="1400" b="1" dirty="0">
                          <a:solidFill>
                            <a:schemeClr val="tx1"/>
                          </a:solidFill>
                          <a:effectLst/>
                        </a:rPr>
                        <a:t>Yes</a:t>
                      </a:r>
                      <a:endParaRPr lang="en-US" sz="1400" b="1" dirty="0">
                        <a:solidFill>
                          <a:schemeClr val="tx1"/>
                        </a:solidFill>
                        <a:effectLst/>
                        <a:latin typeface="Times New Roman"/>
                        <a:ea typeface="Times New Roman"/>
                      </a:endParaRPr>
                    </a:p>
                  </a:txBody>
                  <a:tcPr marL="65090" marR="65090" marT="0" marB="0" anchor="ctr"/>
                </a:tc>
                <a:extLst>
                  <a:ext uri="{0D108BD9-81ED-4DB2-BD59-A6C34878D82A}">
                    <a16:rowId xmlns:a16="http://schemas.microsoft.com/office/drawing/2014/main" val="10003"/>
                  </a:ext>
                </a:extLst>
              </a:tr>
            </a:tbl>
          </a:graphicData>
        </a:graphic>
      </p:graphicFrame>
      <p:grpSp>
        <p:nvGrpSpPr>
          <p:cNvPr id="83993" name="Group 32"/>
          <p:cNvGrpSpPr>
            <a:grpSpLocks noChangeAspect="1"/>
          </p:cNvGrpSpPr>
          <p:nvPr/>
        </p:nvGrpSpPr>
        <p:grpSpPr bwMode="auto">
          <a:xfrm>
            <a:off x="609600" y="4817151"/>
            <a:ext cx="7551644" cy="974840"/>
            <a:chOff x="254" y="3504"/>
            <a:chExt cx="4440" cy="647"/>
          </a:xfrm>
        </p:grpSpPr>
        <p:sp>
          <p:nvSpPr>
            <p:cNvPr id="83994" name="AutoShape 31"/>
            <p:cNvSpPr>
              <a:spLocks noChangeAspect="1" noChangeArrowheads="1" noTextEdit="1"/>
            </p:cNvSpPr>
            <p:nvPr/>
          </p:nvSpPr>
          <p:spPr bwMode="auto">
            <a:xfrm>
              <a:off x="288" y="3504"/>
              <a:ext cx="4406"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en-US">
                <a:solidFill>
                  <a:prstClr val="black"/>
                </a:solidFill>
                <a:latin typeface="Arial" charset="0"/>
                <a:cs typeface="Arial" charset="0"/>
              </a:endParaRPr>
            </a:p>
          </p:txBody>
        </p:sp>
        <p:sp>
          <p:nvSpPr>
            <p:cNvPr id="83995" name="Rectangle 34"/>
            <p:cNvSpPr>
              <a:spLocks noChangeArrowheads="1"/>
            </p:cNvSpPr>
            <p:nvPr/>
          </p:nvSpPr>
          <p:spPr bwMode="auto">
            <a:xfrm>
              <a:off x="254" y="3576"/>
              <a:ext cx="4325" cy="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marL="85725" eaLnBrk="1" hangingPunct="1">
                <a:spcBef>
                  <a:spcPct val="0"/>
                </a:spcBef>
                <a:buClrTx/>
                <a:buSzTx/>
                <a:buNone/>
              </a:pPr>
              <a:r>
                <a:rPr lang="en-US" altLang="en-US" sz="675" dirty="0">
                  <a:solidFill>
                    <a:srgbClr val="000000"/>
                  </a:solidFill>
                  <a:latin typeface="Arial" charset="0"/>
                </a:rPr>
                <a:t>  </a:t>
              </a:r>
              <a:r>
                <a:rPr lang="en-US" altLang="en-US" sz="675" b="1" dirty="0">
                  <a:solidFill>
                    <a:srgbClr val="000000"/>
                  </a:solidFill>
                  <a:latin typeface="Arial" charset="0"/>
                </a:rPr>
                <a:t>*The Federal SDVOSB must be headquartered or have employees working at a business workspace in California in order to be certified as  </a:t>
              </a:r>
            </a:p>
            <a:p>
              <a:pPr marL="85725" eaLnBrk="1" hangingPunct="1">
                <a:spcBef>
                  <a:spcPct val="0"/>
                </a:spcBef>
                <a:buClrTx/>
                <a:buSzTx/>
                <a:buNone/>
              </a:pPr>
              <a:r>
                <a:rPr lang="en-US" altLang="en-US" sz="675" b="1" dirty="0">
                  <a:solidFill>
                    <a:srgbClr val="000000"/>
                  </a:solidFill>
                  <a:latin typeface="Arial" charset="0"/>
                </a:rPr>
                <a:t>    a DVBE (LAWA)  </a:t>
              </a:r>
            </a:p>
            <a:p>
              <a:pPr marL="85725" eaLnBrk="1" hangingPunct="1">
                <a:spcBef>
                  <a:spcPct val="0"/>
                </a:spcBef>
                <a:buClrTx/>
                <a:buSzTx/>
                <a:buNone/>
              </a:pPr>
              <a:endParaRPr lang="en-US" altLang="en-US" sz="675" dirty="0">
                <a:solidFill>
                  <a:srgbClr val="000000"/>
                </a:solidFill>
                <a:latin typeface="Arial" charset="0"/>
              </a:endParaRPr>
            </a:p>
            <a:p>
              <a:pPr marL="300038" indent="-214313" eaLnBrk="1" hangingPunct="1">
                <a:spcBef>
                  <a:spcPct val="0"/>
                </a:spcBef>
                <a:buClrTx/>
                <a:buSzTx/>
              </a:pPr>
              <a:r>
                <a:rPr lang="en-US" altLang="en-US" sz="1200" b="1" dirty="0">
                  <a:solidFill>
                    <a:srgbClr val="C00000"/>
                  </a:solidFill>
                  <a:latin typeface="Arial" charset="0"/>
                </a:rPr>
                <a:t>If a firm, after uploading a completed DVBE(LAWA) Affidavit in RAMP, is verified as being certified by one of the Federal agencies as an SDVOSB and is also verified as certified as a City of Los Angeles LBE, that firm may be granted DVBE (LAWA) certification.</a:t>
              </a:r>
              <a:r>
                <a:rPr lang="en-US" altLang="en-US" sz="675" dirty="0">
                  <a:solidFill>
                    <a:srgbClr val="000000"/>
                  </a:solidFill>
                  <a:latin typeface="Arial" charset="0"/>
                </a:rPr>
                <a:t>.</a:t>
              </a:r>
              <a:endParaRPr lang="en-US" altLang="en-US" sz="1350" dirty="0">
                <a:solidFill>
                  <a:prstClr val="black"/>
                </a:solidFill>
                <a:latin typeface="Arial" charset="0"/>
              </a:endParaRPr>
            </a:p>
          </p:txBody>
        </p:sp>
        <p:sp>
          <p:nvSpPr>
            <p:cNvPr id="83997" name="Rectangle 36"/>
            <p:cNvSpPr>
              <a:spLocks noChangeArrowheads="1"/>
            </p:cNvSpPr>
            <p:nvPr/>
          </p:nvSpPr>
          <p:spPr bwMode="auto">
            <a:xfrm>
              <a:off x="2469"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3999" name="Rectangle 38"/>
            <p:cNvSpPr>
              <a:spLocks noChangeArrowheads="1"/>
            </p:cNvSpPr>
            <p:nvPr/>
          </p:nvSpPr>
          <p:spPr bwMode="auto">
            <a:xfrm>
              <a:off x="269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dirty="0">
                  <a:solidFill>
                    <a:srgbClr val="000000"/>
                  </a:solidFill>
                  <a:latin typeface="Arial" charset="0"/>
                </a:rPr>
                <a:t> </a:t>
              </a:r>
              <a:endParaRPr lang="en-US" altLang="en-US" sz="1350" dirty="0">
                <a:solidFill>
                  <a:prstClr val="black"/>
                </a:solidFill>
                <a:latin typeface="Arial" charset="0"/>
              </a:endParaRPr>
            </a:p>
          </p:txBody>
        </p:sp>
        <p:sp>
          <p:nvSpPr>
            <p:cNvPr id="84000" name="Rectangle 39"/>
            <p:cNvSpPr>
              <a:spLocks noChangeArrowheads="1"/>
            </p:cNvSpPr>
            <p:nvPr/>
          </p:nvSpPr>
          <p:spPr bwMode="auto">
            <a:xfrm>
              <a:off x="2716" y="3504"/>
              <a:ext cx="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endParaRPr lang="en-US" altLang="en-US" sz="1350" dirty="0">
                <a:solidFill>
                  <a:prstClr val="black"/>
                </a:solidFill>
                <a:latin typeface="Arial" charset="0"/>
              </a:endParaRPr>
            </a:p>
          </p:txBody>
        </p:sp>
        <p:sp>
          <p:nvSpPr>
            <p:cNvPr id="84001" name="Rectangle 40"/>
            <p:cNvSpPr>
              <a:spLocks noChangeArrowheads="1"/>
            </p:cNvSpPr>
            <p:nvPr/>
          </p:nvSpPr>
          <p:spPr bwMode="auto">
            <a:xfrm>
              <a:off x="3105" y="3504"/>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3" name="Rectangle 42"/>
            <p:cNvSpPr>
              <a:spLocks noChangeArrowheads="1"/>
            </p:cNvSpPr>
            <p:nvPr/>
          </p:nvSpPr>
          <p:spPr bwMode="auto">
            <a:xfrm>
              <a:off x="1779"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sp>
          <p:nvSpPr>
            <p:cNvPr id="84005" name="Rectangle 44"/>
            <p:cNvSpPr>
              <a:spLocks noChangeArrowheads="1"/>
            </p:cNvSpPr>
            <p:nvPr/>
          </p:nvSpPr>
          <p:spPr bwMode="auto">
            <a:xfrm>
              <a:off x="3510" y="3588"/>
              <a:ext cx="18" cy="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fontAlgn="base" hangingPunct="1">
                <a:spcBef>
                  <a:spcPct val="0"/>
                </a:spcBef>
                <a:spcAft>
                  <a:spcPct val="0"/>
                </a:spcAft>
                <a:buClrTx/>
                <a:buSzTx/>
                <a:buNone/>
              </a:pPr>
              <a:r>
                <a:rPr lang="en-US" altLang="en-US" sz="675">
                  <a:solidFill>
                    <a:srgbClr val="000000"/>
                  </a:solidFill>
                  <a:latin typeface="Arial" charset="0"/>
                </a:rPr>
                <a:t> </a:t>
              </a:r>
              <a:endParaRPr lang="en-US" altLang="en-US" sz="1350">
                <a:solidFill>
                  <a:prstClr val="black"/>
                </a:solidFill>
                <a:latin typeface="Arial" charset="0"/>
              </a:endParaRPr>
            </a:p>
          </p:txBody>
        </p:sp>
      </p:grpSp>
    </p:spTree>
    <p:extLst>
      <p:ext uri="{BB962C8B-B14F-4D97-AF65-F5344CB8AC3E}">
        <p14:creationId xmlns:p14="http://schemas.microsoft.com/office/powerpoint/2010/main" val="19284358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609600" y="762000"/>
            <a:ext cx="6172200" cy="857250"/>
          </a:xfrm>
        </p:spPr>
        <p:txBody>
          <a:bodyPr/>
          <a:lstStyle/>
          <a:p>
            <a:r>
              <a:rPr lang="en-US" sz="3200" b="1" i="1" dirty="0"/>
              <a:t>DVBE (LAWA)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fontAlgn="base">
              <a:spcBef>
                <a:spcPct val="0"/>
              </a:spcBef>
              <a:spcAft>
                <a:spcPct val="0"/>
              </a:spcAft>
              <a:defRPr/>
            </a:pPr>
            <a:fld id="{E84AE8A8-6ACE-4A15-90DF-984768BF0901}" type="slidenum">
              <a:rPr lang="en-US">
                <a:solidFill>
                  <a:srgbClr val="04617B">
                    <a:shade val="90000"/>
                  </a:srgbClr>
                </a:solidFill>
              </a:rPr>
              <a:pPr fontAlgn="base">
                <a:spcBef>
                  <a:spcPct val="0"/>
                </a:spcBef>
                <a:spcAft>
                  <a:spcPct val="0"/>
                </a:spcAft>
                <a:defRPr/>
              </a:pPr>
              <a:t>49</a:t>
            </a:fld>
            <a:endParaRPr lang="en-US" dirty="0">
              <a:solidFill>
                <a:srgbClr val="04617B">
                  <a:shade val="90000"/>
                </a:srgbClr>
              </a:solidFill>
            </a:endParaRPr>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457200" y="1752599"/>
            <a:ext cx="8305800" cy="4968875"/>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68580" tIns="34290" rIns="68580" bIns="3429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457200" indent="-457200">
              <a:lnSpc>
                <a:spcPct val="90000"/>
              </a:lnSpc>
              <a:buNone/>
              <a:defRPr/>
            </a:pPr>
            <a:r>
              <a:rPr lang="en-US" sz="1800" b="1" dirty="0">
                <a:solidFill>
                  <a:srgbClr val="04617B"/>
                </a:solidFill>
                <a:latin typeface="Arial" charset="0"/>
                <a:cs typeface="Arial" charset="0"/>
              </a:rPr>
              <a:t>Process (on-line in RAMP):</a:t>
            </a:r>
          </a:p>
          <a:p>
            <a:pPr lvl="1">
              <a:lnSpc>
                <a:spcPct val="90000"/>
              </a:lnSpc>
              <a:buClr>
                <a:srgbClr val="04617B"/>
              </a:buClr>
              <a:buFontTx/>
              <a:buChar char="•"/>
              <a:defRPr/>
            </a:pPr>
            <a:r>
              <a:rPr lang="en-US" sz="1600" dirty="0">
                <a:solidFill>
                  <a:prstClr val="black"/>
                </a:solidFill>
                <a:latin typeface="Arial" charset="0"/>
                <a:cs typeface="Arial" charset="0"/>
              </a:rPr>
              <a:t>Affidavit of Eligibility downloaded and completed by Disabled Veterans Business firm</a:t>
            </a:r>
          </a:p>
          <a:p>
            <a:pPr lvl="1">
              <a:lnSpc>
                <a:spcPct val="90000"/>
              </a:lnSpc>
              <a:buClr>
                <a:srgbClr val="04617B"/>
              </a:buClr>
              <a:buFontTx/>
              <a:buChar char="•"/>
              <a:defRPr/>
            </a:pPr>
            <a:r>
              <a:rPr lang="en-US" sz="1600" dirty="0">
                <a:solidFill>
                  <a:prstClr val="black"/>
                </a:solidFill>
                <a:latin typeface="Arial" charset="0"/>
                <a:cs typeface="Arial" charset="0"/>
              </a:rPr>
              <a:t>Affidavit posted by Disabled Veterans Business firm on RAMP (Mayor’s website) &amp; verified by LAWA</a:t>
            </a:r>
          </a:p>
          <a:p>
            <a:pPr lvl="1">
              <a:lnSpc>
                <a:spcPct val="90000"/>
              </a:lnSpc>
              <a:buClr>
                <a:srgbClr val="04617B"/>
              </a:buClr>
              <a:buFontTx/>
              <a:buChar char="•"/>
              <a:defRPr/>
            </a:pPr>
            <a:r>
              <a:rPr lang="en-US" sz="1600" dirty="0">
                <a:solidFill>
                  <a:prstClr val="black"/>
                </a:solidFill>
                <a:latin typeface="Arial" charset="0"/>
                <a:cs typeface="Arial" charset="0"/>
              </a:rPr>
              <a:t>Analyst reviews Affidavit and sends email to firm requesting required documents (if applicable)</a:t>
            </a:r>
          </a:p>
          <a:p>
            <a:pPr lvl="1">
              <a:lnSpc>
                <a:spcPct val="90000"/>
              </a:lnSpc>
              <a:buClr>
                <a:srgbClr val="04617B"/>
              </a:buClr>
              <a:buFontTx/>
              <a:buChar char="•"/>
              <a:defRPr/>
            </a:pPr>
            <a:r>
              <a:rPr lang="en-US" sz="1600" dirty="0">
                <a:solidFill>
                  <a:prstClr val="black"/>
                </a:solidFill>
                <a:latin typeface="Arial" charset="0"/>
                <a:cs typeface="Arial" charset="0"/>
              </a:rPr>
              <a:t>Certification valid for five years.</a:t>
            </a:r>
          </a:p>
          <a:p>
            <a:pPr lvl="1">
              <a:lnSpc>
                <a:spcPct val="90000"/>
              </a:lnSpc>
              <a:buClr>
                <a:srgbClr val="04617B"/>
              </a:buClr>
              <a:buFontTx/>
              <a:buChar char="•"/>
              <a:defRPr/>
            </a:pPr>
            <a:r>
              <a:rPr lang="en-US" sz="1600" dirty="0">
                <a:solidFill>
                  <a:prstClr val="black"/>
                </a:solidFill>
                <a:latin typeface="Arial" charset="0"/>
                <a:cs typeface="Arial" charset="0"/>
              </a:rPr>
              <a:t>An optional site visit may be conducted to verify State of California location.</a:t>
            </a:r>
          </a:p>
          <a:p>
            <a:pPr marL="295275" lvl="1" indent="-295275">
              <a:lnSpc>
                <a:spcPct val="90000"/>
              </a:lnSpc>
              <a:buClr>
                <a:srgbClr val="04617B"/>
              </a:buClr>
              <a:buNone/>
              <a:defRPr/>
            </a:pPr>
            <a:r>
              <a:rPr lang="en-US" altLang="en-US" sz="1800" b="1" dirty="0">
                <a:solidFill>
                  <a:srgbClr val="04617B"/>
                </a:solidFill>
                <a:latin typeface="Arial" pitchFamily="34" charset="0"/>
                <a:cs typeface="Arial" pitchFamily="34" charset="0"/>
              </a:rPr>
              <a:t>Applying:</a:t>
            </a:r>
          </a:p>
          <a:p>
            <a:pPr lvl="1">
              <a:lnSpc>
                <a:spcPct val="90000"/>
              </a:lnSpc>
              <a:buClr>
                <a:srgbClr val="04617B"/>
              </a:buClr>
              <a:buFontTx/>
              <a:buChar char="•"/>
              <a:defRPr/>
            </a:pPr>
            <a:endParaRPr lang="en-US" altLang="en-US" sz="1200" dirty="0">
              <a:solidFill>
                <a:prstClr val="black"/>
              </a:solidFill>
              <a:latin typeface="Arial" pitchFamily="34" charset="0"/>
              <a:cs typeface="Arial" pitchFamily="34" charset="0"/>
            </a:endParaRPr>
          </a:p>
          <a:p>
            <a:pPr lvl="1">
              <a:lnSpc>
                <a:spcPct val="90000"/>
              </a:lnSpc>
              <a:buClr>
                <a:srgbClr val="04617B"/>
              </a:buClr>
              <a:buFontTx/>
              <a:buChar char="•"/>
              <a:defRPr/>
            </a:pPr>
            <a:r>
              <a:rPr lang="en-US" altLang="en-US" sz="1600" dirty="0">
                <a:solidFill>
                  <a:prstClr val="black"/>
                </a:solidFill>
                <a:latin typeface="Arial" pitchFamily="34" charset="0"/>
                <a:cs typeface="Arial" pitchFamily="34" charset="0"/>
              </a:rPr>
              <a:t>After registering on RAMP, download a DVBE(LAWA) Affidavit and apply online by completing and uploading the Affidavit. </a:t>
            </a:r>
          </a:p>
          <a:p>
            <a:pPr marL="771525" indent="-771525">
              <a:lnSpc>
                <a:spcPct val="90000"/>
              </a:lnSpc>
              <a:buNone/>
              <a:defRPr/>
            </a:pPr>
            <a:endParaRPr lang="en-US" altLang="en-US" sz="1600" b="1" dirty="0">
              <a:solidFill>
                <a:srgbClr val="04617B"/>
              </a:solidFill>
              <a:latin typeface="Arial" pitchFamily="34" charset="0"/>
              <a:cs typeface="Arial" pitchFamily="34" charset="0"/>
            </a:endParaRPr>
          </a:p>
          <a:p>
            <a:pPr marL="771525" indent="-771525">
              <a:lnSpc>
                <a:spcPct val="90000"/>
              </a:lnSpc>
              <a:buNone/>
              <a:defRPr/>
            </a:pPr>
            <a:r>
              <a:rPr lang="en-US" altLang="en-US" sz="1600" b="1" dirty="0">
                <a:solidFill>
                  <a:srgbClr val="04617B"/>
                </a:solidFill>
                <a:latin typeface="Arial" pitchFamily="34" charset="0"/>
                <a:cs typeface="Arial" pitchFamily="34" charset="0"/>
              </a:rPr>
              <a:t>Example:  </a:t>
            </a:r>
            <a:r>
              <a:rPr lang="en-US" altLang="en-US" sz="1600" dirty="0">
                <a:solidFill>
                  <a:prstClr val="black"/>
                </a:solidFill>
                <a:latin typeface="Arial" pitchFamily="34" charset="0"/>
                <a:cs typeface="Arial" pitchFamily="34" charset="0"/>
              </a:rPr>
              <a:t>Any type of business </a:t>
            </a:r>
          </a:p>
          <a:p>
            <a:pPr marL="771525" indent="-771525">
              <a:lnSpc>
                <a:spcPct val="90000"/>
              </a:lnSpc>
              <a:buNone/>
              <a:defRPr/>
            </a:pPr>
            <a:endParaRPr lang="en-US" altLang="en-US" sz="1800" b="1" dirty="0">
              <a:solidFill>
                <a:srgbClr val="F49100"/>
              </a:solidFill>
              <a:latin typeface="Arial" pitchFamily="34" charset="0"/>
              <a:cs typeface="Arial" pitchFamily="34" charset="0"/>
            </a:endParaRPr>
          </a:p>
          <a:p>
            <a:pPr marL="775097" indent="-775097">
              <a:lnSpc>
                <a:spcPct val="90000"/>
              </a:lnSpc>
              <a:buNone/>
              <a:tabLst>
                <a:tab pos="771525" algn="l"/>
              </a:tabLst>
              <a:defRPr/>
            </a:pPr>
            <a:r>
              <a:rPr lang="en-US" altLang="en-US" sz="1600" b="1" dirty="0">
                <a:solidFill>
                  <a:srgbClr val="04617B"/>
                </a:solidFill>
                <a:latin typeface="Arial" pitchFamily="34" charset="0"/>
                <a:cs typeface="Arial" pitchFamily="34" charset="0"/>
              </a:rPr>
              <a:t>NOTE:      </a:t>
            </a:r>
            <a:r>
              <a:rPr lang="en-US" altLang="en-US" sz="1600" dirty="0">
                <a:solidFill>
                  <a:schemeClr val="tx1"/>
                </a:solidFill>
                <a:latin typeface="Arial" pitchFamily="34" charset="0"/>
                <a:cs typeface="Arial" pitchFamily="34" charset="0"/>
              </a:rPr>
              <a:t>DVBE (LAWA)</a:t>
            </a:r>
            <a:r>
              <a:rPr lang="en-US" altLang="en-US" sz="1600" dirty="0">
                <a:solidFill>
                  <a:prstClr val="black"/>
                </a:solidFill>
                <a:latin typeface="Arial" pitchFamily="34" charset="0"/>
                <a:cs typeface="Arial" pitchFamily="34" charset="0"/>
              </a:rPr>
              <a:t>Certification does not apply to contracts that involve the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expenditure of funds that are not entirely within LAWA’s control; i.e., grants, </a:t>
            </a:r>
          </a:p>
          <a:p>
            <a:pPr marL="775097" indent="-775097">
              <a:lnSpc>
                <a:spcPct val="90000"/>
              </a:lnSpc>
              <a:buNone/>
              <a:tabLst>
                <a:tab pos="771525" algn="l"/>
              </a:tabLst>
              <a:defRPr/>
            </a:pPr>
            <a:r>
              <a:rPr lang="en-US" altLang="en-US" sz="1600" dirty="0">
                <a:solidFill>
                  <a:prstClr val="black"/>
                </a:solidFill>
                <a:latin typeface="Arial" pitchFamily="34" charset="0"/>
                <a:cs typeface="Arial" pitchFamily="34" charset="0"/>
              </a:rPr>
              <a:t>                   federal funds, etc.</a:t>
            </a:r>
          </a:p>
        </p:txBody>
      </p:sp>
    </p:spTree>
    <p:extLst>
      <p:ext uri="{BB962C8B-B14F-4D97-AF65-F5344CB8AC3E}">
        <p14:creationId xmlns:p14="http://schemas.microsoft.com/office/powerpoint/2010/main" val="1115307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1000" y="762000"/>
            <a:ext cx="8489950" cy="715963"/>
          </a:xfrm>
        </p:spPr>
        <p:txBody>
          <a:bodyPr/>
          <a:lstStyle/>
          <a:p>
            <a:pPr eaLnBrk="1" hangingPunct="1"/>
            <a:r>
              <a:rPr lang="en-US" altLang="en-US" sz="3200" b="1" i="1" dirty="0"/>
              <a:t>Request For Proposals (RFP)</a:t>
            </a:r>
          </a:p>
        </p:txBody>
      </p:sp>
      <p:sp>
        <p:nvSpPr>
          <p:cNvPr id="34819" name="Rectangle 3"/>
          <p:cNvSpPr>
            <a:spLocks noGrp="1" noChangeArrowheads="1"/>
          </p:cNvSpPr>
          <p:nvPr>
            <p:ph idx="1"/>
          </p:nvPr>
        </p:nvSpPr>
        <p:spPr>
          <a:xfrm>
            <a:off x="457200" y="1981200"/>
            <a:ext cx="7848600" cy="4495800"/>
          </a:xfrm>
        </p:spPr>
        <p:txBody>
          <a:bodyPr/>
          <a:lstStyle/>
          <a:p>
            <a:pPr eaLnBrk="1" hangingPunct="1">
              <a:lnSpc>
                <a:spcPct val="80000"/>
              </a:lnSpc>
              <a:buClr>
                <a:schemeClr val="tx2"/>
              </a:buClr>
            </a:pPr>
            <a:r>
              <a:rPr lang="en-US" altLang="en-US" sz="2400" dirty="0">
                <a:latin typeface="Arial" charset="0"/>
                <a:cs typeface="Arial" charset="0"/>
              </a:rPr>
              <a:t>A </a:t>
            </a:r>
            <a:r>
              <a:rPr lang="en-US" altLang="en-US" sz="2400" b="1" dirty="0">
                <a:latin typeface="Arial" charset="0"/>
                <a:cs typeface="Arial" charset="0"/>
              </a:rPr>
              <a:t>Request for Proposal </a:t>
            </a:r>
            <a:r>
              <a:rPr lang="en-US" altLang="en-US" sz="2400" dirty="0">
                <a:latin typeface="Arial" charset="0"/>
                <a:cs typeface="Arial" charset="0"/>
              </a:rPr>
              <a:t>is used for the competitive procurement of the following:</a:t>
            </a:r>
          </a:p>
          <a:p>
            <a:pPr lvl="1" eaLnBrk="1" hangingPunct="1">
              <a:lnSpc>
                <a:spcPct val="80000"/>
              </a:lnSpc>
              <a:buClr>
                <a:schemeClr val="tx2"/>
              </a:buClr>
            </a:pPr>
            <a:r>
              <a:rPr lang="en-US" altLang="en-US" sz="2200" dirty="0">
                <a:latin typeface="Arial" charset="0"/>
                <a:cs typeface="Arial" charset="0"/>
              </a:rPr>
              <a:t>Capital Projects (Terminals, Runways, Railroads, etc.)</a:t>
            </a:r>
          </a:p>
          <a:p>
            <a:pPr lvl="1" eaLnBrk="1" hangingPunct="1">
              <a:lnSpc>
                <a:spcPct val="80000"/>
              </a:lnSpc>
              <a:buClr>
                <a:schemeClr val="tx2"/>
              </a:buClr>
            </a:pPr>
            <a:r>
              <a:rPr lang="en-US" altLang="en-US" sz="2200" dirty="0">
                <a:latin typeface="Arial" charset="0"/>
                <a:cs typeface="Arial" charset="0"/>
              </a:rPr>
              <a:t>Professional Services (Engineering, Architectural, &amp;/or Environmental Services, 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The award is based on the winning score according to the selection criteria which may include:</a:t>
            </a:r>
          </a:p>
          <a:p>
            <a:pPr lvl="2" eaLnBrk="1" hangingPunct="1">
              <a:lnSpc>
                <a:spcPct val="80000"/>
              </a:lnSpc>
              <a:buClr>
                <a:schemeClr val="tx2"/>
              </a:buClr>
            </a:pPr>
            <a:r>
              <a:rPr lang="en-US" altLang="en-US" sz="1900" dirty="0">
                <a:latin typeface="Arial" charset="0"/>
                <a:cs typeface="Arial" charset="0"/>
              </a:rPr>
              <a:t>Concept</a:t>
            </a:r>
          </a:p>
          <a:p>
            <a:pPr lvl="2" eaLnBrk="1" hangingPunct="1">
              <a:lnSpc>
                <a:spcPct val="80000"/>
              </a:lnSpc>
              <a:buClr>
                <a:schemeClr val="tx2"/>
              </a:buClr>
            </a:pPr>
            <a:r>
              <a:rPr lang="en-US" altLang="en-US" sz="1900" dirty="0">
                <a:latin typeface="Arial" charset="0"/>
                <a:cs typeface="Arial" charset="0"/>
              </a:rPr>
              <a:t>Experience</a:t>
            </a:r>
          </a:p>
          <a:p>
            <a:pPr lvl="2" eaLnBrk="1" hangingPunct="1">
              <a:lnSpc>
                <a:spcPct val="80000"/>
              </a:lnSpc>
              <a:buClr>
                <a:schemeClr val="tx2"/>
              </a:buClr>
            </a:pPr>
            <a:r>
              <a:rPr lang="en-US" altLang="en-US" sz="1900" dirty="0">
                <a:latin typeface="Arial" charset="0"/>
                <a:cs typeface="Arial" charset="0"/>
              </a:rPr>
              <a:t>Cost</a:t>
            </a:r>
          </a:p>
          <a:p>
            <a:pPr lvl="2" eaLnBrk="1" hangingPunct="1">
              <a:lnSpc>
                <a:spcPct val="80000"/>
              </a:lnSpc>
              <a:buClr>
                <a:schemeClr val="tx2"/>
              </a:buClr>
            </a:pPr>
            <a:r>
              <a:rPr lang="en-US" altLang="en-US" sz="1900" dirty="0">
                <a:latin typeface="Arial" charset="0"/>
                <a:cs typeface="Arial" charset="0"/>
              </a:rPr>
              <a:t>Etc.</a:t>
            </a:r>
            <a:endParaRPr lang="en-US" altLang="en-US" sz="2400" dirty="0">
              <a:latin typeface="Arial" charset="0"/>
              <a:cs typeface="Arial" charset="0"/>
            </a:endParaRPr>
          </a:p>
          <a:p>
            <a:pPr eaLnBrk="1" hangingPunct="1">
              <a:lnSpc>
                <a:spcPct val="80000"/>
              </a:lnSpc>
              <a:buClr>
                <a:schemeClr val="tx2"/>
              </a:buClr>
            </a:pPr>
            <a:r>
              <a:rPr lang="en-US" altLang="en-US" sz="2400" dirty="0">
                <a:latin typeface="Arial" charset="0"/>
                <a:cs typeface="Arial" charset="0"/>
              </a:rPr>
              <a:t>RFP’s can be for individual items, services, or contracts.</a:t>
            </a:r>
          </a:p>
        </p:txBody>
      </p:sp>
      <p:sp>
        <p:nvSpPr>
          <p:cNvPr id="2" name="Slide Number Placeholder 1"/>
          <p:cNvSpPr>
            <a:spLocks noGrp="1"/>
          </p:cNvSpPr>
          <p:nvPr>
            <p:ph type="sldNum" sz="quarter" idx="12"/>
          </p:nvPr>
        </p:nvSpPr>
        <p:spPr/>
        <p:txBody>
          <a:bodyPr/>
          <a:lstStyle/>
          <a:p>
            <a:pPr>
              <a:defRPr/>
            </a:pPr>
            <a:fld id="{ED66C924-60B1-4607-948C-1ED6751376BE}" type="slidenum">
              <a:rPr lang="en-US" smtClean="0"/>
              <a:pPr>
                <a:defRPr/>
              </a:pPr>
              <a:t>5</a:t>
            </a:fld>
            <a:endParaRPr lang="en-US" dirty="0"/>
          </a:p>
        </p:txBody>
      </p:sp>
    </p:spTree>
    <p:extLst>
      <p:ext uri="{BB962C8B-B14F-4D97-AF65-F5344CB8AC3E}">
        <p14:creationId xmlns:p14="http://schemas.microsoft.com/office/powerpoint/2010/main" val="3563792662"/>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altLang="en-US" sz="3200" b="1" i="1" dirty="0"/>
              <a:t>LAWA’s Local Small Business Enterprise (LSBE) Certification Recognition</a:t>
            </a:r>
          </a:p>
        </p:txBody>
      </p:sp>
      <p:sp>
        <p:nvSpPr>
          <p:cNvPr id="3" name="Content Placeholder 2"/>
          <p:cNvSpPr>
            <a:spLocks noGrp="1"/>
          </p:cNvSpPr>
          <p:nvPr>
            <p:ph idx="1"/>
          </p:nvPr>
        </p:nvSpPr>
        <p:spPr/>
        <p:txBody>
          <a:bodyPr/>
          <a:lstStyle/>
          <a:p>
            <a:pPr>
              <a:defRPr/>
            </a:pPr>
            <a:r>
              <a:rPr lang="en-US" sz="2000" b="1" dirty="0">
                <a:latin typeface="Arial" panose="020B0604020202020204" pitchFamily="34" charset="0"/>
                <a:cs typeface="Arial" panose="020B0604020202020204" pitchFamily="34" charset="0"/>
              </a:rPr>
              <a:t>There is no separate LSBE certification process with the City of Los Angeles or with LAWA. In order to qualify as a LAWA LSBE, a firm must be certified as an SBE(Proprietary) </a:t>
            </a:r>
            <a:r>
              <a:rPr lang="en-US" sz="2000" b="1" i="1" u="sng" dirty="0">
                <a:latin typeface="Arial" panose="020B0604020202020204" pitchFamily="34" charset="0"/>
                <a:cs typeface="Arial" panose="020B0604020202020204" pitchFamily="34" charset="0"/>
              </a:rPr>
              <a:t>and</a:t>
            </a:r>
            <a:r>
              <a:rPr lang="en-US" sz="2000" b="1" dirty="0">
                <a:latin typeface="Arial" panose="020B0604020202020204" pitchFamily="34" charset="0"/>
                <a:cs typeface="Arial" panose="020B0604020202020204" pitchFamily="34" charset="0"/>
              </a:rPr>
              <a:t> LBE</a:t>
            </a:r>
          </a:p>
          <a:p>
            <a:pPr marL="0" indent="0">
              <a:buFont typeface="Wingdings 2" pitchFamily="18" charset="2"/>
              <a:buNone/>
              <a:defRPr/>
            </a:pPr>
            <a:endParaRPr lang="en-US" b="1" dirty="0"/>
          </a:p>
          <a:p>
            <a:pPr>
              <a:spcBef>
                <a:spcPts val="0"/>
              </a:spcBef>
              <a:spcAft>
                <a:spcPts val="0"/>
              </a:spcAft>
              <a:defRPr/>
            </a:pPr>
            <a:r>
              <a:rPr lang="en-US" sz="2000" b="1" dirty="0">
                <a:latin typeface="Arial"/>
                <a:ea typeface="Times New Roman"/>
              </a:rPr>
              <a:t>What happens if I have LSBE certification from the County of Los Angeles?</a:t>
            </a:r>
          </a:p>
          <a:p>
            <a:pPr>
              <a:spcBef>
                <a:spcPts val="0"/>
              </a:spcBef>
              <a:spcAft>
                <a:spcPts val="0"/>
              </a:spcAft>
              <a:defRPr/>
            </a:pPr>
            <a:endParaRPr lang="en-US" sz="20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Your firm will be recognized as an SBE (Proprietary) by LAWA. </a:t>
            </a:r>
          </a:p>
          <a:p>
            <a:pPr marL="366713" lvl="1" indent="0">
              <a:spcBef>
                <a:spcPts val="0"/>
              </a:spcBef>
              <a:spcAft>
                <a:spcPts val="0"/>
              </a:spcAft>
              <a:buNone/>
              <a:defRPr/>
            </a:pPr>
            <a:r>
              <a:rPr lang="en-US" sz="1800" dirty="0">
                <a:latin typeface="Arial"/>
                <a:ea typeface="Times New Roman"/>
              </a:rPr>
              <a:t> </a:t>
            </a:r>
            <a:endParaRPr lang="en-US" sz="1800" dirty="0">
              <a:latin typeface="Times New Roman"/>
              <a:ea typeface="Times New Roman"/>
            </a:endParaRPr>
          </a:p>
          <a:p>
            <a:pPr marL="709613" lvl="1" indent="-342900">
              <a:spcBef>
                <a:spcPts val="0"/>
              </a:spcBef>
              <a:spcAft>
                <a:spcPts val="0"/>
              </a:spcAft>
              <a:buFont typeface="Symbol"/>
              <a:buChar char=""/>
              <a:defRPr/>
            </a:pPr>
            <a:r>
              <a:rPr lang="en-US" sz="1800" dirty="0">
                <a:latin typeface="Arial"/>
                <a:ea typeface="Times New Roman"/>
              </a:rPr>
              <a:t>However, you must submit a LBPP Application with the City of Los Angeles in RAMP.</a:t>
            </a:r>
            <a:endParaRPr lang="en-US" sz="1800" dirty="0">
              <a:latin typeface="Times New Roman"/>
              <a:ea typeface="Times New Roman"/>
            </a:endParaRPr>
          </a:p>
          <a:p>
            <a:pPr marL="984250" lvl="2" indent="-342900">
              <a:spcBef>
                <a:spcPts val="0"/>
              </a:spcBef>
              <a:spcAft>
                <a:spcPts val="0"/>
              </a:spcAft>
              <a:buFont typeface="Symbol"/>
              <a:buChar char=""/>
              <a:defRPr/>
            </a:pPr>
            <a:r>
              <a:rPr lang="en-US" sz="1500" dirty="0">
                <a:latin typeface="Arial"/>
                <a:ea typeface="Times New Roman"/>
              </a:rPr>
              <a:t>If your firm meets the City of Los Angeles’ LBE criteria and consequently obtains LBE certification, your firm will then be recognized as both an LBE and LSBE by LAWA.</a:t>
            </a:r>
            <a:endParaRPr lang="en-US" sz="1500" dirty="0">
              <a:latin typeface="Times New Roman"/>
              <a:ea typeface="Times New Roman"/>
            </a:endParaRPr>
          </a:p>
          <a:p>
            <a:pPr marL="0" indent="0">
              <a:spcBef>
                <a:spcPts val="0"/>
              </a:spcBef>
              <a:spcAft>
                <a:spcPts val="0"/>
              </a:spcAft>
              <a:buFont typeface="Wingdings 2" pitchFamily="18" charset="2"/>
              <a:buNone/>
              <a:defRPr/>
            </a:pPr>
            <a:endParaRPr lang="en-US" sz="3200" dirty="0">
              <a:latin typeface="Times New Roman"/>
              <a:ea typeface="Times New Roman"/>
            </a:endParaRPr>
          </a:p>
          <a:p>
            <a:pPr>
              <a:defRPr/>
            </a:pPr>
            <a:endParaRPr lang="en-US" dirty="0"/>
          </a:p>
        </p:txBody>
      </p:sp>
      <p:sp>
        <p:nvSpPr>
          <p:cNvPr id="4" name="Slide Number Placeholder 3"/>
          <p:cNvSpPr>
            <a:spLocks noGrp="1"/>
          </p:cNvSpPr>
          <p:nvPr>
            <p:ph type="sldNum" sz="quarter" idx="12"/>
          </p:nvPr>
        </p:nvSpPr>
        <p:spPr/>
        <p:txBody>
          <a:bodyPr/>
          <a:lstStyle/>
          <a:p>
            <a:pPr>
              <a:defRPr/>
            </a:pPr>
            <a:fld id="{3D600D51-CB06-4304-86C2-8188227ECDA8}" type="slidenum">
              <a:rPr lang="en-US" smtClean="0"/>
              <a:pPr>
                <a:defRPr/>
              </a:pPr>
              <a:t>50</a:t>
            </a:fld>
            <a:endParaRPr lang="en-US" dirty="0"/>
          </a:p>
        </p:txBody>
      </p:sp>
    </p:spTree>
    <p:extLst>
      <p:ext uri="{BB962C8B-B14F-4D97-AF65-F5344CB8AC3E}">
        <p14:creationId xmlns:p14="http://schemas.microsoft.com/office/powerpoint/2010/main" val="1497190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7F40166-D64C-4F6D-A761-FC5A487BBE58}"/>
              </a:ext>
            </a:extLst>
          </p:cNvPr>
          <p:cNvSpPr>
            <a:spLocks noGrp="1"/>
          </p:cNvSpPr>
          <p:nvPr>
            <p:ph type="sldNum" sz="quarter" idx="12"/>
          </p:nvPr>
        </p:nvSpPr>
        <p:spPr/>
        <p:txBody>
          <a:bodyPr/>
          <a:lstStyle/>
          <a:p>
            <a:pPr>
              <a:defRPr/>
            </a:pPr>
            <a:fld id="{E84AE8A8-6ACE-4A15-90DF-984768BF0901}" type="slidenum">
              <a:rPr lang="en-US" smtClean="0"/>
              <a:pPr>
                <a:defRPr/>
              </a:pPr>
              <a:t>51</a:t>
            </a:fld>
            <a:endParaRPr lang="en-US" dirty="0"/>
          </a:p>
        </p:txBody>
      </p:sp>
      <p:sp>
        <p:nvSpPr>
          <p:cNvPr id="5" name="Rectangle 3">
            <a:extLst>
              <a:ext uri="{FF2B5EF4-FFF2-40B4-BE49-F238E27FC236}">
                <a16:creationId xmlns:a16="http://schemas.microsoft.com/office/drawing/2014/main" id="{6B756112-B3EA-4671-A66F-332DC9135406}"/>
              </a:ext>
            </a:extLst>
          </p:cNvPr>
          <p:cNvSpPr txBox="1">
            <a:spLocks noChangeArrowheads="1"/>
          </p:cNvSpPr>
          <p:nvPr/>
        </p:nvSpPr>
        <p:spPr bwMode="auto">
          <a:xfrm>
            <a:off x="381000" y="2057400"/>
            <a:ext cx="8229600" cy="24384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marL="1203325" indent="-1203325">
              <a:lnSpc>
                <a:spcPct val="90000"/>
              </a:lnSpc>
              <a:buFontTx/>
              <a:buNone/>
              <a:defRPr/>
            </a:pPr>
            <a:r>
              <a:rPr lang="en-US" altLang="en-US" sz="1800" b="1" dirty="0">
                <a:solidFill>
                  <a:schemeClr val="tx2"/>
                </a:solidFill>
                <a:latin typeface="Arial" pitchFamily="34" charset="0"/>
                <a:cs typeface="Arial" pitchFamily="34" charset="0"/>
              </a:rPr>
              <a:t>Advantage: </a:t>
            </a:r>
            <a:r>
              <a:rPr lang="en-US" altLang="en-US" sz="1800" dirty="0">
                <a:solidFill>
                  <a:srgbClr val="011921"/>
                </a:solidFill>
                <a:latin typeface="Arial" pitchFamily="34" charset="0"/>
                <a:cs typeface="Arial" pitchFamily="34" charset="0"/>
              </a:rPr>
              <a:t>LSBE(LAWA)</a:t>
            </a:r>
            <a:r>
              <a:rPr lang="en-US" altLang="en-US" sz="1800" b="1" dirty="0">
                <a:solidFill>
                  <a:schemeClr val="tx2"/>
                </a:solidFill>
                <a:latin typeface="Arial" pitchFamily="34" charset="0"/>
                <a:cs typeface="Arial" pitchFamily="34" charset="0"/>
              </a:rPr>
              <a:t> r</a:t>
            </a:r>
            <a:r>
              <a:rPr lang="en-US" altLang="en-US" sz="1800" dirty="0">
                <a:solidFill>
                  <a:srgbClr val="011921"/>
                </a:solidFill>
                <a:latin typeface="Arial" pitchFamily="34" charset="0"/>
                <a:cs typeface="Arial" pitchFamily="34" charset="0"/>
              </a:rPr>
              <a:t>ecognition </a:t>
            </a:r>
            <a:r>
              <a:rPr lang="en-US" altLang="en-US" sz="1800" dirty="0">
                <a:solidFill>
                  <a:schemeClr val="tx1"/>
                </a:solidFill>
                <a:latin typeface="Arial" pitchFamily="34" charset="0"/>
                <a:cs typeface="Arial" pitchFamily="34" charset="0"/>
              </a:rPr>
              <a:t>provides additional opportunities in competing against non-recognized subcontractors for procurement opportunities calling for LSBE (LAWA)-recognized firms</a:t>
            </a:r>
          </a:p>
          <a:p>
            <a:pPr>
              <a:lnSpc>
                <a:spcPct val="90000"/>
              </a:lnSpc>
              <a:buFontTx/>
              <a:buNone/>
              <a:defRPr/>
            </a:pPr>
            <a:endParaRPr lang="en-US" altLang="en-US" sz="1800" b="1" dirty="0">
              <a:solidFill>
                <a:schemeClr val="tx1"/>
              </a:solidFill>
              <a:latin typeface="Arial" pitchFamily="34" charset="0"/>
              <a:cs typeface="Arial" pitchFamily="34" charset="0"/>
            </a:endParaRPr>
          </a:p>
          <a:p>
            <a:pPr>
              <a:lnSpc>
                <a:spcPct val="90000"/>
              </a:lnSpc>
              <a:buFontTx/>
              <a:buNone/>
              <a:defRPr/>
            </a:pPr>
            <a:r>
              <a:rPr lang="en-US" altLang="en-US" sz="1800" b="1" dirty="0">
                <a:solidFill>
                  <a:schemeClr val="tx2"/>
                </a:solidFill>
                <a:latin typeface="Arial" pitchFamily="34" charset="0"/>
                <a:cs typeface="Arial" pitchFamily="34" charset="0"/>
              </a:rPr>
              <a:t>Example:    </a:t>
            </a:r>
            <a:r>
              <a:rPr lang="en-US" altLang="en-US" sz="1800" dirty="0">
                <a:solidFill>
                  <a:schemeClr val="tx1"/>
                </a:solidFill>
                <a:latin typeface="Arial" pitchFamily="34" charset="0"/>
                <a:cs typeface="Arial" pitchFamily="34" charset="0"/>
              </a:rPr>
              <a:t>Any type of business</a:t>
            </a:r>
          </a:p>
          <a:p>
            <a:pPr>
              <a:lnSpc>
                <a:spcPct val="90000"/>
              </a:lnSpc>
              <a:buFontTx/>
              <a:buNone/>
              <a:defRPr/>
            </a:pPr>
            <a:endParaRPr lang="en-US" altLang="en-US" sz="1800" b="1" dirty="0">
              <a:solidFill>
                <a:schemeClr val="tx1"/>
              </a:solidFill>
              <a:latin typeface="Arial" pitchFamily="34" charset="0"/>
              <a:cs typeface="Arial" pitchFamily="34" charset="0"/>
            </a:endParaRPr>
          </a:p>
          <a:p>
            <a:pPr marL="1257300" indent="-1257300">
              <a:lnSpc>
                <a:spcPct val="90000"/>
              </a:lnSpc>
              <a:buFontTx/>
              <a:buNone/>
              <a:defRPr/>
            </a:pPr>
            <a:r>
              <a:rPr lang="en-US" altLang="en-US" sz="1800" b="1" dirty="0">
                <a:solidFill>
                  <a:schemeClr val="tx2"/>
                </a:solidFill>
                <a:latin typeface="Arial" pitchFamily="34" charset="0"/>
                <a:cs typeface="Arial" pitchFamily="34" charset="0"/>
              </a:rPr>
              <a:t>NOTE:         </a:t>
            </a:r>
            <a:r>
              <a:rPr lang="en-US" altLang="en-US" sz="1800" dirty="0">
                <a:solidFill>
                  <a:schemeClr val="tx1"/>
                </a:solidFill>
                <a:latin typeface="Arial" pitchFamily="34" charset="0"/>
                <a:cs typeface="Arial" pitchFamily="34" charset="0"/>
              </a:rPr>
              <a:t>As mentioned previously, LAWA does not accept LA County LSBE Certification for Local Business Enterprise Certification Recognition</a:t>
            </a:r>
            <a:r>
              <a:rPr lang="en-US" altLang="en-US" sz="1600" dirty="0">
                <a:solidFill>
                  <a:schemeClr val="tx1"/>
                </a:solidFill>
                <a:latin typeface="Arial" pitchFamily="34" charset="0"/>
                <a:cs typeface="Arial" pitchFamily="34" charset="0"/>
              </a:rPr>
              <a:t>.</a:t>
            </a:r>
          </a:p>
        </p:txBody>
      </p:sp>
      <p:sp>
        <p:nvSpPr>
          <p:cNvPr id="6" name="Title 1">
            <a:extLst>
              <a:ext uri="{FF2B5EF4-FFF2-40B4-BE49-F238E27FC236}">
                <a16:creationId xmlns:a16="http://schemas.microsoft.com/office/drawing/2014/main" id="{CC02E6ED-C971-4446-8CE3-DD8A135272B2}"/>
              </a:ext>
            </a:extLst>
          </p:cNvPr>
          <p:cNvSpPr>
            <a:spLocks noGrp="1"/>
          </p:cNvSpPr>
          <p:nvPr>
            <p:ph type="title"/>
          </p:nvPr>
        </p:nvSpPr>
        <p:spPr>
          <a:xfrm>
            <a:off x="457200" y="704850"/>
            <a:ext cx="8229600" cy="1143000"/>
          </a:xfrm>
        </p:spPr>
        <p:txBody>
          <a:bodyPr/>
          <a:lstStyle/>
          <a:p>
            <a:r>
              <a:rPr lang="en-US" altLang="en-US" sz="3200" b="1" i="1" dirty="0"/>
              <a:t>LAWA’s Local Small Business Enterprise (LSBE) Certification Recognition</a:t>
            </a:r>
          </a:p>
        </p:txBody>
      </p:sp>
    </p:spTree>
    <p:extLst>
      <p:ext uri="{BB962C8B-B14F-4D97-AF65-F5344CB8AC3E}">
        <p14:creationId xmlns:p14="http://schemas.microsoft.com/office/powerpoint/2010/main" val="25153020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501650" y="685800"/>
            <a:ext cx="8642350" cy="609600"/>
          </a:xfrm>
        </p:spPr>
        <p:txBody>
          <a:bodyPr/>
          <a:lstStyle/>
          <a:p>
            <a:pPr algn="ctr"/>
            <a:br>
              <a:rPr lang="en-US" altLang="en-US" sz="2700" b="1" i="1" dirty="0"/>
            </a:br>
            <a:r>
              <a:rPr lang="en-US" altLang="en-US" sz="3200" b="1" i="1" dirty="0"/>
              <a:t>DBE/ACDBE Certification Requirements</a:t>
            </a:r>
          </a:p>
        </p:txBody>
      </p:sp>
      <p:sp>
        <p:nvSpPr>
          <p:cNvPr id="2" name="Slide Number Placeholder 1"/>
          <p:cNvSpPr>
            <a:spLocks noGrp="1"/>
          </p:cNvSpPr>
          <p:nvPr>
            <p:ph type="sldNum" sz="quarter" idx="12"/>
          </p:nvPr>
        </p:nvSpPr>
        <p:spPr/>
        <p:txBody>
          <a:bodyPr/>
          <a:lstStyle/>
          <a:p>
            <a:pPr>
              <a:defRPr/>
            </a:pPr>
            <a:fld id="{64B9EB0F-3A6D-4C76-93FB-E5089E19534A}" type="slidenum">
              <a:rPr lang="en-US" smtClean="0"/>
              <a:pPr>
                <a:defRPr/>
              </a:pPr>
              <a:t>52</a:t>
            </a:fld>
            <a:endParaRPr lang="en-US" dirty="0"/>
          </a:p>
        </p:txBody>
      </p:sp>
      <p:graphicFrame>
        <p:nvGraphicFramePr>
          <p:cNvPr id="4" name="Table 3">
            <a:extLst>
              <a:ext uri="{FF2B5EF4-FFF2-40B4-BE49-F238E27FC236}">
                <a16:creationId xmlns:a16="http://schemas.microsoft.com/office/drawing/2014/main" id="{FFD195DF-04C9-4DA9-8DF8-5BF2515FCD8B}"/>
              </a:ext>
            </a:extLst>
          </p:cNvPr>
          <p:cNvGraphicFramePr>
            <a:graphicFrameLocks noGrp="1"/>
          </p:cNvGraphicFramePr>
          <p:nvPr/>
        </p:nvGraphicFramePr>
        <p:xfrm>
          <a:off x="457200" y="1568677"/>
          <a:ext cx="8381999" cy="4787673"/>
        </p:xfrm>
        <a:graphic>
          <a:graphicData uri="http://schemas.openxmlformats.org/drawingml/2006/table">
            <a:tbl>
              <a:tblPr firstRow="1" firstCol="1" bandRow="1" bandCol="1"/>
              <a:tblGrid>
                <a:gridCol w="2374598">
                  <a:extLst>
                    <a:ext uri="{9D8B030D-6E8A-4147-A177-3AD203B41FA5}">
                      <a16:colId xmlns:a16="http://schemas.microsoft.com/office/drawing/2014/main" val="1786562997"/>
                    </a:ext>
                  </a:extLst>
                </a:gridCol>
                <a:gridCol w="2933906">
                  <a:extLst>
                    <a:ext uri="{9D8B030D-6E8A-4147-A177-3AD203B41FA5}">
                      <a16:colId xmlns:a16="http://schemas.microsoft.com/office/drawing/2014/main" val="410062202"/>
                    </a:ext>
                  </a:extLst>
                </a:gridCol>
                <a:gridCol w="121658">
                  <a:extLst>
                    <a:ext uri="{9D8B030D-6E8A-4147-A177-3AD203B41FA5}">
                      <a16:colId xmlns:a16="http://schemas.microsoft.com/office/drawing/2014/main" val="404149770"/>
                    </a:ext>
                  </a:extLst>
                </a:gridCol>
                <a:gridCol w="2951837">
                  <a:extLst>
                    <a:ext uri="{9D8B030D-6E8A-4147-A177-3AD203B41FA5}">
                      <a16:colId xmlns:a16="http://schemas.microsoft.com/office/drawing/2014/main" val="2533145827"/>
                    </a:ext>
                  </a:extLst>
                </a:gridCol>
              </a:tblGrid>
              <a:tr h="351529">
                <a:tc>
                  <a:txBody>
                    <a:bodyPr/>
                    <a:lstStyle/>
                    <a:p>
                      <a:pPr marL="0" marR="0" algn="ctr">
                        <a:lnSpc>
                          <a:spcPct val="107000"/>
                        </a:lnSpc>
                      </a:pPr>
                      <a:r>
                        <a:rPr lang="en-US" sz="11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pPr>
                      <a:r>
                        <a:rPr lang="en-US" sz="11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ACDBE</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3481022687"/>
                  </a:ext>
                </a:extLst>
              </a:tr>
              <a:tr h="784833">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Ownership &amp; Control Requirements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For-profit, independent business that is at least 51% owned </a:t>
                      </a:r>
                      <a:r>
                        <a:rPr lang="en-US" sz="1100" u="sng" dirty="0">
                          <a:effectLst/>
                          <a:latin typeface="Calibri" panose="020F0502020204030204" pitchFamily="34" charset="0"/>
                          <a:ea typeface="Times New Roman" panose="02020603050405020304" pitchFamily="18" charset="0"/>
                          <a:cs typeface="Times New Roman" panose="02020603050405020304" pitchFamily="18" charset="0"/>
                        </a:rPr>
                        <a:t>and</a:t>
                      </a: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controlled by socially and economically disadvantaged individuals (Asian-Pacific, Black, Hispanic, Native American, Subcontinent Asian, Women)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12355823"/>
                  </a:ext>
                </a:extLst>
              </a:tr>
              <a:tr h="9220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Qualifying Owner’s</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Personal Financial Limit</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Less than $1,320,000</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(excluding equity in primary residence and applicant business)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16448508"/>
                  </a:ext>
                </a:extLst>
              </a:tr>
              <a:tr h="1050362">
                <a:tc>
                  <a:txBody>
                    <a:bodyPr/>
                    <a:lstStyle/>
                    <a:p>
                      <a:pPr marL="0" marR="0" algn="ctr">
                        <a:lnSpc>
                          <a:spcPct val="107000"/>
                        </a:lnSpc>
                        <a:spcBef>
                          <a:spcPts val="0"/>
                        </a:spcBef>
                        <a:spcAft>
                          <a:spcPts val="0"/>
                        </a:spcAft>
                      </a:pPr>
                      <a:r>
                        <a:rPr lang="en-US" sz="1100" b="1">
                          <a:effectLst/>
                          <a:latin typeface="Calibri" panose="020F0502020204030204" pitchFamily="34" charset="0"/>
                          <a:ea typeface="Times New Roman" panose="02020603050405020304" pitchFamily="18" charset="0"/>
                          <a:cs typeface="Times New Roman" panose="02020603050405020304" pitchFamily="18" charset="0"/>
                        </a:rPr>
                        <a:t>Business Gross Receipts Limit, (Including Affiliates)</a:t>
                      </a:r>
                      <a:r>
                        <a:rPr lang="en-US" sz="1100" baseline="3000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Small Business Administration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Industry Size Standards</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up </a:t>
                      </a:r>
                      <a:r>
                        <a:rPr lang="en-US" sz="1100">
                          <a:effectLst/>
                          <a:latin typeface="Calibri" panose="020F0502020204030204" pitchFamily="34" charset="0"/>
                          <a:ea typeface="Times New Roman" panose="02020603050405020304" pitchFamily="18" charset="0"/>
                          <a:cs typeface="Times New Roman" panose="02020603050405020304" pitchFamily="18" charset="0"/>
                        </a:rPr>
                        <a:t>to </a:t>
                      </a:r>
                      <a:r>
                        <a:rPr lang="en-US" sz="1100" b="1">
                          <a:effectLst/>
                          <a:latin typeface="Calibri" panose="020F0502020204030204" pitchFamily="34" charset="0"/>
                          <a:ea typeface="Times New Roman" panose="02020603050405020304" pitchFamily="18" charset="0"/>
                          <a:cs typeface="Times New Roman" panose="02020603050405020304" pitchFamily="18" charset="0"/>
                        </a:rPr>
                        <a:t>$28.48*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$56.42 million</a:t>
                      </a:r>
                    </a:p>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(averaged over 3 years)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027702339"/>
                  </a:ext>
                </a:extLst>
              </a:tr>
              <a:tr h="1678887">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Type of Business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2">
                  <a:txBody>
                    <a:bodyPr/>
                    <a:lstStyle/>
                    <a:p>
                      <a:pPr marL="0" marR="0" algn="ctr">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Any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A business that is: (a) located on the airport selling consumer goods or services to the public (excludes taxi, custodial &amp; security services, and aeronautical activities) </a:t>
                      </a:r>
                      <a:r>
                        <a:rPr lang="en-US" sz="1100" b="1" dirty="0">
                          <a:effectLst/>
                          <a:latin typeface="Calibri" panose="020F0502020204030204" pitchFamily="34" charset="0"/>
                          <a:ea typeface="Times New Roman" panose="02020603050405020304" pitchFamily="18" charset="0"/>
                          <a:cs typeface="Times New Roman" panose="02020603050405020304" pitchFamily="18" charset="0"/>
                        </a:rPr>
                        <a:t>OR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Times New Roman" panose="02020603050405020304" pitchFamily="18" charset="0"/>
                          <a:cs typeface="Times New Roman" panose="02020603050405020304" pitchFamily="18" charset="0"/>
                        </a:rPr>
                        <a:t> (b) Suppliers of goods and services to concessionaires (includes management, advertising, &amp; web-based contractors)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4093327047"/>
                  </a:ext>
                </a:extLst>
              </a:tr>
            </a:tbl>
          </a:graphicData>
        </a:graphic>
      </p:graphicFrame>
      <p:sp>
        <p:nvSpPr>
          <p:cNvPr id="5" name="Rectangle 1">
            <a:extLst>
              <a:ext uri="{FF2B5EF4-FFF2-40B4-BE49-F238E27FC236}">
                <a16:creationId xmlns:a16="http://schemas.microsoft.com/office/drawing/2014/main" id="{668D45D5-3F23-4F45-852A-EC708811EEDD}"/>
              </a:ext>
            </a:extLst>
          </p:cNvPr>
          <p:cNvSpPr>
            <a:spLocks noChangeArrowheads="1"/>
          </p:cNvSpPr>
          <p:nvPr/>
        </p:nvSpPr>
        <p:spPr bwMode="auto">
          <a:xfrm>
            <a:off x="457200" y="6421292"/>
            <a:ext cx="978376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*Increased from $26.29 million, effective March 1, 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72469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0FBFC3-3F9C-4520-B763-B49C8FAB7C74}"/>
              </a:ext>
            </a:extLst>
          </p:cNvPr>
          <p:cNvSpPr>
            <a:spLocks noGrp="1"/>
          </p:cNvSpPr>
          <p:nvPr>
            <p:ph type="sldNum" sz="quarter" idx="12"/>
          </p:nvPr>
        </p:nvSpPr>
        <p:spPr/>
        <p:txBody>
          <a:bodyPr/>
          <a:lstStyle/>
          <a:p>
            <a:pPr>
              <a:defRPr/>
            </a:pPr>
            <a:fld id="{11FF4C57-6B4F-45B6-8C98-B313356578D2}" type="slidenum">
              <a:rPr lang="en-US" smtClean="0"/>
              <a:pPr>
                <a:defRPr/>
              </a:pPr>
              <a:t>53</a:t>
            </a:fld>
            <a:endParaRPr lang="en-US" dirty="0"/>
          </a:p>
        </p:txBody>
      </p:sp>
      <p:pic>
        <p:nvPicPr>
          <p:cNvPr id="3" name="Picture 2">
            <a:extLst>
              <a:ext uri="{FF2B5EF4-FFF2-40B4-BE49-F238E27FC236}">
                <a16:creationId xmlns:a16="http://schemas.microsoft.com/office/drawing/2014/main" id="{189EB8AD-0BFF-42E8-996C-27B39911DD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0" y="2895600"/>
            <a:ext cx="7620000" cy="3733800"/>
          </a:xfrm>
          <a:prstGeom prst="rect">
            <a:avLst/>
          </a:prstGeom>
        </p:spPr>
      </p:pic>
      <p:sp>
        <p:nvSpPr>
          <p:cNvPr id="4" name="Rectangle 3">
            <a:extLst>
              <a:ext uri="{FF2B5EF4-FFF2-40B4-BE49-F238E27FC236}">
                <a16:creationId xmlns:a16="http://schemas.microsoft.com/office/drawing/2014/main" id="{1B7717E9-6D08-4EEB-B77D-0E2C88D43A15}"/>
              </a:ext>
            </a:extLst>
          </p:cNvPr>
          <p:cNvSpPr/>
          <p:nvPr/>
        </p:nvSpPr>
        <p:spPr>
          <a:xfrm>
            <a:off x="762000" y="1298498"/>
            <a:ext cx="7620000" cy="1505027"/>
          </a:xfrm>
          <a:prstGeom prst="rect">
            <a:avLst/>
          </a:prstGeom>
        </p:spPr>
        <p:txBody>
          <a:bodyPr wrap="square">
            <a:spAutoFit/>
          </a:bodyPr>
          <a:lstStyle/>
          <a:p>
            <a:pPr lvl="0">
              <a:lnSpc>
                <a:spcPct val="90000"/>
              </a:lnSpc>
              <a:defRPr/>
            </a:pPr>
            <a:r>
              <a:rPr lang="en-US" altLang="en-US" b="1" dirty="0">
                <a:solidFill>
                  <a:srgbClr val="04617B"/>
                </a:solidFill>
                <a:latin typeface="Arial" pitchFamily="34" charset="0"/>
                <a:cs typeface="Arial" pitchFamily="34" charset="0"/>
              </a:rPr>
              <a:t>Applying for DBE or ACDBE Certification:</a:t>
            </a:r>
            <a:endParaRPr lang="en-US" altLang="en-US" dirty="0">
              <a:solidFill>
                <a:srgbClr val="04617B"/>
              </a:solidFill>
              <a:latin typeface="Arial" pitchFamily="34" charset="0"/>
              <a:cs typeface="Arial" pitchFamily="34" charset="0"/>
            </a:endParaRPr>
          </a:p>
          <a:p>
            <a:pPr marL="393700" lvl="1">
              <a:lnSpc>
                <a:spcPct val="90000"/>
              </a:lnSpc>
              <a:buClr>
                <a:srgbClr val="04617B"/>
              </a:buClr>
              <a:defRPr/>
            </a:pPr>
            <a:endParaRPr lang="en-US" altLang="en-US" sz="1600" u="sng" dirty="0">
              <a:solidFill>
                <a:srgbClr val="FF0000"/>
              </a:solidFill>
              <a:latin typeface="Arial" pitchFamily="34" charset="0"/>
              <a:cs typeface="Arial" pitchFamily="34" charset="0"/>
            </a:endParaRPr>
          </a:p>
          <a:p>
            <a:pPr marL="393700" lvl="1">
              <a:lnSpc>
                <a:spcPct val="90000"/>
              </a:lnSpc>
              <a:buClr>
                <a:srgbClr val="04617B"/>
              </a:buClr>
              <a:defRPr/>
            </a:pPr>
            <a:r>
              <a:rPr lang="en-US" altLang="en-US" sz="1600" u="sng" dirty="0">
                <a:solidFill>
                  <a:srgbClr val="FF0000"/>
                </a:solidFill>
                <a:latin typeface="Arial" pitchFamily="34" charset="0"/>
                <a:cs typeface="Arial" pitchFamily="34" charset="0"/>
              </a:rPr>
              <a:t>Please note: New as of March 2021</a:t>
            </a:r>
          </a:p>
          <a:p>
            <a:pPr lvl="1">
              <a:lnSpc>
                <a:spcPct val="90000"/>
              </a:lnSpc>
              <a:buClr>
                <a:srgbClr val="04617B"/>
              </a:buClr>
              <a:defRPr/>
            </a:pPr>
            <a:r>
              <a:rPr lang="en-US" sz="1600" dirty="0">
                <a:solidFill>
                  <a:srgbClr val="FF0000"/>
                </a:solidFill>
                <a:latin typeface="Arial" panose="020B0604020202020204" pitchFamily="34" charset="0"/>
                <a:cs typeface="Arial" panose="020B0604020202020204" pitchFamily="34" charset="0"/>
              </a:rPr>
              <a:t>For potential new DBE/ACDBE applicant firms, please use the weblink below to register and apply.</a:t>
            </a:r>
          </a:p>
          <a:p>
            <a:pPr lvl="0"/>
            <a:r>
              <a:rPr lang="en-US" sz="1600" b="1" i="1" dirty="0">
                <a:solidFill>
                  <a:prstClr val="black"/>
                </a:solidFill>
                <a:latin typeface="Arial" panose="020B0604020202020204" pitchFamily="34" charset="0"/>
                <a:cs typeface="Arial" panose="020B0604020202020204" pitchFamily="34" charset="0"/>
              </a:rPr>
              <a:t>Click here</a:t>
            </a:r>
            <a:r>
              <a:rPr lang="en-US" sz="1600" b="1" dirty="0">
                <a:solidFill>
                  <a:prstClr val="black"/>
                </a:solidFill>
                <a:latin typeface="Arial" panose="020B0604020202020204" pitchFamily="34" charset="0"/>
                <a:cs typeface="Arial" panose="020B0604020202020204" pitchFamily="34" charset="0"/>
              </a:rPr>
              <a:t> to access the </a:t>
            </a:r>
            <a:r>
              <a:rPr lang="en-US" sz="1600" b="1" u="sng" dirty="0">
                <a:solidFill>
                  <a:prstClr val="black"/>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https://lacity.diversitysoftware.com/</a:t>
            </a:r>
            <a:r>
              <a:rPr lang="en-US" b="1" dirty="0">
                <a:solidFill>
                  <a:prstClr val="black"/>
                </a:solidFill>
                <a:latin typeface="Constantia"/>
                <a:cs typeface="+mn-cs"/>
              </a:rPr>
              <a:t>	</a:t>
            </a:r>
            <a:endParaRPr lang="en-US" dirty="0">
              <a:solidFill>
                <a:prstClr val="black"/>
              </a:solidFill>
              <a:latin typeface="Constantia"/>
              <a:cs typeface="+mn-cs"/>
            </a:endParaRPr>
          </a:p>
        </p:txBody>
      </p:sp>
      <p:sp>
        <p:nvSpPr>
          <p:cNvPr id="5" name="Rectangle 4">
            <a:extLst>
              <a:ext uri="{FF2B5EF4-FFF2-40B4-BE49-F238E27FC236}">
                <a16:creationId xmlns:a16="http://schemas.microsoft.com/office/drawing/2014/main" id="{B9845029-5873-4C8F-AD95-A526938F66B7}"/>
              </a:ext>
            </a:extLst>
          </p:cNvPr>
          <p:cNvSpPr/>
          <p:nvPr/>
        </p:nvSpPr>
        <p:spPr>
          <a:xfrm>
            <a:off x="533400" y="590272"/>
            <a:ext cx="4564648" cy="584775"/>
          </a:xfrm>
          <a:prstGeom prst="rect">
            <a:avLst/>
          </a:prstGeom>
        </p:spPr>
        <p:txBody>
          <a:bodyPr wrap="none">
            <a:spAutoFit/>
          </a:bodyPr>
          <a:lstStyle/>
          <a:p>
            <a:r>
              <a:rPr lang="en-US" sz="3200" b="1" i="1" dirty="0">
                <a:solidFill>
                  <a:srgbClr val="04617B"/>
                </a:solidFill>
                <a:latin typeface="Calibri"/>
                <a:ea typeface="+mj-ea"/>
                <a:cs typeface="+mj-cs"/>
              </a:rPr>
              <a:t>DBE / ACDBE Certification</a:t>
            </a:r>
            <a:endParaRPr lang="en-US" dirty="0"/>
          </a:p>
        </p:txBody>
      </p:sp>
    </p:spTree>
    <p:extLst>
      <p:ext uri="{BB962C8B-B14F-4D97-AF65-F5344CB8AC3E}">
        <p14:creationId xmlns:p14="http://schemas.microsoft.com/office/powerpoint/2010/main" val="34321401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267E8-AFA5-4401-B1F9-65C69468C860}"/>
              </a:ext>
            </a:extLst>
          </p:cNvPr>
          <p:cNvSpPr>
            <a:spLocks noGrp="1"/>
          </p:cNvSpPr>
          <p:nvPr>
            <p:ph type="title"/>
          </p:nvPr>
        </p:nvSpPr>
        <p:spPr>
          <a:xfrm>
            <a:off x="457200" y="457200"/>
            <a:ext cx="8229600" cy="609600"/>
          </a:xfrm>
        </p:spPr>
        <p:txBody>
          <a:bodyPr/>
          <a:lstStyle/>
          <a:p>
            <a:r>
              <a:rPr lang="en-US" sz="3200" b="1" i="1" dirty="0"/>
              <a:t>DBE / ACDBE Certification</a:t>
            </a:r>
          </a:p>
        </p:txBody>
      </p:sp>
      <p:sp>
        <p:nvSpPr>
          <p:cNvPr id="4" name="Slide Number Placeholder 3">
            <a:extLst>
              <a:ext uri="{FF2B5EF4-FFF2-40B4-BE49-F238E27FC236}">
                <a16:creationId xmlns:a16="http://schemas.microsoft.com/office/drawing/2014/main" id="{F1F77FB9-A919-4E15-985A-24C6F951C916}"/>
              </a:ext>
            </a:extLst>
          </p:cNvPr>
          <p:cNvSpPr>
            <a:spLocks noGrp="1"/>
          </p:cNvSpPr>
          <p:nvPr>
            <p:ph type="sldNum" sz="quarter" idx="12"/>
          </p:nvPr>
        </p:nvSpPr>
        <p:spPr/>
        <p:txBody>
          <a:bodyPr/>
          <a:lstStyle/>
          <a:p>
            <a:pPr>
              <a:defRPr/>
            </a:pPr>
            <a:fld id="{E84AE8A8-6ACE-4A15-90DF-984768BF0901}" type="slidenum">
              <a:rPr lang="en-US" smtClean="0"/>
              <a:pPr>
                <a:defRPr/>
              </a:pPr>
              <a:t>54</a:t>
            </a:fld>
            <a:endParaRPr lang="en-US" dirty="0"/>
          </a:p>
        </p:txBody>
      </p:sp>
      <p:sp>
        <p:nvSpPr>
          <p:cNvPr id="5" name="Rectangle 3">
            <a:extLst>
              <a:ext uri="{FF2B5EF4-FFF2-40B4-BE49-F238E27FC236}">
                <a16:creationId xmlns:a16="http://schemas.microsoft.com/office/drawing/2014/main" id="{2BBD4EAB-EF24-4D34-9CB3-0E7C73F6D203}"/>
              </a:ext>
            </a:extLst>
          </p:cNvPr>
          <p:cNvSpPr txBox="1">
            <a:spLocks noChangeArrowheads="1"/>
          </p:cNvSpPr>
          <p:nvPr/>
        </p:nvSpPr>
        <p:spPr bwMode="auto">
          <a:xfrm>
            <a:off x="533400" y="1295400"/>
            <a:ext cx="8229600" cy="5257800"/>
          </a:xfrm>
          <a:prstGeom prst="rect">
            <a:avLst/>
          </a:prstGeom>
          <a:ln w="25400" cap="flat" cmpd="sng" algn="ctr">
            <a:noFill/>
            <a:prstDash val="solid"/>
          </a:ln>
          <a:extLs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dk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dk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dk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dk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dk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dk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dk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dk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dk1"/>
                </a:solidFill>
                <a:latin typeface="+mn-lt"/>
                <a:ea typeface="+mn-ea"/>
                <a:cs typeface="+mn-cs"/>
              </a:defRPr>
            </a:lvl9pPr>
          </a:lstStyle>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endParaRPr lang="en-US" altLang="en-US" sz="1800" b="1" dirty="0">
              <a:solidFill>
                <a:schemeClr val="tx2"/>
              </a:solidFill>
              <a:latin typeface="Arial" pitchFamily="34" charset="0"/>
              <a:cs typeface="Arial" pitchFamily="34" charset="0"/>
            </a:endParaRPr>
          </a:p>
          <a:p>
            <a:pPr>
              <a:lnSpc>
                <a:spcPct val="90000"/>
              </a:lnSpc>
              <a:buNone/>
              <a:defRPr/>
            </a:pPr>
            <a:r>
              <a:rPr lang="en-US" altLang="en-US" sz="1800" b="1" dirty="0">
                <a:solidFill>
                  <a:schemeClr val="tx2"/>
                </a:solidFill>
                <a:latin typeface="Arial" pitchFamily="34" charset="0"/>
                <a:cs typeface="Arial" pitchFamily="34" charset="0"/>
              </a:rPr>
              <a:t>Advantage:</a:t>
            </a:r>
          </a:p>
          <a:p>
            <a:pPr lvl="1">
              <a:lnSpc>
                <a:spcPct val="90000"/>
              </a:lnSpc>
              <a:defRPr/>
            </a:pPr>
            <a:r>
              <a:rPr lang="en-US" altLang="en-US" sz="1400" dirty="0">
                <a:solidFill>
                  <a:schemeClr val="tx1"/>
                </a:solidFill>
                <a:latin typeface="Arial" pitchFamily="34" charset="0"/>
                <a:cs typeface="Arial" pitchFamily="34" charset="0"/>
              </a:rPr>
              <a:t>Certification provides additional opportunities in competing against non-certified subcontractors</a:t>
            </a:r>
          </a:p>
          <a:p>
            <a:pPr lvl="1">
              <a:lnSpc>
                <a:spcPct val="90000"/>
              </a:lnSpc>
              <a:defRPr/>
            </a:pPr>
            <a:r>
              <a:rPr lang="en-US" altLang="en-US" sz="1400" dirty="0">
                <a:solidFill>
                  <a:schemeClr val="tx1"/>
                </a:solidFill>
                <a:latin typeface="Arial" pitchFamily="34" charset="0"/>
                <a:cs typeface="Arial" pitchFamily="34" charset="0"/>
              </a:rPr>
              <a:t>Marketing exposure through nationwide, statewide, and citywide databases</a:t>
            </a:r>
          </a:p>
          <a:p>
            <a:pPr lvl="1">
              <a:lnSpc>
                <a:spcPct val="90000"/>
              </a:lnSpc>
              <a:defRPr/>
            </a:pPr>
            <a:r>
              <a:rPr lang="en-US" altLang="en-US" sz="1400" dirty="0">
                <a:solidFill>
                  <a:schemeClr val="tx1"/>
                </a:solidFill>
                <a:latin typeface="Arial" pitchFamily="34" charset="0"/>
                <a:cs typeface="Arial" pitchFamily="34" charset="0"/>
              </a:rPr>
              <a:t>One stop shop – the City’s DBE/ACDBE certifications are honored throughout CA (CUCP includes CALTRANS, Metro, etc.)</a:t>
            </a:r>
          </a:p>
          <a:p>
            <a:pPr lvl="1">
              <a:lnSpc>
                <a:spcPct val="90000"/>
              </a:lnSpc>
              <a:defRPr/>
            </a:pPr>
            <a:r>
              <a:rPr lang="en-US" altLang="en-US" sz="1400" dirty="0">
                <a:solidFill>
                  <a:schemeClr val="tx1"/>
                </a:solidFill>
                <a:latin typeface="Arial" pitchFamily="34" charset="0"/>
                <a:cs typeface="Arial" pitchFamily="34" charset="0"/>
              </a:rPr>
              <a:t>DBE/ACDBE certification is good until or unless removed for cause; e.g., change in ownership or control, exceeds size standards or personal net worth or failure to cooperate.</a:t>
            </a:r>
          </a:p>
          <a:p>
            <a:pPr>
              <a:lnSpc>
                <a:spcPct val="90000"/>
              </a:lnSpc>
              <a:buNone/>
              <a:defRPr/>
            </a:pPr>
            <a:r>
              <a:rPr lang="en-US" altLang="en-US" sz="1800" b="1" dirty="0">
                <a:solidFill>
                  <a:schemeClr val="tx2"/>
                </a:solidFill>
                <a:latin typeface="Arial" pitchFamily="34" charset="0"/>
                <a:cs typeface="Arial" pitchFamily="34" charset="0"/>
              </a:rPr>
              <a:t>ACDBE Examples: </a:t>
            </a:r>
          </a:p>
          <a:p>
            <a:pPr lvl="1">
              <a:lnSpc>
                <a:spcPct val="90000"/>
              </a:lnSpc>
              <a:defRPr/>
            </a:pPr>
            <a:r>
              <a:rPr lang="en-US" altLang="en-US" sz="1400" dirty="0">
                <a:solidFill>
                  <a:schemeClr val="tx1"/>
                </a:solidFill>
                <a:latin typeface="Arial" pitchFamily="34" charset="0"/>
                <a:cs typeface="Arial" pitchFamily="34" charset="0"/>
              </a:rPr>
              <a:t>On-line and hard copy airport magazine publisher</a:t>
            </a:r>
          </a:p>
          <a:p>
            <a:pPr lvl="1">
              <a:lnSpc>
                <a:spcPct val="90000"/>
              </a:lnSpc>
              <a:defRPr/>
            </a:pPr>
            <a:r>
              <a:rPr lang="en-US" altLang="en-US" sz="1400" dirty="0">
                <a:solidFill>
                  <a:schemeClr val="tx1"/>
                </a:solidFill>
                <a:latin typeface="Arial" pitchFamily="34" charset="0"/>
                <a:cs typeface="Arial" pitchFamily="34" charset="0"/>
              </a:rPr>
              <a:t>On-line digital advertising vendor</a:t>
            </a:r>
          </a:p>
          <a:p>
            <a:pPr lvl="1">
              <a:lnSpc>
                <a:spcPct val="90000"/>
              </a:lnSpc>
              <a:defRPr/>
            </a:pPr>
            <a:r>
              <a:rPr lang="en-US" altLang="en-US" sz="1400" dirty="0">
                <a:solidFill>
                  <a:schemeClr val="tx1"/>
                </a:solidFill>
                <a:latin typeface="Arial" pitchFamily="34" charset="0"/>
                <a:cs typeface="Arial" pitchFamily="34" charset="0"/>
              </a:rPr>
              <a:t>Vehicle Service and Maintenance Provider off the LAWA campus who performs CHP-standard vehicle inspections and services.  Staff also repairs, services, and maintains tour buses and shuttle vans that transport travelers to and from LAX</a:t>
            </a:r>
            <a:r>
              <a:rPr lang="en-US" altLang="en-US" sz="1400" dirty="0">
                <a:solidFill>
                  <a:schemeClr val="hlink"/>
                </a:solidFill>
                <a:latin typeface="Arial" pitchFamily="34" charset="0"/>
                <a:cs typeface="Arial" pitchFamily="34" charset="0"/>
              </a:rPr>
              <a:t>.</a:t>
            </a:r>
          </a:p>
          <a:p>
            <a:pPr lvl="1">
              <a:lnSpc>
                <a:spcPct val="90000"/>
              </a:lnSpc>
              <a:defRPr/>
            </a:pPr>
            <a:r>
              <a:rPr lang="en-US" altLang="en-US" sz="1400" dirty="0">
                <a:solidFill>
                  <a:schemeClr val="tx1"/>
                </a:solidFill>
                <a:latin typeface="Arial" pitchFamily="34" charset="0"/>
                <a:cs typeface="Arial" pitchFamily="34" charset="0"/>
              </a:rPr>
              <a:t>Vending machine operator providing baby products</a:t>
            </a:r>
          </a:p>
          <a:p>
            <a:pPr lvl="1">
              <a:lnSpc>
                <a:spcPct val="90000"/>
              </a:lnSpc>
              <a:defRPr/>
            </a:pPr>
            <a:r>
              <a:rPr lang="en-US" altLang="en-US" sz="1400" dirty="0">
                <a:solidFill>
                  <a:schemeClr val="tx1"/>
                </a:solidFill>
                <a:latin typeface="Arial" pitchFamily="34" charset="0"/>
                <a:cs typeface="Arial" pitchFamily="34" charset="0"/>
              </a:rPr>
              <a:t>Dark Chocolate Manufacturer, candy and other products</a:t>
            </a:r>
          </a:p>
          <a:p>
            <a:pPr marL="393700" lvl="1" indent="0">
              <a:lnSpc>
                <a:spcPct val="90000"/>
              </a:lnSpc>
              <a:buNone/>
              <a:defRPr/>
            </a:pPr>
            <a:endParaRPr lang="en-US" altLang="en-US" sz="1400" dirty="0">
              <a:latin typeface="Arial" pitchFamily="34" charset="0"/>
              <a:cs typeface="Arial" pitchFamily="34" charset="0"/>
            </a:endParaRPr>
          </a:p>
        </p:txBody>
      </p:sp>
    </p:spTree>
    <p:extLst>
      <p:ext uri="{BB962C8B-B14F-4D97-AF65-F5344CB8AC3E}">
        <p14:creationId xmlns:p14="http://schemas.microsoft.com/office/powerpoint/2010/main" val="64730093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idx="4294967295"/>
          </p:nvPr>
        </p:nvSpPr>
        <p:spPr>
          <a:xfrm>
            <a:off x="381000" y="838200"/>
            <a:ext cx="8489950" cy="533400"/>
          </a:xfrm>
        </p:spPr>
        <p:txBody>
          <a:bodyPr/>
          <a:lstStyle/>
          <a:p>
            <a:r>
              <a:rPr lang="en-US" altLang="en-US" sz="3200" b="1" i="1"/>
              <a:t>DBE/ACDBE  Certification Process</a:t>
            </a:r>
          </a:p>
        </p:txBody>
      </p:sp>
      <p:sp>
        <p:nvSpPr>
          <p:cNvPr id="81923" name="Rectangle 3"/>
          <p:cNvSpPr>
            <a:spLocks noGrp="1" noChangeArrowheads="1"/>
          </p:cNvSpPr>
          <p:nvPr>
            <p:ph idx="4294967295"/>
          </p:nvPr>
        </p:nvSpPr>
        <p:spPr>
          <a:xfrm>
            <a:off x="457200" y="1828800"/>
            <a:ext cx="7924800" cy="4572000"/>
          </a:xfrm>
        </p:spPr>
        <p:txBody>
          <a:bodyPr/>
          <a:lstStyle/>
          <a:p>
            <a:pPr>
              <a:lnSpc>
                <a:spcPct val="80000"/>
              </a:lnSpc>
              <a:buFontTx/>
              <a:buNone/>
            </a:pPr>
            <a:r>
              <a:rPr lang="en-US" altLang="en-US" sz="2000" b="1" dirty="0">
                <a:solidFill>
                  <a:schemeClr val="tx2"/>
                </a:solidFill>
                <a:latin typeface="Arial" charset="0"/>
                <a:cs typeface="Arial" charset="0"/>
              </a:rPr>
              <a:t>1. Preliminary Intake Review:</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Submitted documents are checked for completeness</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2.</a:t>
            </a:r>
            <a:r>
              <a:rPr lang="en-US" altLang="en-US" sz="2000" dirty="0">
                <a:solidFill>
                  <a:schemeClr val="tx2"/>
                </a:solidFill>
                <a:latin typeface="Arial" charset="0"/>
                <a:cs typeface="Arial" charset="0"/>
              </a:rPr>
              <a:t> </a:t>
            </a:r>
            <a:r>
              <a:rPr lang="en-US" altLang="en-US" sz="2000" b="1" dirty="0">
                <a:solidFill>
                  <a:schemeClr val="tx2"/>
                </a:solidFill>
                <a:latin typeface="Arial" charset="0"/>
                <a:cs typeface="Arial" charset="0"/>
              </a:rPr>
              <a:t>Desk Audit:</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Supporting documents are reviewed to determine eligibility for certification, additional information may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3. Mandatory Site Visit (Due to COVID-19, virtual or telephonic):</a:t>
            </a:r>
            <a:endParaRPr lang="en-US" altLang="en-US" sz="2000" dirty="0">
              <a:solidFill>
                <a:schemeClr val="tx2"/>
              </a:solidFill>
              <a:latin typeface="Arial" charset="0"/>
              <a:cs typeface="Arial" charset="0"/>
            </a:endParaRPr>
          </a:p>
          <a:p>
            <a:pPr>
              <a:lnSpc>
                <a:spcPct val="80000"/>
              </a:lnSpc>
              <a:buFontTx/>
              <a:buNone/>
            </a:pPr>
            <a:r>
              <a:rPr lang="en-US" altLang="en-US" sz="2000" dirty="0">
                <a:latin typeface="Arial" charset="0"/>
                <a:cs typeface="Arial" charset="0"/>
              </a:rPr>
              <a:t>	Interview applicant at the business location; physical verification that business exists, additional information may also be requested</a:t>
            </a:r>
          </a:p>
          <a:p>
            <a:pPr>
              <a:lnSpc>
                <a:spcPct val="80000"/>
              </a:lnSpc>
              <a:buFontTx/>
              <a:buNone/>
            </a:pPr>
            <a:endParaRPr lang="en-US" altLang="en-US" sz="2000" dirty="0">
              <a:latin typeface="Arial" charset="0"/>
              <a:cs typeface="Arial" charset="0"/>
            </a:endParaRPr>
          </a:p>
          <a:p>
            <a:pPr>
              <a:lnSpc>
                <a:spcPct val="80000"/>
              </a:lnSpc>
              <a:buFontTx/>
              <a:buNone/>
            </a:pPr>
            <a:r>
              <a:rPr lang="en-US" altLang="en-US" sz="2000" b="1" dirty="0">
                <a:solidFill>
                  <a:schemeClr val="tx2"/>
                </a:solidFill>
                <a:latin typeface="Arial" charset="0"/>
                <a:cs typeface="Arial" charset="0"/>
              </a:rPr>
              <a:t>4. Final Review for Approval/Denial</a:t>
            </a:r>
          </a:p>
          <a:p>
            <a:pPr>
              <a:lnSpc>
                <a:spcPct val="80000"/>
              </a:lnSpc>
              <a:buFontTx/>
              <a:buNone/>
            </a:pPr>
            <a:endParaRPr lang="en-US" altLang="en-US" sz="2000" b="1" dirty="0">
              <a:solidFill>
                <a:schemeClr val="tx2"/>
              </a:solidFill>
              <a:latin typeface="Arial" charset="0"/>
              <a:cs typeface="Arial" charset="0"/>
            </a:endParaRPr>
          </a:p>
          <a:p>
            <a:pPr algn="ctr">
              <a:lnSpc>
                <a:spcPct val="80000"/>
              </a:lnSpc>
              <a:buFontTx/>
              <a:buNone/>
            </a:pPr>
            <a:r>
              <a:rPr lang="en-US" altLang="en-US" sz="2000" b="1" dirty="0">
                <a:solidFill>
                  <a:schemeClr val="tx2"/>
                </a:solidFill>
                <a:latin typeface="Arial" charset="0"/>
                <a:cs typeface="Arial" charset="0"/>
              </a:rPr>
              <a:t>Start the Certification Process Today!</a:t>
            </a:r>
          </a:p>
        </p:txBody>
      </p:sp>
      <p:sp>
        <p:nvSpPr>
          <p:cNvPr id="2" name="Slide Number Placeholder 1"/>
          <p:cNvSpPr>
            <a:spLocks noGrp="1"/>
          </p:cNvSpPr>
          <p:nvPr>
            <p:ph type="sldNum" sz="quarter" idx="12"/>
          </p:nvPr>
        </p:nvSpPr>
        <p:spPr/>
        <p:txBody>
          <a:bodyPr/>
          <a:lstStyle/>
          <a:p>
            <a:pPr>
              <a:defRPr/>
            </a:pPr>
            <a:fld id="{7598FC04-E313-4D34-AF5C-126D51C355A2}" type="slidenum">
              <a:rPr lang="en-US" smtClean="0"/>
              <a:pPr>
                <a:defRPr/>
              </a:pPr>
              <a:t>55</a:t>
            </a:fld>
            <a:endParaRPr lang="en-US" dirty="0"/>
          </a:p>
        </p:txBody>
      </p:sp>
    </p:spTree>
    <p:extLst>
      <p:ext uri="{BB962C8B-B14F-4D97-AF65-F5344CB8AC3E}">
        <p14:creationId xmlns:p14="http://schemas.microsoft.com/office/powerpoint/2010/main" val="997204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501650" y="762000"/>
            <a:ext cx="8642350" cy="685800"/>
          </a:xfrm>
        </p:spPr>
        <p:txBody>
          <a:bodyPr/>
          <a:lstStyle/>
          <a:p>
            <a:r>
              <a:rPr lang="en-US" altLang="en-US" sz="3200" b="1" i="1" dirty="0"/>
              <a:t>Getting Certified</a:t>
            </a:r>
          </a:p>
        </p:txBody>
      </p:sp>
      <p:sp>
        <p:nvSpPr>
          <p:cNvPr id="48131" name="Rectangle 3"/>
          <p:cNvSpPr>
            <a:spLocks noGrp="1" noChangeArrowheads="1"/>
          </p:cNvSpPr>
          <p:nvPr>
            <p:ph idx="4294967295"/>
          </p:nvPr>
        </p:nvSpPr>
        <p:spPr>
          <a:xfrm>
            <a:off x="457200" y="1295400"/>
            <a:ext cx="8229600" cy="5029200"/>
          </a:xfrm>
        </p:spPr>
        <p:txBody>
          <a:bodyPr/>
          <a:lstStyle/>
          <a:p>
            <a:pPr algn="ctr">
              <a:lnSpc>
                <a:spcPct val="80000"/>
              </a:lnSpc>
              <a:buFontTx/>
              <a:buNone/>
              <a:defRPr/>
            </a:pPr>
            <a:endParaRPr lang="en-US" altLang="en-US" sz="1300" b="1" dirty="0"/>
          </a:p>
          <a:p>
            <a:pPr algn="ctr">
              <a:spcBef>
                <a:spcPct val="0"/>
              </a:spcBef>
              <a:buFontTx/>
              <a:buNone/>
              <a:defRPr/>
            </a:pPr>
            <a:endParaRPr lang="en-US" altLang="en-US" sz="1400" b="1" dirty="0">
              <a:latin typeface="Arial" charset="0"/>
              <a:cs typeface="Arial" charset="0"/>
            </a:endParaRPr>
          </a:p>
          <a:p>
            <a:pPr algn="ctr">
              <a:spcBef>
                <a:spcPct val="0"/>
              </a:spcBef>
              <a:buFontTx/>
              <a:buNone/>
              <a:defRPr/>
            </a:pPr>
            <a:endParaRPr lang="en-US" altLang="en-US" sz="1400" b="1" dirty="0">
              <a:latin typeface="Arial" charset="0"/>
              <a:cs typeface="Arial" charset="0"/>
            </a:endParaRPr>
          </a:p>
          <a:p>
            <a:pPr algn="ctr">
              <a:spcBef>
                <a:spcPct val="0"/>
              </a:spcBef>
              <a:buFontTx/>
              <a:buNone/>
              <a:defRPr/>
            </a:pPr>
            <a:r>
              <a:rPr lang="en-US" altLang="en-US" sz="1400" b="1" dirty="0">
                <a:latin typeface="Arial" charset="0"/>
                <a:cs typeface="Arial" charset="0"/>
              </a:rPr>
              <a:t>For more information:</a:t>
            </a:r>
          </a:p>
          <a:p>
            <a:pPr algn="ctr">
              <a:spcBef>
                <a:spcPct val="0"/>
              </a:spcBef>
              <a:buFontTx/>
              <a:buNone/>
              <a:defRPr/>
            </a:pPr>
            <a:r>
              <a:rPr lang="en-US" altLang="en-US" sz="1400" b="1" dirty="0">
                <a:solidFill>
                  <a:schemeClr val="accent1"/>
                </a:solidFill>
                <a:latin typeface="Arial" charset="0"/>
                <a:cs typeface="Arial" charset="0"/>
              </a:rPr>
              <a:t>http://bca.lacity.org </a:t>
            </a:r>
          </a:p>
          <a:p>
            <a:pPr algn="ctr">
              <a:spcBef>
                <a:spcPct val="0"/>
              </a:spcBef>
              <a:buFontTx/>
              <a:buNone/>
              <a:defRPr/>
            </a:pPr>
            <a:endParaRPr lang="en-US" altLang="en-US" sz="1400" b="1" dirty="0">
              <a:solidFill>
                <a:schemeClr val="accent1"/>
              </a:solidFill>
              <a:latin typeface="Arial" charset="0"/>
              <a:cs typeface="Arial" charset="0"/>
            </a:endParaRPr>
          </a:p>
          <a:p>
            <a:pPr algn="ctr">
              <a:spcBef>
                <a:spcPct val="0"/>
              </a:spcBef>
              <a:buFontTx/>
              <a:buNone/>
              <a:defRPr/>
            </a:pPr>
            <a:r>
              <a:rPr lang="en-US" altLang="en-US" sz="1400" b="1" dirty="0">
                <a:latin typeface="Arial" charset="0"/>
                <a:cs typeface="Arial" charset="0"/>
              </a:rPr>
              <a:t>Certification Helpline </a:t>
            </a:r>
            <a:r>
              <a:rPr lang="en-US" altLang="en-US" sz="1400" dirty="0">
                <a:latin typeface="Arial" charset="0"/>
                <a:cs typeface="Arial" charset="0"/>
              </a:rPr>
              <a:t> </a:t>
            </a:r>
          </a:p>
          <a:p>
            <a:pPr algn="ctr">
              <a:spcBef>
                <a:spcPct val="0"/>
              </a:spcBef>
              <a:buFontTx/>
              <a:buNone/>
              <a:defRPr/>
            </a:pPr>
            <a:r>
              <a:rPr lang="en-US" altLang="en-US" sz="1400" dirty="0">
                <a:latin typeface="Arial" charset="0"/>
                <a:cs typeface="Arial" charset="0"/>
              </a:rPr>
              <a:t>(213) 847-2684  </a:t>
            </a:r>
          </a:p>
          <a:p>
            <a:pPr algn="ctr">
              <a:spcBef>
                <a:spcPct val="0"/>
              </a:spcBef>
              <a:buFontTx/>
              <a:buNone/>
              <a:defRPr/>
            </a:pPr>
            <a:r>
              <a:rPr lang="en-US" altLang="en-US" sz="1400" b="1" dirty="0">
                <a:solidFill>
                  <a:srgbClr val="0070C0"/>
                </a:solidFill>
                <a:latin typeface="Arial" charset="0"/>
                <a:cs typeface="Arial" charset="0"/>
              </a:rPr>
              <a:t>bca.certifications@lacity.org</a:t>
            </a:r>
          </a:p>
          <a:p>
            <a:pPr algn="ctr">
              <a:spcBef>
                <a:spcPct val="0"/>
              </a:spcBef>
              <a:buFontTx/>
              <a:buNone/>
              <a:defRPr/>
            </a:pPr>
            <a:endParaRPr lang="en-US" altLang="en-US" sz="1200" b="1" dirty="0">
              <a:latin typeface="Arial" charset="0"/>
              <a:cs typeface="Arial" charset="0"/>
            </a:endParaRPr>
          </a:p>
          <a:p>
            <a:pPr algn="ctr">
              <a:spcBef>
                <a:spcPct val="0"/>
              </a:spcBef>
              <a:buFontTx/>
              <a:buNone/>
              <a:defRPr/>
            </a:pPr>
            <a:r>
              <a:rPr lang="en-US" altLang="en-US" sz="1400" b="1" dirty="0">
                <a:latin typeface="Arial" charset="0"/>
                <a:cs typeface="Arial" charset="0"/>
              </a:rPr>
              <a:t>Shaun </a:t>
            </a:r>
            <a:r>
              <a:rPr lang="en-US" altLang="en-US" sz="1400" b="1" dirty="0" err="1">
                <a:latin typeface="Arial" charset="0"/>
                <a:cs typeface="Arial" charset="0"/>
              </a:rPr>
              <a:t>Shimoda</a:t>
            </a:r>
            <a:r>
              <a:rPr lang="en-US" altLang="en-US" sz="1400" b="1" dirty="0">
                <a:latin typeface="Arial" charset="0"/>
                <a:cs typeface="Arial" charset="0"/>
              </a:rPr>
              <a:t>-Kobayashi</a:t>
            </a:r>
            <a:r>
              <a:rPr lang="en-US" altLang="en-US" sz="1400" dirty="0">
                <a:latin typeface="Arial" charset="0"/>
                <a:cs typeface="Arial" charset="0"/>
              </a:rPr>
              <a:t>, LAWA Certification Manager</a:t>
            </a:r>
          </a:p>
          <a:p>
            <a:pPr algn="ctr">
              <a:spcBef>
                <a:spcPct val="0"/>
              </a:spcBef>
              <a:buFontTx/>
              <a:buNone/>
              <a:defRPr/>
            </a:pPr>
            <a:r>
              <a:rPr lang="en-US" altLang="en-US" sz="1400" dirty="0">
                <a:latin typeface="Arial" charset="0"/>
                <a:cs typeface="Arial" charset="0"/>
              </a:rPr>
              <a:t>(213) 847-2650 </a:t>
            </a:r>
          </a:p>
          <a:p>
            <a:pPr algn="ctr">
              <a:spcBef>
                <a:spcPct val="0"/>
              </a:spcBef>
              <a:buFontTx/>
              <a:buNone/>
              <a:defRPr/>
            </a:pPr>
            <a:r>
              <a:rPr lang="en-US" altLang="en-US" sz="1400" dirty="0">
                <a:latin typeface="Arial" charset="0"/>
                <a:cs typeface="Arial" charset="0"/>
              </a:rPr>
              <a:t>shaun.shimoda-kobayashi@lacity.org </a:t>
            </a:r>
          </a:p>
          <a:p>
            <a:pPr algn="ctr">
              <a:spcBef>
                <a:spcPct val="0"/>
              </a:spcBef>
              <a:buFontTx/>
              <a:buNone/>
              <a:defRPr/>
            </a:pPr>
            <a:endParaRPr lang="en-US" altLang="en-US" sz="1000" b="1" dirty="0">
              <a:solidFill>
                <a:schemeClr val="accent1"/>
              </a:solidFill>
              <a:latin typeface="Arial" charset="0"/>
              <a:cs typeface="Arial" charset="0"/>
            </a:endParaRPr>
          </a:p>
          <a:p>
            <a:pPr marL="0" indent="0" algn="ctr">
              <a:buFont typeface="Wingdings 2" pitchFamily="18" charset="2"/>
              <a:buNone/>
              <a:defRPr/>
            </a:pPr>
            <a:r>
              <a:rPr lang="en-US" sz="1400" b="1" dirty="0">
                <a:latin typeface="Arial" panose="020B0604020202020204" pitchFamily="34" charset="0"/>
                <a:cs typeface="Arial" panose="020B0604020202020204" pitchFamily="34" charset="0"/>
              </a:rPr>
              <a:t>Elaine Luong-Huynh, </a:t>
            </a:r>
            <a:r>
              <a:rPr lang="en-US" sz="1400" dirty="0">
                <a:latin typeface="Arial" panose="020B0604020202020204" pitchFamily="34" charset="0"/>
                <a:cs typeface="Arial" panose="020B0604020202020204" pitchFamily="34" charset="0"/>
              </a:rPr>
              <a:t>LAWA Certification Analyst</a:t>
            </a:r>
          </a:p>
          <a:p>
            <a:pPr marL="0" indent="0" algn="ctr">
              <a:buFont typeface="Wingdings 2" pitchFamily="18" charset="2"/>
              <a:buNone/>
              <a:defRPr/>
            </a:pPr>
            <a:r>
              <a:rPr lang="en-US" sz="1400" dirty="0">
                <a:latin typeface="Arial" panose="020B0604020202020204" pitchFamily="34" charset="0"/>
                <a:cs typeface="Arial" panose="020B0604020202020204" pitchFamily="34" charset="0"/>
              </a:rPr>
              <a:t>    (213) 847-2436</a:t>
            </a:r>
          </a:p>
          <a:p>
            <a:pPr marL="0" indent="0" algn="ctr">
              <a:spcBef>
                <a:spcPts val="0"/>
              </a:spcBef>
              <a:buFont typeface="Wingdings 2" pitchFamily="18" charset="2"/>
              <a:buNone/>
              <a:defRPr/>
            </a:pPr>
            <a:r>
              <a:rPr lang="en-US" sz="1400" dirty="0">
                <a:latin typeface="Arial" panose="020B0604020202020204" pitchFamily="34" charset="0"/>
                <a:cs typeface="Arial" panose="020B0604020202020204" pitchFamily="34" charset="0"/>
              </a:rPr>
              <a:t>    elaine.luong@lacity.org</a:t>
            </a:r>
          </a:p>
          <a:p>
            <a:pPr marL="0" indent="0" algn="ctr">
              <a:spcBef>
                <a:spcPts val="0"/>
              </a:spcBef>
              <a:buFont typeface="Wingdings 2" pitchFamily="18" charset="2"/>
              <a:buNone/>
              <a:defRPr/>
            </a:pPr>
            <a:endParaRPr lang="en-US" sz="1400" b="1" dirty="0">
              <a:latin typeface="Arial" panose="020B0604020202020204" pitchFamily="34" charset="0"/>
              <a:cs typeface="Arial" panose="020B0604020202020204" pitchFamily="34" charset="0"/>
            </a:endParaRPr>
          </a:p>
          <a:p>
            <a:pPr marL="0" indent="0" algn="ctr">
              <a:buFont typeface="Wingdings 2" pitchFamily="18" charset="2"/>
              <a:buNone/>
              <a:defRPr/>
            </a:pPr>
            <a:endParaRPr lang="en-US" altLang="en-US" sz="1400" dirty="0">
              <a:latin typeface="Arial" charset="0"/>
              <a:cs typeface="Arial" charset="0"/>
            </a:endParaRPr>
          </a:p>
          <a:p>
            <a:pPr algn="ctr">
              <a:spcBef>
                <a:spcPct val="0"/>
              </a:spcBef>
              <a:buFontTx/>
              <a:buNone/>
              <a:defRPr/>
            </a:pPr>
            <a:r>
              <a:rPr lang="en-US" altLang="en-US" sz="1400" b="1" dirty="0">
                <a:latin typeface="Arial" charset="0"/>
                <a:cs typeface="Arial" charset="0"/>
              </a:rPr>
              <a:t>Directories of Certified Firms:</a:t>
            </a:r>
          </a:p>
          <a:p>
            <a:pPr algn="ctr">
              <a:spcBef>
                <a:spcPct val="0"/>
              </a:spcBef>
              <a:buFontTx/>
              <a:buNone/>
              <a:defRPr/>
            </a:pPr>
            <a:r>
              <a:rPr lang="en-US" altLang="en-US" sz="1400" b="1" dirty="0">
                <a:latin typeface="Arial" charset="0"/>
                <a:cs typeface="Arial" charset="0"/>
              </a:rPr>
              <a:t>CUCP: https://californiaucp.dbesystem.com/ Directory City of LA go to </a:t>
            </a:r>
            <a:r>
              <a:rPr lang="en-US" altLang="en-US" sz="1400" b="1" u="sng" dirty="0">
                <a:latin typeface="Arial" charset="0"/>
                <a:cs typeface="Arial" charset="0"/>
              </a:rPr>
              <a:t>http://bca.lacity.org </a:t>
            </a:r>
            <a:r>
              <a:rPr lang="en-US" altLang="en-US" sz="1400" b="1" dirty="0">
                <a:latin typeface="Arial" charset="0"/>
                <a:cs typeface="Arial" charset="0"/>
              </a:rPr>
              <a:t>-&gt; Certification Listings -&gt; go to  https://bca.lacity.org/CertificationListings/DBETable.php</a:t>
            </a:r>
            <a:endParaRPr lang="en-US" altLang="en-US" sz="1400" b="1" u="sng" dirty="0">
              <a:latin typeface="Arial" charset="0"/>
              <a:cs typeface="Arial" charset="0"/>
            </a:endParaRPr>
          </a:p>
        </p:txBody>
      </p:sp>
      <p:sp>
        <p:nvSpPr>
          <p:cNvPr id="2" name="Slide Number Placeholder 1"/>
          <p:cNvSpPr>
            <a:spLocks noGrp="1"/>
          </p:cNvSpPr>
          <p:nvPr>
            <p:ph type="sldNum" sz="quarter" idx="12"/>
          </p:nvPr>
        </p:nvSpPr>
        <p:spPr/>
        <p:txBody>
          <a:bodyPr/>
          <a:lstStyle/>
          <a:p>
            <a:pPr>
              <a:defRPr/>
            </a:pPr>
            <a:fld id="{9EBEB3CE-5086-4041-9916-944B35CEA985}" type="slidenum">
              <a:rPr lang="en-US" smtClean="0"/>
              <a:pPr>
                <a:defRPr/>
              </a:pPr>
              <a:t>56</a:t>
            </a:fld>
            <a:endParaRPr lang="en-US" dirty="0"/>
          </a:p>
        </p:txBody>
      </p:sp>
    </p:spTree>
    <p:extLst>
      <p:ext uri="{BB962C8B-B14F-4D97-AF65-F5344CB8AC3E}">
        <p14:creationId xmlns:p14="http://schemas.microsoft.com/office/powerpoint/2010/main" val="23153639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idx="1"/>
          </p:nvPr>
        </p:nvSpPr>
        <p:spPr>
          <a:xfrm>
            <a:off x="533400" y="2133600"/>
            <a:ext cx="8001000" cy="2667000"/>
          </a:xfrm>
        </p:spPr>
        <p:txBody>
          <a:bodyPr/>
          <a:lstStyle/>
          <a:p>
            <a:pPr algn="ctr" eaLnBrk="1" hangingPunct="1">
              <a:buFontTx/>
              <a:buNone/>
            </a:pPr>
            <a:endParaRPr lang="en-US" altLang="en-US" sz="3600" b="1">
              <a:solidFill>
                <a:schemeClr val="tx2"/>
              </a:solidFill>
              <a:latin typeface="Arial" charset="0"/>
            </a:endParaRPr>
          </a:p>
          <a:p>
            <a:pPr algn="ctr" eaLnBrk="1" hangingPunct="1">
              <a:buFontTx/>
              <a:buNone/>
            </a:pPr>
            <a:r>
              <a:rPr lang="en-US" altLang="en-US" sz="3600" b="1">
                <a:solidFill>
                  <a:schemeClr val="tx2"/>
                </a:solidFill>
                <a:latin typeface="Arial" charset="0"/>
              </a:rPr>
              <a:t>ADMINISTRATIVE REQUIREMENTS</a:t>
            </a:r>
          </a:p>
          <a:p>
            <a:pPr algn="ctr" eaLnBrk="1" hangingPunct="1">
              <a:buFontTx/>
              <a:buNone/>
            </a:pPr>
            <a:r>
              <a:rPr lang="en-US" altLang="en-US" sz="800" b="1">
                <a:solidFill>
                  <a:schemeClr val="tx2"/>
                </a:solidFill>
                <a:latin typeface="Arial" charset="0"/>
              </a:rPr>
              <a:t> </a:t>
            </a:r>
          </a:p>
        </p:txBody>
      </p:sp>
      <p:sp>
        <p:nvSpPr>
          <p:cNvPr id="2" name="Slide Number Placeholder 1"/>
          <p:cNvSpPr>
            <a:spLocks noGrp="1"/>
          </p:cNvSpPr>
          <p:nvPr>
            <p:ph type="sldNum" sz="quarter" idx="12"/>
          </p:nvPr>
        </p:nvSpPr>
        <p:spPr/>
        <p:txBody>
          <a:bodyPr/>
          <a:lstStyle/>
          <a:p>
            <a:pPr>
              <a:defRPr/>
            </a:pPr>
            <a:fld id="{7B4B2FD0-6D63-4E66-8B3B-B88DAD6CA466}" type="slidenum">
              <a:rPr lang="en-US" smtClean="0"/>
              <a:pPr>
                <a:defRPr/>
              </a:pPr>
              <a:t>57</a:t>
            </a:fld>
            <a:endParaRPr lang="en-US" dirty="0"/>
          </a:p>
        </p:txBody>
      </p:sp>
    </p:spTree>
    <p:extLst>
      <p:ext uri="{BB962C8B-B14F-4D97-AF65-F5344CB8AC3E}">
        <p14:creationId xmlns:p14="http://schemas.microsoft.com/office/powerpoint/2010/main" val="21950271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304800" y="1676400"/>
            <a:ext cx="8382000" cy="5105400"/>
          </a:xfrm>
        </p:spPr>
        <p:txBody>
          <a:bodyPr/>
          <a:lstStyle/>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endParaRPr lang="en-US" sz="2000" b="1" i="1" dirty="0">
              <a:solidFill>
                <a:schemeClr val="hlink"/>
              </a:solidFill>
              <a:latin typeface="Arial" charset="0"/>
            </a:endParaRPr>
          </a:p>
          <a:p>
            <a:pPr eaLnBrk="1" hangingPunct="1">
              <a:lnSpc>
                <a:spcPct val="80000"/>
              </a:lnSpc>
              <a:buClr>
                <a:schemeClr val="tx2"/>
              </a:buClr>
              <a:buFontTx/>
              <a:buNone/>
              <a:defRPr/>
            </a:pPr>
            <a:r>
              <a:rPr lang="en-US" sz="2000" b="1" i="1" dirty="0">
                <a:solidFill>
                  <a:schemeClr val="hlink"/>
                </a:solidFill>
                <a:latin typeface="Arial" charset="0"/>
              </a:rPr>
              <a:t>Due with bid/proposal</a:t>
            </a:r>
          </a:p>
          <a:p>
            <a:pPr eaLnBrk="1" hangingPunct="1">
              <a:lnSpc>
                <a:spcPct val="80000"/>
              </a:lnSpc>
              <a:buClr>
                <a:schemeClr val="tx2"/>
              </a:buClr>
              <a:buFontTx/>
              <a:buNone/>
              <a:defRPr/>
            </a:pPr>
            <a:endParaRPr lang="en-US" sz="2000" dirty="0">
              <a:latin typeface="Arial" charset="0"/>
            </a:endParaRPr>
          </a:p>
          <a:p>
            <a:pPr eaLnBrk="1" hangingPunct="1">
              <a:lnSpc>
                <a:spcPct val="80000"/>
              </a:lnSpc>
              <a:buClr>
                <a:schemeClr val="tx2"/>
              </a:buClr>
              <a:defRPr/>
            </a:pPr>
            <a:r>
              <a:rPr lang="en-US" sz="2000" dirty="0">
                <a:latin typeface="Arial" charset="0"/>
              </a:rPr>
              <a:t>Affidavit of Non-Collusion </a:t>
            </a:r>
            <a:r>
              <a:rPr lang="en-US" sz="2000" i="1" dirty="0">
                <a:latin typeface="Arial" charset="0"/>
              </a:rPr>
              <a:t>(Form: Notary signature)</a:t>
            </a:r>
          </a:p>
          <a:p>
            <a:pPr eaLnBrk="1" hangingPunct="1">
              <a:lnSpc>
                <a:spcPct val="80000"/>
              </a:lnSpc>
              <a:buClr>
                <a:schemeClr val="tx2"/>
              </a:buClr>
              <a:defRPr/>
            </a:pPr>
            <a:r>
              <a:rPr lang="en-US" sz="2000" dirty="0">
                <a:latin typeface="Arial" charset="0"/>
              </a:rPr>
              <a:t>Bid Bond </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Bidder Contribution Limits (</a:t>
            </a:r>
            <a:r>
              <a:rPr lang="en-US" sz="2000" i="1" dirty="0">
                <a:latin typeface="Arial" charset="0"/>
              </a:rPr>
              <a:t>Form CEC 55, &gt;$100,000</a:t>
            </a:r>
            <a:r>
              <a:rPr lang="en-US" sz="2000" dirty="0">
                <a:latin typeface="Arial" charset="0"/>
              </a:rPr>
              <a:t>)</a:t>
            </a:r>
          </a:p>
          <a:p>
            <a:pPr eaLnBrk="1" hangingPunct="1">
              <a:lnSpc>
                <a:spcPct val="80000"/>
              </a:lnSpc>
              <a:buClr>
                <a:schemeClr val="tx2"/>
              </a:buClr>
              <a:defRPr/>
            </a:pPr>
            <a:r>
              <a:rPr lang="en-US" sz="2000" dirty="0">
                <a:latin typeface="Arial" charset="0"/>
              </a:rPr>
              <a:t>Contractor Responsibility Program (</a:t>
            </a:r>
            <a:r>
              <a:rPr lang="en-US" sz="2000" i="1" dirty="0">
                <a:latin typeface="Arial" charset="0"/>
              </a:rPr>
              <a:t>Form, Board approval)</a:t>
            </a:r>
          </a:p>
          <a:p>
            <a:pPr eaLnBrk="1" hangingPunct="1">
              <a:lnSpc>
                <a:spcPct val="80000"/>
              </a:lnSpc>
              <a:buClr>
                <a:schemeClr val="tx2"/>
              </a:buClr>
              <a:defRPr/>
            </a:pPr>
            <a:r>
              <a:rPr lang="en-US" sz="2000" dirty="0">
                <a:latin typeface="Arial" charset="0"/>
              </a:rPr>
              <a:t>Equal Benefits Ordinance</a:t>
            </a:r>
            <a:r>
              <a:rPr lang="en-US" sz="2000" b="1" dirty="0">
                <a:latin typeface="Arial" charset="0"/>
              </a:rPr>
              <a:t> </a:t>
            </a:r>
            <a:r>
              <a:rPr lang="en-US" sz="2000" dirty="0">
                <a:latin typeface="Arial" charset="0"/>
              </a:rPr>
              <a:t>(</a:t>
            </a:r>
            <a:r>
              <a:rPr lang="en-US" sz="2000" i="1" dirty="0">
                <a:latin typeface="Arial" charset="0"/>
              </a:rPr>
              <a:t>Form, project specific)*</a:t>
            </a:r>
          </a:p>
          <a:p>
            <a:pPr eaLnBrk="1" hangingPunct="1">
              <a:lnSpc>
                <a:spcPct val="80000"/>
              </a:lnSpc>
              <a:buClr>
                <a:schemeClr val="tx2"/>
              </a:buClr>
              <a:defRPr/>
            </a:pPr>
            <a:r>
              <a:rPr lang="en-US" sz="2000" dirty="0">
                <a:latin typeface="Arial" charset="0"/>
              </a:rPr>
              <a:t>Municipal Lobbying Ordinance </a:t>
            </a:r>
            <a:r>
              <a:rPr lang="en-US" sz="2000" i="1" dirty="0">
                <a:latin typeface="Arial" charset="0"/>
              </a:rPr>
              <a:t>(Form CEC 50, &gt; $25,000)</a:t>
            </a:r>
          </a:p>
          <a:p>
            <a:pPr eaLnBrk="1" hangingPunct="1">
              <a:lnSpc>
                <a:spcPct val="80000"/>
              </a:lnSpc>
              <a:buClr>
                <a:schemeClr val="tx2"/>
              </a:buClr>
              <a:defRPr/>
            </a:pPr>
            <a:r>
              <a:rPr lang="en-US" sz="2000" dirty="0">
                <a:latin typeface="Arial" charset="0"/>
              </a:rPr>
              <a:t>Vendor Identification Form</a:t>
            </a:r>
          </a:p>
          <a:p>
            <a:pPr eaLnBrk="1" hangingPunct="1">
              <a:lnSpc>
                <a:spcPct val="80000"/>
              </a:lnSpc>
              <a:buClr>
                <a:schemeClr val="tx2"/>
              </a:buClr>
              <a:defRPr/>
            </a:pPr>
            <a:r>
              <a:rPr lang="en-US" sz="2000" dirty="0">
                <a:latin typeface="Arial" charset="0"/>
              </a:rPr>
              <a:t>Subcontractor Participation Plan</a:t>
            </a:r>
          </a:p>
          <a:p>
            <a:pPr eaLnBrk="1" hangingPunct="1">
              <a:lnSpc>
                <a:spcPct val="80000"/>
              </a:lnSpc>
              <a:buClr>
                <a:schemeClr val="tx2"/>
              </a:buClr>
              <a:defRPr/>
            </a:pPr>
            <a:r>
              <a:rPr lang="en-US" sz="2000" i="1">
                <a:latin typeface="Arial" charset="0"/>
              </a:rPr>
              <a:t>Iran Contracting Act of 2010</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eaLnBrk="1" hangingPunct="1">
              <a:lnSpc>
                <a:spcPct val="80000"/>
              </a:lnSpc>
              <a:buClr>
                <a:schemeClr val="tx2"/>
              </a:buClr>
              <a:defRPr/>
            </a:pPr>
            <a:r>
              <a:rPr lang="en-US" sz="2000" dirty="0">
                <a:solidFill>
                  <a:srgbClr val="FF0000"/>
                </a:solidFill>
                <a:latin typeface="Arial" charset="0"/>
              </a:rPr>
              <a:t>Insurance (pricing only), if greater than $1 million…requirements…</a:t>
            </a:r>
          </a:p>
          <a:p>
            <a:pPr marL="0" indent="0" eaLnBrk="1" hangingPunct="1">
              <a:lnSpc>
                <a:spcPct val="80000"/>
              </a:lnSpc>
              <a:buClr>
                <a:schemeClr val="tx2"/>
              </a:buClr>
              <a:buFont typeface="Wingdings 2" pitchFamily="18" charset="2"/>
              <a:buNone/>
              <a:defRPr/>
            </a:pPr>
            <a:endParaRPr lang="en-US" sz="2000" i="1" dirty="0">
              <a:latin typeface="Arial" charset="0"/>
            </a:endParaRPr>
          </a:p>
          <a:p>
            <a:pPr marL="0" indent="0" eaLnBrk="1" hangingPunct="1">
              <a:lnSpc>
                <a:spcPct val="80000"/>
              </a:lnSpc>
              <a:buClr>
                <a:schemeClr val="tx2"/>
              </a:buClr>
              <a:buFont typeface="Wingdings 2" pitchFamily="18" charset="2"/>
              <a:buNone/>
              <a:defRPr/>
            </a:pPr>
            <a:endParaRPr lang="en-US" sz="1800" i="1" dirty="0">
              <a:latin typeface="Arial" charset="0"/>
            </a:endParaRPr>
          </a:p>
          <a:p>
            <a:pPr eaLnBrk="1" hangingPunct="1">
              <a:lnSpc>
                <a:spcPct val="80000"/>
              </a:lnSpc>
              <a:buClr>
                <a:schemeClr val="tx2"/>
              </a:buClr>
              <a:defRPr/>
            </a:pPr>
            <a:endParaRPr lang="en-US" sz="1800" dirty="0">
              <a:latin typeface="Arial" charset="0"/>
            </a:endParaRPr>
          </a:p>
          <a:p>
            <a:pPr marL="0" indent="0" eaLnBrk="1" hangingPunct="1">
              <a:lnSpc>
                <a:spcPct val="80000"/>
              </a:lnSpc>
              <a:buClr>
                <a:schemeClr val="tx2"/>
              </a:buClr>
              <a:buFont typeface="Wingdings 2" pitchFamily="18" charset="2"/>
              <a:buNone/>
              <a:defRPr/>
            </a:pPr>
            <a:endParaRPr lang="en-US" sz="1800" dirty="0">
              <a:latin typeface="Arial" charset="0"/>
            </a:endParaRPr>
          </a:p>
          <a:p>
            <a:pPr eaLnBrk="1" hangingPunct="1">
              <a:lnSpc>
                <a:spcPct val="80000"/>
              </a:lnSpc>
              <a:buClr>
                <a:schemeClr val="tx2"/>
              </a:buClr>
              <a:defRPr/>
            </a:pPr>
            <a:endParaRPr lang="en-US" sz="1800" dirty="0">
              <a:latin typeface="Arial" charset="0"/>
            </a:endParaRPr>
          </a:p>
          <a:p>
            <a:pPr eaLnBrk="1" hangingPunct="1">
              <a:lnSpc>
                <a:spcPct val="80000"/>
              </a:lnSpc>
              <a:buClr>
                <a:schemeClr val="tx2"/>
              </a:buClr>
              <a:buFontTx/>
              <a:buNone/>
              <a:defRPr/>
            </a:pPr>
            <a:r>
              <a:rPr lang="en-US" sz="1800" dirty="0">
                <a:latin typeface="Arial" charset="0"/>
              </a:rPr>
              <a:t>     </a:t>
            </a:r>
          </a:p>
        </p:txBody>
      </p:sp>
      <p:sp>
        <p:nvSpPr>
          <p:cNvPr id="2" name="Slide Number Placeholder 1"/>
          <p:cNvSpPr>
            <a:spLocks noGrp="1"/>
          </p:cNvSpPr>
          <p:nvPr>
            <p:ph type="sldNum" sz="quarter" idx="12"/>
          </p:nvPr>
        </p:nvSpPr>
        <p:spPr/>
        <p:txBody>
          <a:bodyPr/>
          <a:lstStyle/>
          <a:p>
            <a:pPr>
              <a:defRPr/>
            </a:pPr>
            <a:fld id="{89ADB91E-C88D-4F6B-AC7A-D54127C31216}" type="slidenum">
              <a:rPr lang="en-US" smtClean="0"/>
              <a:pPr>
                <a:defRPr/>
              </a:pPr>
              <a:t>58</a:t>
            </a:fld>
            <a:endParaRPr lang="en-US" dirty="0"/>
          </a:p>
        </p:txBody>
      </p:sp>
    </p:spTree>
    <p:extLst>
      <p:ext uri="{BB962C8B-B14F-4D97-AF65-F5344CB8AC3E}">
        <p14:creationId xmlns:p14="http://schemas.microsoft.com/office/powerpoint/2010/main" val="20521867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81000" y="990600"/>
            <a:ext cx="8686800" cy="609600"/>
          </a:xfrm>
        </p:spPr>
        <p:txBody>
          <a:bodyPr/>
          <a:lstStyle/>
          <a:p>
            <a:pPr eaLnBrk="1" hangingPunct="1">
              <a:lnSpc>
                <a:spcPct val="80000"/>
              </a:lnSpc>
            </a:pPr>
            <a:r>
              <a:rPr lang="en-US" altLang="en-US" sz="3200" b="1" i="1" dirty="0"/>
              <a:t>Administrative Requirements</a:t>
            </a:r>
            <a:endParaRPr lang="en-US" altLang="en-US" sz="2400" dirty="0">
              <a:latin typeface="Batang" pitchFamily="18" charset="-127"/>
            </a:endParaRPr>
          </a:p>
        </p:txBody>
      </p:sp>
      <p:sp>
        <p:nvSpPr>
          <p:cNvPr id="56323" name="Rectangle 3"/>
          <p:cNvSpPr>
            <a:spLocks noGrp="1" noChangeArrowheads="1"/>
          </p:cNvSpPr>
          <p:nvPr>
            <p:ph idx="1"/>
          </p:nvPr>
        </p:nvSpPr>
        <p:spPr>
          <a:xfrm>
            <a:off x="533400" y="1752600"/>
            <a:ext cx="8001000" cy="4495800"/>
          </a:xfrm>
        </p:spPr>
        <p:txBody>
          <a:bodyPr/>
          <a:lstStyle/>
          <a:p>
            <a:pPr eaLnBrk="1" hangingPunct="1">
              <a:lnSpc>
                <a:spcPct val="80000"/>
              </a:lnSpc>
              <a:buClr>
                <a:schemeClr val="tx2"/>
              </a:buClr>
              <a:buFontTx/>
              <a:buNone/>
              <a:defRPr/>
            </a:pPr>
            <a:r>
              <a:rPr lang="en-US" sz="2400" b="1" i="1" dirty="0">
                <a:solidFill>
                  <a:schemeClr val="hlink"/>
                </a:solidFill>
                <a:latin typeface="Arial" charset="0"/>
              </a:rPr>
              <a:t>Selected Bidder/ Proposer Requirements</a:t>
            </a:r>
          </a:p>
          <a:p>
            <a:pPr eaLnBrk="1" hangingPunct="1">
              <a:lnSpc>
                <a:spcPct val="80000"/>
              </a:lnSpc>
              <a:buClr>
                <a:schemeClr val="tx2"/>
              </a:buClr>
              <a:buFontTx/>
              <a:buNone/>
              <a:defRPr/>
            </a:pPr>
            <a:endParaRPr lang="en-US" sz="2400" dirty="0">
              <a:latin typeface="Arial" charset="0"/>
            </a:endParaRPr>
          </a:p>
          <a:p>
            <a:pPr eaLnBrk="1" hangingPunct="1">
              <a:lnSpc>
                <a:spcPct val="80000"/>
              </a:lnSpc>
              <a:buClr>
                <a:schemeClr val="tx2"/>
              </a:buClr>
              <a:defRPr/>
            </a:pPr>
            <a:r>
              <a:rPr lang="en-US" sz="2400" dirty="0">
                <a:latin typeface="Arial" charset="0"/>
              </a:rPr>
              <a:t>Affirmative Action Plan</a:t>
            </a:r>
            <a:r>
              <a:rPr lang="en-US" sz="2400" i="1" dirty="0">
                <a:latin typeface="Arial" charset="0"/>
              </a:rPr>
              <a:t> (Language)</a:t>
            </a:r>
          </a:p>
          <a:p>
            <a:pPr eaLnBrk="1" hangingPunct="1">
              <a:lnSpc>
                <a:spcPct val="80000"/>
              </a:lnSpc>
              <a:buClr>
                <a:schemeClr val="tx2"/>
              </a:buClr>
              <a:defRPr/>
            </a:pPr>
            <a:r>
              <a:rPr lang="en-US" sz="2400" dirty="0">
                <a:latin typeface="Arial" charset="0"/>
              </a:rPr>
              <a:t>Assignment of Anti-Trust Claims</a:t>
            </a:r>
            <a:r>
              <a:rPr lang="en-US" sz="2400" i="1" dirty="0">
                <a:latin typeface="Arial" charset="0"/>
              </a:rPr>
              <a:t> (Language)</a:t>
            </a:r>
            <a:endParaRPr lang="en-US" sz="2400" dirty="0">
              <a:latin typeface="Arial" charset="0"/>
            </a:endParaRPr>
          </a:p>
          <a:p>
            <a:pPr eaLnBrk="1" hangingPunct="1">
              <a:lnSpc>
                <a:spcPct val="80000"/>
              </a:lnSpc>
              <a:buClr>
                <a:schemeClr val="tx2"/>
              </a:buClr>
              <a:defRPr/>
            </a:pPr>
            <a:r>
              <a:rPr lang="en-US" sz="2400" dirty="0">
                <a:latin typeface="Arial" charset="0"/>
              </a:rPr>
              <a:t>Child Support Obligations </a:t>
            </a:r>
            <a:r>
              <a:rPr lang="en-US" sz="2400" i="1" dirty="0">
                <a:latin typeface="Arial" charset="0"/>
              </a:rPr>
              <a:t>(Language)</a:t>
            </a:r>
          </a:p>
          <a:p>
            <a:pPr eaLnBrk="1" hangingPunct="1">
              <a:lnSpc>
                <a:spcPct val="80000"/>
              </a:lnSpc>
              <a:buClr>
                <a:schemeClr val="tx2"/>
              </a:buClr>
              <a:defRPr/>
            </a:pPr>
            <a:r>
              <a:rPr lang="en-US" sz="2400" dirty="0">
                <a:latin typeface="Arial" charset="0"/>
              </a:rPr>
              <a:t>First Source Hiring Program </a:t>
            </a:r>
            <a:r>
              <a:rPr lang="en-US" sz="2400" i="1" dirty="0">
                <a:latin typeface="Arial" charset="0"/>
              </a:rPr>
              <a:t>(LAX only)</a:t>
            </a:r>
          </a:p>
          <a:p>
            <a:pPr eaLnBrk="1" hangingPunct="1">
              <a:lnSpc>
                <a:spcPct val="80000"/>
              </a:lnSpc>
              <a:buClr>
                <a:schemeClr val="tx2"/>
              </a:buClr>
              <a:defRPr/>
            </a:pPr>
            <a:r>
              <a:rPr lang="en-US" sz="2400" dirty="0">
                <a:latin typeface="Arial" charset="0"/>
              </a:rPr>
              <a:t>Labor Peace Agreement</a:t>
            </a:r>
            <a:r>
              <a:rPr lang="en-US" sz="2400" i="1" dirty="0">
                <a:latin typeface="Arial" charset="0"/>
              </a:rPr>
              <a:t> (Language, concessions only)</a:t>
            </a:r>
          </a:p>
          <a:p>
            <a:pPr eaLnBrk="1" hangingPunct="1">
              <a:lnSpc>
                <a:spcPct val="80000"/>
              </a:lnSpc>
              <a:buClr>
                <a:schemeClr val="tx2"/>
              </a:buClr>
              <a:defRPr/>
            </a:pPr>
            <a:r>
              <a:rPr lang="en-US" sz="2400" dirty="0">
                <a:latin typeface="Arial" charset="0"/>
              </a:rPr>
              <a:t>Living Wage Ordinance/Service Contractor Worker Retention Ordinance </a:t>
            </a:r>
            <a:r>
              <a:rPr lang="en-US" sz="2400" i="1" dirty="0">
                <a:latin typeface="Arial" charset="0"/>
              </a:rPr>
              <a:t>(Language; if applicable, complete the Correct Exemption Form)*</a:t>
            </a:r>
          </a:p>
          <a:p>
            <a:pPr eaLnBrk="1" hangingPunct="1">
              <a:lnSpc>
                <a:spcPct val="80000"/>
              </a:lnSpc>
              <a:buClr>
                <a:schemeClr val="tx2"/>
              </a:buClr>
              <a:defRPr/>
            </a:pPr>
            <a:r>
              <a:rPr lang="en-US" sz="2400" dirty="0">
                <a:solidFill>
                  <a:srgbClr val="FF0000"/>
                </a:solidFill>
                <a:latin typeface="Arial" charset="0"/>
              </a:rPr>
              <a:t>Insurance </a:t>
            </a:r>
            <a:r>
              <a:rPr lang="en-US" sz="2400" i="1" dirty="0">
                <a:solidFill>
                  <a:srgbClr val="FF0000"/>
                </a:solidFill>
                <a:latin typeface="Arial" charset="0"/>
              </a:rPr>
              <a:t>(Form)</a:t>
            </a:r>
          </a:p>
          <a:p>
            <a:pPr eaLnBrk="1" hangingPunct="1">
              <a:lnSpc>
                <a:spcPct val="80000"/>
              </a:lnSpc>
              <a:buClr>
                <a:schemeClr val="tx2"/>
              </a:buClr>
              <a:buFontTx/>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06022AE9-16AF-43B5-B31C-29CE460F3F4C}" type="slidenum">
              <a:rPr lang="en-US" smtClean="0"/>
              <a:pPr>
                <a:defRPr/>
              </a:pPr>
              <a:t>59</a:t>
            </a:fld>
            <a:endParaRPr lang="en-US" dirty="0"/>
          </a:p>
        </p:txBody>
      </p:sp>
    </p:spTree>
    <p:extLst>
      <p:ext uri="{BB962C8B-B14F-4D97-AF65-F5344CB8AC3E}">
        <p14:creationId xmlns:p14="http://schemas.microsoft.com/office/powerpoint/2010/main" val="3749216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263525" y="938212"/>
            <a:ext cx="7772400"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3200" b="1" i="1" dirty="0">
                <a:solidFill>
                  <a:schemeClr val="tx2"/>
                </a:solidFill>
                <a:latin typeface="Calibri" pitchFamily="34" charset="0"/>
              </a:rPr>
              <a:t>Important RFP Information to Note</a:t>
            </a:r>
          </a:p>
        </p:txBody>
      </p:sp>
      <p:sp>
        <p:nvSpPr>
          <p:cNvPr id="40963" name="Rectangle 3"/>
          <p:cNvSpPr>
            <a:spLocks noGrp="1" noChangeArrowheads="1"/>
          </p:cNvSpPr>
          <p:nvPr>
            <p:ph idx="1"/>
          </p:nvPr>
        </p:nvSpPr>
        <p:spPr>
          <a:xfrm>
            <a:off x="457200" y="1600200"/>
            <a:ext cx="7772400" cy="4976813"/>
          </a:xfrm>
        </p:spPr>
        <p:txBody>
          <a:bodyPr/>
          <a:lstStyle/>
          <a:p>
            <a:pPr eaLnBrk="1" hangingPunct="1">
              <a:lnSpc>
                <a:spcPct val="90000"/>
              </a:lnSpc>
              <a:buClr>
                <a:schemeClr val="tx2"/>
              </a:buClr>
              <a:buSzPct val="90000"/>
              <a:defRPr/>
            </a:pPr>
            <a:r>
              <a:rPr lang="en-US" sz="2000" b="1" dirty="0">
                <a:latin typeface="Arial" charset="0"/>
              </a:rPr>
              <a:t>DUE DATE (COVID-19 info)</a:t>
            </a:r>
          </a:p>
          <a:p>
            <a:pPr lvl="1" eaLnBrk="1" hangingPunct="1">
              <a:lnSpc>
                <a:spcPct val="90000"/>
              </a:lnSpc>
              <a:buClr>
                <a:schemeClr val="tx2"/>
              </a:buClr>
              <a:buSzPct val="90000"/>
              <a:defRPr/>
            </a:pPr>
            <a:r>
              <a:rPr lang="en-US" sz="1800" dirty="0">
                <a:latin typeface="Arial" charset="0"/>
              </a:rPr>
              <a:t>There are no exceptions to the stated Due Date and Time</a:t>
            </a:r>
          </a:p>
          <a:p>
            <a:pPr lvl="1" eaLnBrk="1" hangingPunct="1">
              <a:lnSpc>
                <a:spcPct val="90000"/>
              </a:lnSpc>
              <a:buClr>
                <a:schemeClr val="tx2"/>
              </a:buClr>
              <a:buSzPct val="90000"/>
              <a:defRPr/>
            </a:pPr>
            <a:r>
              <a:rPr lang="en-US" sz="1800" dirty="0">
                <a:latin typeface="Arial" charset="0"/>
              </a:rPr>
              <a:t>RFP proposal submittal must be uploaded through Box</a:t>
            </a:r>
          </a:p>
          <a:p>
            <a:pPr lvl="1" eaLnBrk="1" hangingPunct="1">
              <a:lnSpc>
                <a:spcPct val="90000"/>
              </a:lnSpc>
              <a:buClr>
                <a:schemeClr val="tx2"/>
              </a:buClr>
              <a:buSzPct val="90000"/>
              <a:defRPr/>
            </a:pPr>
            <a:r>
              <a:rPr lang="en-US" sz="1800" dirty="0">
                <a:latin typeface="Arial" charset="0"/>
              </a:rPr>
              <a:t>Upload instructions are located on RAMP RFP page.</a:t>
            </a:r>
          </a:p>
          <a:p>
            <a:pPr lvl="1" eaLnBrk="1" hangingPunct="1">
              <a:lnSpc>
                <a:spcPct val="90000"/>
              </a:lnSpc>
              <a:buClr>
                <a:schemeClr val="tx2"/>
              </a:buClr>
              <a:buSzPct val="90000"/>
              <a:defRPr/>
            </a:pPr>
            <a:endParaRPr lang="en-US" sz="1800" dirty="0">
              <a:latin typeface="Arial" charset="0"/>
            </a:endParaRPr>
          </a:p>
          <a:p>
            <a:pPr eaLnBrk="1" hangingPunct="1">
              <a:lnSpc>
                <a:spcPct val="90000"/>
              </a:lnSpc>
              <a:buClr>
                <a:schemeClr val="tx2"/>
              </a:buClr>
              <a:buSzPct val="90000"/>
              <a:defRPr/>
            </a:pPr>
            <a:r>
              <a:rPr lang="en-US" sz="2000" b="1" dirty="0">
                <a:latin typeface="Arial" charset="0"/>
              </a:rPr>
              <a:t>QUESTIONS &amp; CLARIFICATIONS</a:t>
            </a:r>
          </a:p>
          <a:p>
            <a:pPr lvl="1" eaLnBrk="1" hangingPunct="1">
              <a:lnSpc>
                <a:spcPct val="90000"/>
              </a:lnSpc>
              <a:buClr>
                <a:schemeClr val="tx2"/>
              </a:buClr>
              <a:buSzPct val="90000"/>
              <a:defRPr/>
            </a:pPr>
            <a:r>
              <a:rPr lang="en-US" sz="1800" dirty="0">
                <a:latin typeface="Arial" charset="0"/>
              </a:rPr>
              <a:t>Must contact the designated LAWA Project Manager for RFPs.</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AUTHORIZATION</a:t>
            </a:r>
          </a:p>
          <a:p>
            <a:pPr lvl="1" eaLnBrk="1" hangingPunct="1">
              <a:lnSpc>
                <a:spcPct val="90000"/>
              </a:lnSpc>
              <a:buClr>
                <a:schemeClr val="tx2"/>
              </a:buClr>
              <a:buSzPct val="90000"/>
              <a:defRPr/>
            </a:pPr>
            <a:r>
              <a:rPr lang="en-US" sz="1800" dirty="0">
                <a:latin typeface="Arial" charset="0"/>
              </a:rPr>
              <a:t>RFP must be signed by someone authorized to encumber the bidding/proposing company.</a:t>
            </a:r>
          </a:p>
          <a:p>
            <a:pPr marL="0" indent="0" eaLnBrk="1" hangingPunct="1">
              <a:lnSpc>
                <a:spcPct val="90000"/>
              </a:lnSpc>
              <a:buClr>
                <a:schemeClr val="tx2"/>
              </a:buClr>
              <a:buSzPct val="90000"/>
              <a:buNone/>
              <a:defRPr/>
            </a:pPr>
            <a:endParaRPr lang="en-US" sz="2000" b="1" dirty="0">
              <a:latin typeface="Arial" charset="0"/>
            </a:endParaRPr>
          </a:p>
          <a:p>
            <a:pPr eaLnBrk="1" hangingPunct="1">
              <a:lnSpc>
                <a:spcPct val="90000"/>
              </a:lnSpc>
              <a:buClr>
                <a:schemeClr val="tx2"/>
              </a:buClr>
              <a:buSzPct val="90000"/>
              <a:defRPr/>
            </a:pPr>
            <a:r>
              <a:rPr lang="en-US" sz="2000" b="1" dirty="0">
                <a:latin typeface="Arial" charset="0"/>
              </a:rPr>
              <a:t>PRE-PROPOSAL MEETINGS</a:t>
            </a:r>
          </a:p>
          <a:p>
            <a:pPr lvl="1" eaLnBrk="1" hangingPunct="1">
              <a:lnSpc>
                <a:spcPct val="90000"/>
              </a:lnSpc>
              <a:buClr>
                <a:schemeClr val="tx2"/>
              </a:buClr>
              <a:buSzPct val="90000"/>
              <a:defRPr/>
            </a:pPr>
            <a:r>
              <a:rPr lang="en-US" sz="1800" dirty="0">
                <a:latin typeface="Arial" charset="0"/>
              </a:rPr>
              <a:t>Non-mandatory.</a:t>
            </a:r>
          </a:p>
          <a:p>
            <a:pPr marL="393700" lvl="1" indent="0" eaLnBrk="1" hangingPunct="1">
              <a:lnSpc>
                <a:spcPct val="90000"/>
              </a:lnSpc>
              <a:buClr>
                <a:schemeClr val="tx2"/>
              </a:buClr>
              <a:buSzPct val="90000"/>
              <a:buNone/>
              <a:defRPr/>
            </a:pPr>
            <a:endParaRPr lang="en-US" sz="1800" dirty="0">
              <a:latin typeface="Arial" charset="0"/>
            </a:endParaRPr>
          </a:p>
        </p:txBody>
      </p:sp>
      <p:sp>
        <p:nvSpPr>
          <p:cNvPr id="2" name="Slide Number Placeholder 1"/>
          <p:cNvSpPr>
            <a:spLocks noGrp="1"/>
          </p:cNvSpPr>
          <p:nvPr>
            <p:ph type="sldNum" sz="quarter" idx="12"/>
          </p:nvPr>
        </p:nvSpPr>
        <p:spPr/>
        <p:txBody>
          <a:bodyPr/>
          <a:lstStyle/>
          <a:p>
            <a:pPr>
              <a:defRPr/>
            </a:pPr>
            <a:fld id="{FDE81413-BABE-4426-A73B-4A0A4606EB0E}" type="slidenum">
              <a:rPr lang="en-US" smtClean="0"/>
              <a:pPr>
                <a:defRPr/>
              </a:pPr>
              <a:t>6</a:t>
            </a:fld>
            <a:endParaRPr lang="en-US" dirty="0"/>
          </a:p>
        </p:txBody>
      </p:sp>
    </p:spTree>
    <p:extLst>
      <p:ext uri="{BB962C8B-B14F-4D97-AF65-F5344CB8AC3E}">
        <p14:creationId xmlns:p14="http://schemas.microsoft.com/office/powerpoint/2010/main" val="25157845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990600"/>
            <a:ext cx="8229600" cy="666750"/>
          </a:xfrm>
        </p:spPr>
        <p:txBody>
          <a:bodyPr/>
          <a:lstStyle/>
          <a:p>
            <a:r>
              <a:rPr lang="en-US" altLang="en-US" sz="3200" b="1" i="1"/>
              <a:t>Administrative Requirements</a:t>
            </a:r>
            <a:endParaRPr lang="en-US" altLang="en-US" sz="3200"/>
          </a:p>
        </p:txBody>
      </p:sp>
      <p:sp>
        <p:nvSpPr>
          <p:cNvPr id="3" name="Content Placeholder 2"/>
          <p:cNvSpPr>
            <a:spLocks noGrp="1"/>
          </p:cNvSpPr>
          <p:nvPr>
            <p:ph idx="1"/>
          </p:nvPr>
        </p:nvSpPr>
        <p:spPr/>
        <p:txBody>
          <a:bodyPr/>
          <a:lstStyle/>
          <a:p>
            <a:pPr marL="0" indent="0">
              <a:buFont typeface="Wingdings 2" pitchFamily="18" charset="2"/>
              <a:buNone/>
              <a:defRPr/>
            </a:pPr>
            <a:endParaRPr lang="en-US" sz="3200" dirty="0"/>
          </a:p>
          <a:p>
            <a:pPr marL="0" indent="0">
              <a:buFont typeface="Wingdings 2" pitchFamily="18" charset="2"/>
              <a:buNone/>
              <a:defRPr/>
            </a:pPr>
            <a:r>
              <a:rPr lang="en-US" sz="2400" dirty="0">
                <a:latin typeface="Arial" pitchFamily="34" charset="0"/>
                <a:cs typeface="Arial" pitchFamily="34" charset="0"/>
              </a:rPr>
              <a:t>	 Administrative Requirements Website:</a:t>
            </a:r>
          </a:p>
          <a:p>
            <a:pPr marL="0" indent="0">
              <a:buFont typeface="Wingdings 2" pitchFamily="18" charset="2"/>
              <a:buNone/>
              <a:defRPr/>
            </a:pPr>
            <a:endParaRPr lang="en-US" sz="2400" dirty="0">
              <a:latin typeface="Arial" pitchFamily="34" charset="0"/>
              <a:cs typeface="Arial" pitchFamily="34" charset="0"/>
            </a:endParaRPr>
          </a:p>
          <a:p>
            <a:pPr marL="0" indent="0">
              <a:buFont typeface="Wingdings 2" pitchFamily="18" charset="2"/>
              <a:buNone/>
              <a:defRPr/>
            </a:pPr>
            <a:r>
              <a:rPr lang="en-US" sz="2400" dirty="0">
                <a:latin typeface="Arial" pitchFamily="34" charset="0"/>
                <a:cs typeface="Arial" pitchFamily="34" charset="0"/>
              </a:rPr>
              <a:t>	 </a:t>
            </a:r>
            <a:r>
              <a:rPr lang="en-US" sz="2400" dirty="0">
                <a:latin typeface="Arial" pitchFamily="34" charset="0"/>
                <a:cs typeface="Arial" pitchFamily="34" charset="0"/>
                <a:hlinkClick r:id="rId3"/>
              </a:rPr>
              <a:t>http://www.lawa.org</a:t>
            </a:r>
            <a:r>
              <a:rPr lang="en-US" sz="2400" dirty="0">
                <a:latin typeface="Arial" pitchFamily="34" charset="0"/>
                <a:cs typeface="Arial" pitchFamily="34" charset="0"/>
              </a:rPr>
              <a:t> - &gt; About LAWA - &gt; </a:t>
            </a:r>
          </a:p>
          <a:p>
            <a:pPr marL="0" indent="0">
              <a:buFont typeface="Wingdings 2" pitchFamily="18" charset="2"/>
              <a:buNone/>
              <a:defRPr/>
            </a:pPr>
            <a:r>
              <a:rPr lang="en-US" sz="2400" dirty="0">
                <a:latin typeface="Arial" pitchFamily="34" charset="0"/>
                <a:cs typeface="Arial" pitchFamily="34" charset="0"/>
              </a:rPr>
              <a:t>   Business Opportunities - &gt; Administrative Requirements </a:t>
            </a:r>
          </a:p>
          <a:p>
            <a:pPr>
              <a:defRPr/>
            </a:pPr>
            <a:endParaRPr lang="en-US" dirty="0"/>
          </a:p>
        </p:txBody>
      </p:sp>
      <p:sp>
        <p:nvSpPr>
          <p:cNvPr id="4" name="Slide Number Placeholder 3"/>
          <p:cNvSpPr>
            <a:spLocks noGrp="1"/>
          </p:cNvSpPr>
          <p:nvPr>
            <p:ph type="sldNum" sz="quarter" idx="12"/>
          </p:nvPr>
        </p:nvSpPr>
        <p:spPr/>
        <p:txBody>
          <a:bodyPr/>
          <a:lstStyle/>
          <a:p>
            <a:pPr>
              <a:defRPr/>
            </a:pPr>
            <a:fld id="{0BCA64AB-DDD0-4887-8AA5-67CB139D043B}" type="slidenum">
              <a:rPr lang="en-US" smtClean="0"/>
              <a:pPr>
                <a:defRPr/>
              </a:pPr>
              <a:t>60</a:t>
            </a:fld>
            <a:endParaRPr lang="en-US" dirty="0"/>
          </a:p>
        </p:txBody>
      </p:sp>
    </p:spTree>
    <p:extLst>
      <p:ext uri="{BB962C8B-B14F-4D97-AF65-F5344CB8AC3E}">
        <p14:creationId xmlns:p14="http://schemas.microsoft.com/office/powerpoint/2010/main" val="2311030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288925"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6" name="AutoShape 4"/>
          <p:cNvSpPr>
            <a:spLocks noChangeArrowheads="1"/>
          </p:cNvSpPr>
          <p:nvPr/>
        </p:nvSpPr>
        <p:spPr bwMode="auto">
          <a:xfrm>
            <a:off x="2438400" y="2743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2971800" y="3581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7288" name="Rectangle 8"/>
          <p:cNvSpPr>
            <a:spLocks noChangeArrowheads="1"/>
          </p:cNvSpPr>
          <p:nvPr/>
        </p:nvSpPr>
        <p:spPr bwMode="auto">
          <a:xfrm>
            <a:off x="609600" y="3987225"/>
            <a:ext cx="8382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3. Register on Los Angeles Regional Alliance Marketplace for Procurement— </a:t>
            </a:r>
          </a:p>
          <a:p>
            <a:pPr eaLnBrk="0" hangingPunct="0">
              <a:defRPr/>
            </a:pPr>
            <a:r>
              <a:rPr lang="en-US" sz="1600" b="1" dirty="0">
                <a:cs typeface="Times New Roman" pitchFamily="18" charset="0"/>
              </a:rPr>
              <a:t>	RAMP— at </a:t>
            </a:r>
            <a:r>
              <a:rPr lang="en-US" sz="1600" b="1" dirty="0">
                <a:solidFill>
                  <a:srgbClr val="002142"/>
                </a:solidFill>
                <a:cs typeface="Times New Roman" pitchFamily="18" charset="0"/>
                <a:hlinkClick r:id="rId3"/>
              </a:rPr>
              <a:t>https://www.rampla.org</a:t>
            </a:r>
            <a:endParaRPr lang="en-US" sz="1600" b="1" dirty="0">
              <a:solidFill>
                <a:srgbClr val="002142"/>
              </a:solidFill>
              <a:cs typeface="Times New Roman" pitchFamily="18" charset="0"/>
            </a:endParaRPr>
          </a:p>
          <a:p>
            <a:pPr eaLnBrk="0" hangingPunct="0">
              <a:defRPr/>
            </a:pPr>
            <a:endParaRPr lang="en-US" sz="1600" b="1" u="sng" dirty="0">
              <a:solidFill>
                <a:srgbClr val="002142"/>
              </a:solidFill>
              <a:effectLst>
                <a:outerShdw blurRad="38100" dist="38100" dir="2700000" algn="tl">
                  <a:srgbClr val="C0C0C0"/>
                </a:outerShdw>
              </a:effectLst>
              <a:cs typeface="Times New Roman" pitchFamily="18" charset="0"/>
            </a:endParaRPr>
          </a:p>
        </p:txBody>
      </p:sp>
      <p:sp>
        <p:nvSpPr>
          <p:cNvPr id="90121" name="Rectangle 9"/>
          <p:cNvSpPr>
            <a:spLocks noChangeArrowheads="1"/>
          </p:cNvSpPr>
          <p:nvPr/>
        </p:nvSpPr>
        <p:spPr bwMode="auto">
          <a:xfrm>
            <a:off x="609600" y="1600200"/>
            <a:ext cx="8229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1. Check the products and services that LAWA needs on </a:t>
            </a:r>
            <a:r>
              <a:rPr lang="en-US" altLang="en-US" sz="1600" b="1" dirty="0">
                <a:latin typeface="Arial" charset="0"/>
                <a:cs typeface="Times New Roman" pitchFamily="18" charset="0"/>
                <a:hlinkClick r:id="rId4"/>
              </a:rPr>
              <a:t>www.lawa.org</a:t>
            </a:r>
            <a:r>
              <a:rPr lang="en-US" altLang="en-US" sz="1600" b="1" dirty="0">
                <a:latin typeface="Arial" charset="0"/>
                <a:cs typeface="Times New Roman" pitchFamily="18" charset="0"/>
              </a:rPr>
              <a:t> -&gt; Business </a:t>
            </a:r>
          </a:p>
          <a:p>
            <a:pPr>
              <a:spcBef>
                <a:spcPct val="0"/>
              </a:spcBef>
              <a:buClrTx/>
              <a:buSzTx/>
              <a:buFontTx/>
              <a:buNone/>
            </a:pPr>
            <a:r>
              <a:rPr lang="en-US" altLang="en-US" sz="1600" b="1" dirty="0">
                <a:latin typeface="Arial" charset="0"/>
                <a:cs typeface="Times New Roman" pitchFamily="18" charset="0"/>
              </a:rPr>
              <a:t>	Opportunities -&gt; </a:t>
            </a:r>
            <a:r>
              <a:rPr lang="en-US" altLang="en-US" sz="1600" b="1" dirty="0">
                <a:solidFill>
                  <a:schemeClr val="tx2"/>
                </a:solidFill>
                <a:latin typeface="Arial" charset="0"/>
                <a:cs typeface="Times New Roman" pitchFamily="18" charset="0"/>
              </a:rPr>
              <a:t>What LAWA Buys as well as the LAWA Construction </a:t>
            </a:r>
          </a:p>
          <a:p>
            <a:pPr>
              <a:spcBef>
                <a:spcPct val="0"/>
              </a:spcBef>
              <a:buClrTx/>
              <a:buSzTx/>
              <a:buFontTx/>
              <a:buNone/>
            </a:pPr>
            <a:r>
              <a:rPr lang="en-US" altLang="en-US" sz="1600" b="1" dirty="0">
                <a:solidFill>
                  <a:schemeClr val="tx2"/>
                </a:solidFill>
                <a:latin typeface="Arial" charset="0"/>
                <a:cs typeface="Times New Roman" pitchFamily="18" charset="0"/>
              </a:rPr>
              <a:t>	Forecast Report.  Additionally, reach out to Prime Contractor and </a:t>
            </a:r>
          </a:p>
          <a:p>
            <a:pPr>
              <a:spcBef>
                <a:spcPct val="0"/>
              </a:spcBef>
              <a:buClrTx/>
              <a:buSzTx/>
              <a:buFontTx/>
              <a:buNone/>
            </a:pPr>
            <a:r>
              <a:rPr lang="en-US" altLang="en-US" sz="1600" b="1" dirty="0">
                <a:solidFill>
                  <a:schemeClr val="tx2"/>
                </a:solidFill>
                <a:latin typeface="Arial" charset="0"/>
                <a:cs typeface="Times New Roman" pitchFamily="18" charset="0"/>
              </a:rPr>
              <a:t>	potential business partners.</a:t>
            </a: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61</a:t>
            </a:fld>
            <a:endParaRPr lang="en-US" dirty="0"/>
          </a:p>
        </p:txBody>
      </p:sp>
      <p:sp>
        <p:nvSpPr>
          <p:cNvPr id="14" name="Rectangle 9"/>
          <p:cNvSpPr>
            <a:spLocks noChangeArrowheads="1"/>
          </p:cNvSpPr>
          <p:nvPr/>
        </p:nvSpPr>
        <p:spPr bwMode="auto">
          <a:xfrm>
            <a:off x="609600" y="3166646"/>
            <a:ext cx="822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2. Research applicable CERTIFICATION Programs and APPLY.</a:t>
            </a:r>
            <a:endParaRPr lang="en-US" altLang="en-US" sz="1600" b="1" dirty="0">
              <a:solidFill>
                <a:schemeClr val="tx2"/>
              </a:solidFill>
              <a:latin typeface="Arial" charset="0"/>
              <a:cs typeface="Times New Roman" pitchFamily="18" charset="0"/>
            </a:endParaRPr>
          </a:p>
        </p:txBody>
      </p:sp>
      <p:sp>
        <p:nvSpPr>
          <p:cNvPr id="15" name="Rectangle 11"/>
          <p:cNvSpPr>
            <a:spLocks noChangeArrowheads="1"/>
          </p:cNvSpPr>
          <p:nvPr/>
        </p:nvSpPr>
        <p:spPr bwMode="auto">
          <a:xfrm>
            <a:off x="609600" y="5130225"/>
            <a:ext cx="7772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lgn="ctr">
              <a:spcBef>
                <a:spcPct val="0"/>
              </a:spcBef>
              <a:buClrTx/>
              <a:buSzTx/>
              <a:buNone/>
            </a:pPr>
            <a:r>
              <a:rPr lang="en-US" altLang="en-US" sz="1600" b="1" dirty="0">
                <a:latin typeface="Arial" charset="0"/>
                <a:cs typeface="Times New Roman" pitchFamily="18" charset="0"/>
              </a:rPr>
              <a:t>4. Check the Expiring Contracts Report at </a:t>
            </a:r>
            <a:r>
              <a:rPr lang="en-US" sz="1600" dirty="0">
                <a:latin typeface="Arial" panose="020B0604020202020204" pitchFamily="34" charset="0"/>
                <a:cs typeface="Arial" panose="020B0604020202020204" pitchFamily="34" charset="0"/>
                <a:hlinkClick r:id="rId5"/>
              </a:rPr>
              <a:t>https://www.lawa.org/en/lawa-businesses/lawa-current-opportunities</a:t>
            </a:r>
            <a:r>
              <a:rPr lang="en-US" sz="1600" dirty="0">
                <a:latin typeface="Arial" panose="020B0604020202020204" pitchFamily="34" charset="0"/>
                <a:cs typeface="Arial" panose="020B0604020202020204" pitchFamily="34" charset="0"/>
              </a:rPr>
              <a:t> </a:t>
            </a:r>
            <a:r>
              <a:rPr lang="en-US" altLang="en-US" sz="1600" b="1" dirty="0">
                <a:latin typeface="Arial" charset="0"/>
                <a:cs typeface="Times New Roman" pitchFamily="18" charset="0"/>
              </a:rPr>
              <a:t>for contracts that are about to expire.</a:t>
            </a:r>
            <a:endParaRPr lang="en-US" altLang="en-US" sz="1600" b="1" dirty="0">
              <a:solidFill>
                <a:schemeClr val="tx2"/>
              </a:solidFill>
              <a:latin typeface="Arial" charset="0"/>
              <a:cs typeface="Times New Roman" pitchFamily="18" charset="0"/>
            </a:endParaRPr>
          </a:p>
        </p:txBody>
      </p:sp>
      <p:sp>
        <p:nvSpPr>
          <p:cNvPr id="16" name="AutoShape 7"/>
          <p:cNvSpPr>
            <a:spLocks noChangeArrowheads="1"/>
          </p:cNvSpPr>
          <p:nvPr/>
        </p:nvSpPr>
        <p:spPr bwMode="auto">
          <a:xfrm>
            <a:off x="3467100" y="47244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17" name="AutoShape 7"/>
          <p:cNvSpPr>
            <a:spLocks noChangeArrowheads="1"/>
          </p:cNvSpPr>
          <p:nvPr/>
        </p:nvSpPr>
        <p:spPr bwMode="auto">
          <a:xfrm>
            <a:off x="4076700" y="5791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15660136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04800" y="884238"/>
            <a:ext cx="8642350" cy="563562"/>
          </a:xfrm>
        </p:spPr>
        <p:txBody>
          <a:bodyPr>
            <a:normAutofit fontScale="90000"/>
          </a:bodyPr>
          <a:lstStyle/>
          <a:p>
            <a:pPr eaLnBrk="1" fontAlgn="auto" hangingPunct="1">
              <a:spcAft>
                <a:spcPts val="0"/>
              </a:spcAft>
              <a:defRPr/>
            </a:pPr>
            <a:r>
              <a:rPr lang="en-US" sz="3600" b="1" i="1" dirty="0"/>
              <a:t>  Next Steps…</a:t>
            </a:r>
          </a:p>
        </p:txBody>
      </p:sp>
      <p:sp>
        <p:nvSpPr>
          <p:cNvPr id="90117" name="AutoShape 5"/>
          <p:cNvSpPr>
            <a:spLocks noChangeArrowheads="1"/>
          </p:cNvSpPr>
          <p:nvPr/>
        </p:nvSpPr>
        <p:spPr bwMode="auto">
          <a:xfrm>
            <a:off x="2590800" y="2057400"/>
            <a:ext cx="265113" cy="301625"/>
          </a:xfrm>
          <a:prstGeom prst="downArrow">
            <a:avLst>
              <a:gd name="adj1" fmla="val 50000"/>
              <a:gd name="adj2" fmla="val 24993"/>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8" name="AutoShape 6"/>
          <p:cNvSpPr>
            <a:spLocks noChangeArrowheads="1"/>
          </p:cNvSpPr>
          <p:nvPr/>
        </p:nvSpPr>
        <p:spPr bwMode="auto">
          <a:xfrm>
            <a:off x="3200400" y="3048000"/>
            <a:ext cx="268287" cy="304800"/>
          </a:xfrm>
          <a:prstGeom prst="downArrow">
            <a:avLst>
              <a:gd name="adj1" fmla="val 50000"/>
              <a:gd name="adj2" fmla="val 2501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19" name="AutoShape 7"/>
          <p:cNvSpPr>
            <a:spLocks noChangeArrowheads="1"/>
          </p:cNvSpPr>
          <p:nvPr/>
        </p:nvSpPr>
        <p:spPr bwMode="auto">
          <a:xfrm>
            <a:off x="3733800" y="40386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
        <p:nvSpPr>
          <p:cNvPr id="90123" name="Rectangle 11"/>
          <p:cNvSpPr>
            <a:spLocks noChangeArrowheads="1"/>
          </p:cNvSpPr>
          <p:nvPr/>
        </p:nvSpPr>
        <p:spPr bwMode="auto">
          <a:xfrm>
            <a:off x="533400" y="2540000"/>
            <a:ext cx="8305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6. Attend any relevant pre-bid/proposal meetings (refer to RFB/P)</a:t>
            </a:r>
            <a:endParaRPr lang="en-US" altLang="en-US" sz="1600" b="1" dirty="0">
              <a:solidFill>
                <a:schemeClr val="tx2"/>
              </a:solidFill>
              <a:latin typeface="Arial" charset="0"/>
              <a:cs typeface="Times New Roman" pitchFamily="18" charset="0"/>
            </a:endParaRPr>
          </a:p>
        </p:txBody>
      </p:sp>
      <p:sp>
        <p:nvSpPr>
          <p:cNvPr id="90124" name="Rectangle 12"/>
          <p:cNvSpPr>
            <a:spLocks noChangeArrowheads="1"/>
          </p:cNvSpPr>
          <p:nvPr/>
        </p:nvSpPr>
        <p:spPr bwMode="auto">
          <a:xfrm>
            <a:off x="551656" y="1447800"/>
            <a:ext cx="821134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5. Contact Business Jobs &amp; Social Responsibility Division for upcoming Outreach </a:t>
            </a:r>
          </a:p>
          <a:p>
            <a:pPr>
              <a:spcBef>
                <a:spcPct val="0"/>
              </a:spcBef>
              <a:buClrTx/>
              <a:buSzTx/>
              <a:buFontTx/>
              <a:buNone/>
            </a:pPr>
            <a:r>
              <a:rPr lang="en-US" altLang="en-US" sz="1600" b="1" dirty="0">
                <a:latin typeface="Arial" charset="0"/>
                <a:cs typeface="Times New Roman" pitchFamily="18" charset="0"/>
              </a:rPr>
              <a:t>	Events.</a:t>
            </a:r>
            <a:endParaRPr lang="en-US" altLang="en-US" sz="1600" b="1" dirty="0">
              <a:solidFill>
                <a:schemeClr val="tx2"/>
              </a:solidFill>
              <a:latin typeface="Arial" charset="0"/>
              <a:cs typeface="Times New Roman" pitchFamily="18" charset="0"/>
            </a:endParaRPr>
          </a:p>
        </p:txBody>
      </p:sp>
      <p:sp>
        <p:nvSpPr>
          <p:cNvPr id="2" name="Slide Number Placeholder 1"/>
          <p:cNvSpPr>
            <a:spLocks noGrp="1"/>
          </p:cNvSpPr>
          <p:nvPr>
            <p:ph type="sldNum" sz="quarter" idx="12"/>
          </p:nvPr>
        </p:nvSpPr>
        <p:spPr/>
        <p:txBody>
          <a:bodyPr/>
          <a:lstStyle/>
          <a:p>
            <a:pPr>
              <a:defRPr/>
            </a:pPr>
            <a:fld id="{1A26EC46-612A-48C6-BCCD-75B9B2DAC668}" type="slidenum">
              <a:rPr lang="en-US" smtClean="0"/>
              <a:pPr>
                <a:defRPr/>
              </a:pPr>
              <a:t>62</a:t>
            </a:fld>
            <a:endParaRPr lang="en-US" dirty="0"/>
          </a:p>
        </p:txBody>
      </p:sp>
      <p:sp>
        <p:nvSpPr>
          <p:cNvPr id="14" name="Rectangle 7"/>
          <p:cNvSpPr>
            <a:spLocks noChangeArrowheads="1"/>
          </p:cNvSpPr>
          <p:nvPr/>
        </p:nvSpPr>
        <p:spPr bwMode="auto">
          <a:xfrm>
            <a:off x="533400" y="35052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7. Research LAWA’s Contractor Development &amp; Bonding Program for technical </a:t>
            </a:r>
          </a:p>
          <a:p>
            <a:pPr>
              <a:spcBef>
                <a:spcPct val="0"/>
              </a:spcBef>
              <a:buClrTx/>
              <a:buSzTx/>
              <a:buFontTx/>
              <a:buNone/>
            </a:pPr>
            <a:r>
              <a:rPr lang="en-US" altLang="en-US" sz="1600" b="1" dirty="0">
                <a:latin typeface="Arial" charset="0"/>
                <a:cs typeface="Times New Roman" pitchFamily="18" charset="0"/>
              </a:rPr>
              <a:t>	assistance.</a:t>
            </a:r>
            <a:endParaRPr lang="en-US" altLang="en-US" sz="1600" b="1" dirty="0">
              <a:solidFill>
                <a:schemeClr val="tx2"/>
              </a:solidFill>
              <a:latin typeface="Arial" charset="0"/>
              <a:cs typeface="Times New Roman" pitchFamily="18" charset="0"/>
            </a:endParaRPr>
          </a:p>
        </p:txBody>
      </p:sp>
      <p:sp>
        <p:nvSpPr>
          <p:cNvPr id="15" name="Rectangle 9"/>
          <p:cNvSpPr>
            <a:spLocks noChangeArrowheads="1"/>
          </p:cNvSpPr>
          <p:nvPr/>
        </p:nvSpPr>
        <p:spPr bwMode="auto">
          <a:xfrm>
            <a:off x="533400" y="4537075"/>
            <a:ext cx="7848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8. Research LAWA’s First Source Hiring Program for any employee needs.</a:t>
            </a:r>
          </a:p>
        </p:txBody>
      </p:sp>
      <p:sp>
        <p:nvSpPr>
          <p:cNvPr id="16" name="Rectangle 10"/>
          <p:cNvSpPr>
            <a:spLocks noChangeArrowheads="1"/>
          </p:cNvSpPr>
          <p:nvPr/>
        </p:nvSpPr>
        <p:spPr bwMode="auto">
          <a:xfrm>
            <a:off x="533400" y="55118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a:spcBef>
                <a:spcPct val="0"/>
              </a:spcBef>
              <a:buClrTx/>
              <a:buSzTx/>
              <a:buFontTx/>
              <a:buNone/>
            </a:pPr>
            <a:r>
              <a:rPr lang="en-US" altLang="en-US" sz="1600" b="1" dirty="0">
                <a:latin typeface="Arial" charset="0"/>
                <a:cs typeface="Times New Roman" pitchFamily="18" charset="0"/>
              </a:rPr>
              <a:t>9. If applying, contact the Contract Administrators of the RFB/P regarding </a:t>
            </a:r>
          </a:p>
          <a:p>
            <a:pPr>
              <a:spcBef>
                <a:spcPct val="0"/>
              </a:spcBef>
              <a:buClrTx/>
              <a:buSzTx/>
              <a:buFontTx/>
              <a:buNone/>
            </a:pPr>
            <a:r>
              <a:rPr lang="en-US" altLang="en-US" sz="1600" b="1" dirty="0">
                <a:latin typeface="Arial" charset="0"/>
                <a:cs typeface="Times New Roman" pitchFamily="18" charset="0"/>
              </a:rPr>
              <a:t>	questions on the scope of work.</a:t>
            </a:r>
          </a:p>
        </p:txBody>
      </p:sp>
      <p:sp>
        <p:nvSpPr>
          <p:cNvPr id="17" name="AutoShape 7"/>
          <p:cNvSpPr>
            <a:spLocks noChangeArrowheads="1"/>
          </p:cNvSpPr>
          <p:nvPr/>
        </p:nvSpPr>
        <p:spPr bwMode="auto">
          <a:xfrm>
            <a:off x="4267200" y="5029200"/>
            <a:ext cx="266700" cy="304800"/>
          </a:xfrm>
          <a:prstGeom prst="downArrow">
            <a:avLst>
              <a:gd name="adj1" fmla="val 50000"/>
              <a:gd name="adj2" fmla="val 25000"/>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1800">
              <a:latin typeface="Arial" charset="0"/>
            </a:endParaRPr>
          </a:p>
        </p:txBody>
      </p:sp>
    </p:spTree>
    <p:extLst>
      <p:ext uri="{BB962C8B-B14F-4D97-AF65-F5344CB8AC3E}">
        <p14:creationId xmlns:p14="http://schemas.microsoft.com/office/powerpoint/2010/main" val="239959056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15" name="Rectangle 11"/>
          <p:cNvSpPr>
            <a:spLocks noChangeArrowheads="1"/>
          </p:cNvSpPr>
          <p:nvPr/>
        </p:nvSpPr>
        <p:spPr bwMode="auto">
          <a:xfrm>
            <a:off x="533400" y="1676400"/>
            <a:ext cx="815340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defRPr/>
            </a:pPr>
            <a:r>
              <a:rPr lang="en-US" sz="1600" b="1" dirty="0">
                <a:cs typeface="Times New Roman" pitchFamily="18" charset="0"/>
              </a:rPr>
              <a:t>10. Contact LAWA’s Strategic Sourcing Division (Contract Services Unit) regarding </a:t>
            </a:r>
          </a:p>
          <a:p>
            <a:pPr eaLnBrk="0" hangingPunct="0">
              <a:defRPr/>
            </a:pPr>
            <a:r>
              <a:rPr lang="en-US" sz="1600" b="1" dirty="0">
                <a:cs typeface="Times New Roman" pitchFamily="18" charset="0"/>
              </a:rPr>
              <a:t>	Administrative Requirements at </a:t>
            </a:r>
            <a:r>
              <a:rPr lang="en-US" sz="1600" b="1" dirty="0">
                <a:solidFill>
                  <a:schemeClr val="tx2"/>
                </a:solidFill>
                <a:cs typeface="Times New Roman" pitchFamily="18" charset="0"/>
              </a:rPr>
              <a:t>(424) 646-5380</a:t>
            </a:r>
            <a:r>
              <a:rPr lang="en-US" sz="1600" b="1" dirty="0">
                <a:solidFill>
                  <a:srgbClr val="FFFF00"/>
                </a:solidFill>
                <a:effectLst>
                  <a:outerShdw blurRad="38100" dist="38100" dir="2700000" algn="tl">
                    <a:srgbClr val="C0C0C0"/>
                  </a:outerShdw>
                </a:effectLst>
                <a:cs typeface="Times New Roman" pitchFamily="18" charset="0"/>
              </a:rPr>
              <a:t> </a:t>
            </a:r>
            <a:r>
              <a:rPr lang="en-US" sz="1600" b="1" dirty="0">
                <a:cs typeface="Times New Roman" pitchFamily="18" charset="0"/>
              </a:rPr>
              <a:t>or go to </a:t>
            </a:r>
            <a:r>
              <a:rPr lang="en-US" sz="1600" b="1" dirty="0">
                <a:solidFill>
                  <a:schemeClr val="tx2"/>
                </a:solidFill>
                <a:cs typeface="Times New Roman" pitchFamily="18" charset="0"/>
                <a:hlinkClick r:id="rId3"/>
              </a:rPr>
              <a:t>www.lawa.org</a:t>
            </a:r>
            <a:r>
              <a:rPr lang="en-US" sz="1600" b="1" dirty="0">
                <a:solidFill>
                  <a:schemeClr val="tx2"/>
                </a:solidFill>
                <a:cs typeface="Times New Roman" pitchFamily="18" charset="0"/>
              </a:rPr>
              <a:t> </a:t>
            </a:r>
          </a:p>
          <a:p>
            <a:pPr eaLnBrk="0" hangingPunct="0">
              <a:defRPr/>
            </a:pPr>
            <a:r>
              <a:rPr lang="en-US" sz="1600" b="1" dirty="0">
                <a:solidFill>
                  <a:schemeClr val="tx2"/>
                </a:solidFill>
                <a:cs typeface="Times New Roman" pitchFamily="18" charset="0"/>
              </a:rPr>
              <a:t>	</a:t>
            </a:r>
            <a:r>
              <a:rPr lang="en-US" sz="1600" b="1" dirty="0">
                <a:cs typeface="Times New Roman" pitchFamily="18" charset="0"/>
              </a:rPr>
              <a:t>- &gt; </a:t>
            </a:r>
            <a:r>
              <a:rPr lang="en-US" sz="1600" b="1" dirty="0">
                <a:solidFill>
                  <a:schemeClr val="tx2"/>
                </a:solidFill>
                <a:cs typeface="Times New Roman" pitchFamily="18" charset="0"/>
              </a:rPr>
              <a:t>About LAWA - &gt; Business Opportunities - &gt; </a:t>
            </a:r>
          </a:p>
          <a:p>
            <a:pPr eaLnBrk="0" hangingPunct="0">
              <a:defRPr/>
            </a:pPr>
            <a:r>
              <a:rPr lang="en-US" sz="1600" b="1" dirty="0">
                <a:solidFill>
                  <a:schemeClr val="tx2"/>
                </a:solidFill>
                <a:cs typeface="Times New Roman" pitchFamily="18" charset="0"/>
              </a:rPr>
              <a:t>	Administrative Requirements</a:t>
            </a:r>
            <a:r>
              <a:rPr lang="en-US" sz="1700" b="1" dirty="0">
                <a:solidFill>
                  <a:schemeClr val="tx2"/>
                </a:solidFill>
                <a:cs typeface="Times New Roman" pitchFamily="18" charset="0"/>
              </a:rPr>
              <a:t> </a:t>
            </a:r>
            <a:r>
              <a:rPr lang="en-US" b="1" dirty="0">
                <a:solidFill>
                  <a:schemeClr val="tx2"/>
                </a:solidFill>
                <a:latin typeface="Verdana" pitchFamily="34" charset="0"/>
                <a:cs typeface="Times New Roman" pitchFamily="18" charset="0"/>
              </a:rPr>
              <a:t> </a:t>
            </a:r>
          </a:p>
        </p:txBody>
      </p:sp>
      <p:sp>
        <p:nvSpPr>
          <p:cNvPr id="66572" name="Rectangle 12"/>
          <p:cNvSpPr>
            <a:spLocks noGrp="1" noChangeArrowheads="1"/>
          </p:cNvSpPr>
          <p:nvPr>
            <p:ph type="title"/>
          </p:nvPr>
        </p:nvSpPr>
        <p:spPr>
          <a:xfrm>
            <a:off x="457200" y="884237"/>
            <a:ext cx="8642350" cy="563563"/>
          </a:xfrm>
        </p:spPr>
        <p:txBody>
          <a:bodyPr>
            <a:normAutofit fontScale="90000"/>
          </a:bodyPr>
          <a:lstStyle/>
          <a:p>
            <a:pPr eaLnBrk="1" fontAlgn="auto" hangingPunct="1">
              <a:spcAft>
                <a:spcPts val="0"/>
              </a:spcAft>
              <a:defRPr/>
            </a:pPr>
            <a:r>
              <a:rPr lang="en-US" sz="3600" b="1" i="1" dirty="0"/>
              <a:t>Next Steps… (cont.)</a:t>
            </a:r>
          </a:p>
        </p:txBody>
      </p:sp>
      <p:sp>
        <p:nvSpPr>
          <p:cNvPr id="2" name="Slide Number Placeholder 1"/>
          <p:cNvSpPr>
            <a:spLocks noGrp="1"/>
          </p:cNvSpPr>
          <p:nvPr>
            <p:ph type="sldNum" sz="quarter" idx="12"/>
          </p:nvPr>
        </p:nvSpPr>
        <p:spPr/>
        <p:txBody>
          <a:bodyPr/>
          <a:lstStyle/>
          <a:p>
            <a:pPr>
              <a:defRPr/>
            </a:pPr>
            <a:fld id="{D53FFE3F-643C-4F57-A512-0F78DCC8CD59}" type="slidenum">
              <a:rPr lang="en-US" smtClean="0"/>
              <a:pPr>
                <a:defRPr/>
              </a:pPr>
              <a:t>63</a:t>
            </a:fld>
            <a:endParaRPr lang="en-US" dirty="0"/>
          </a:p>
        </p:txBody>
      </p:sp>
    </p:spTree>
    <p:extLst>
      <p:ext uri="{BB962C8B-B14F-4D97-AF65-F5344CB8AC3E}">
        <p14:creationId xmlns:p14="http://schemas.microsoft.com/office/powerpoint/2010/main" val="445106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557265" y="228600"/>
            <a:ext cx="8489950" cy="390987"/>
          </a:xfrm>
        </p:spPr>
        <p:txBody>
          <a:bodyPr/>
          <a:lstStyle/>
          <a:p>
            <a:pPr eaLnBrk="1" hangingPunct="1"/>
            <a:r>
              <a:rPr lang="en-US" altLang="en-US" sz="3200" b="1" i="1" dirty="0"/>
              <a:t>Contact Information</a:t>
            </a:r>
          </a:p>
        </p:txBody>
      </p:sp>
      <p:graphicFrame>
        <p:nvGraphicFramePr>
          <p:cNvPr id="99380" name="Group 52"/>
          <p:cNvGraphicFramePr>
            <a:graphicFrameLocks noGrp="1"/>
          </p:cNvGraphicFramePr>
          <p:nvPr>
            <p:ph type="tbl" idx="1"/>
            <p:extLst>
              <p:ext uri="{D42A27DB-BD31-4B8C-83A1-F6EECF244321}">
                <p14:modId xmlns:p14="http://schemas.microsoft.com/office/powerpoint/2010/main" val="266631299"/>
              </p:ext>
            </p:extLst>
          </p:nvPr>
        </p:nvGraphicFramePr>
        <p:xfrm>
          <a:off x="457200" y="838199"/>
          <a:ext cx="7969253" cy="5740409"/>
        </p:xfrm>
        <a:graphic>
          <a:graphicData uri="http://schemas.openxmlformats.org/drawingml/2006/table">
            <a:tbl>
              <a:tblPr/>
              <a:tblGrid>
                <a:gridCol w="3124200">
                  <a:extLst>
                    <a:ext uri="{9D8B030D-6E8A-4147-A177-3AD203B41FA5}">
                      <a16:colId xmlns:a16="http://schemas.microsoft.com/office/drawing/2014/main" val="20000"/>
                    </a:ext>
                  </a:extLst>
                </a:gridCol>
                <a:gridCol w="896413">
                  <a:extLst>
                    <a:ext uri="{9D8B030D-6E8A-4147-A177-3AD203B41FA5}">
                      <a16:colId xmlns:a16="http://schemas.microsoft.com/office/drawing/2014/main" val="20001"/>
                    </a:ext>
                  </a:extLst>
                </a:gridCol>
                <a:gridCol w="1714966">
                  <a:extLst>
                    <a:ext uri="{9D8B030D-6E8A-4147-A177-3AD203B41FA5}">
                      <a16:colId xmlns:a16="http://schemas.microsoft.com/office/drawing/2014/main" val="20002"/>
                    </a:ext>
                  </a:extLst>
                </a:gridCol>
                <a:gridCol w="2233674">
                  <a:extLst>
                    <a:ext uri="{9D8B030D-6E8A-4147-A177-3AD203B41FA5}">
                      <a16:colId xmlns:a16="http://schemas.microsoft.com/office/drawing/2014/main" val="20003"/>
                    </a:ext>
                  </a:extLst>
                </a:gridCol>
              </a:tblGrid>
              <a:tr h="76686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Business, Jobs &amp; Social Responsibility</a:t>
                      </a:r>
                      <a:endParaRPr kumimoji="0" lang="en-US" sz="1400" b="0" i="0" u="none" strike="noStrike" cap="none" normalizeH="0" baseline="0" dirty="0">
                        <a:ln>
                          <a:noFill/>
                        </a:ln>
                        <a:solidFill>
                          <a:schemeClr val="accent1">
                            <a:lumMod val="75000"/>
                          </a:schemeClr>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Main Line: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0" i="0" u="sng" kern="1200" dirty="0">
                          <a:solidFill>
                            <a:schemeClr val="tx1"/>
                          </a:solidFill>
                          <a:effectLst/>
                          <a:latin typeface="+mn-lt"/>
                          <a:ea typeface="+mn-ea"/>
                          <a:cs typeface="+mn-cs"/>
                        </a:rPr>
                        <a:t>businessandjobs@lawa.org</a:t>
                      </a:r>
                      <a:endParaRPr kumimoji="0" lang="en-US" sz="10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0" i="0" kern="1200" dirty="0">
                          <a:solidFill>
                            <a:schemeClr val="tx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https://www.lawa.org/groups-and-divisions/business-jobs-and-social-responsibility</a:t>
                      </a:r>
                      <a:endParaRPr kumimoji="0" lang="en-US" sz="11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05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Strategic Sourcing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PSD Main Line: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200" b="0" i="0" u="none" strike="noStrike" cap="none" normalizeH="0" baseline="0" dirty="0">
                          <a:ln>
                            <a:noFill/>
                          </a:ln>
                          <a:solidFill>
                            <a:schemeClr val="tx1"/>
                          </a:solidFill>
                          <a:effectLst/>
                          <a:latin typeface="Arial" charset="0"/>
                        </a:rPr>
                        <a:t>(424) 646-5380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Purchasing:</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(424) 646-7392</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sng" strike="noStrike" kern="1200" cap="none" normalizeH="0" baseline="0" dirty="0">
                          <a:ln>
                            <a:noFill/>
                          </a:ln>
                          <a:solidFill>
                            <a:schemeClr val="tx1"/>
                          </a:solidFill>
                          <a:effectLst/>
                          <a:latin typeface="Arial" charset="0"/>
                          <a:ea typeface="+mn-ea"/>
                          <a:cs typeface="+mn-cs"/>
                        </a:rPr>
                        <a:t>https://www.lawa.org/en/groups-and-divisions/procurement</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1249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City of Los Angeles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Contractor Development and Bonding Program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accent1">
                              <a:lumMod val="75000"/>
                            </a:schemeClr>
                          </a:solidFill>
                          <a:effectLst/>
                          <a:latin typeface="Arial" charset="0"/>
                        </a:rPr>
                        <a:t>(Rosa Osorio, Sr. Account Manager)</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(213) 327-5259</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endPar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endParaRPr>
                    </a:p>
                    <a:p>
                      <a:pPr marL="0" marR="0" lvl="0" indent="0" algn="ctr" defTabSz="914400" rtl="0" eaLnBrk="1" fontAlgn="base" latinLnBrk="0" hangingPunct="1">
                        <a:lnSpc>
                          <a:spcPct val="100000"/>
                        </a:lnSpc>
                        <a:spcBef>
                          <a:spcPct val="20000"/>
                        </a:spcBef>
                        <a:spcAft>
                          <a:spcPct val="0"/>
                        </a:spcAft>
                        <a:buClr>
                          <a:schemeClr val="tx2"/>
                        </a:buClr>
                        <a:buSzTx/>
                        <a:buFontTx/>
                        <a:buNone/>
                        <a:tabLst/>
                        <a:defRPr/>
                      </a:pPr>
                      <a:r>
                        <a:rPr lang="en-US" sz="1600" dirty="0">
                          <a:solidFill>
                            <a:schemeClr val="tx1"/>
                          </a:solidFill>
                          <a:latin typeface="Arial" pitchFamily="34" charset="0"/>
                          <a:cs typeface="Arial" pitchFamily="34" charset="0"/>
                          <a:hlinkClick r:id="rId4">
                            <a:extLst>
                              <a:ext uri="{A12FA001-AC4F-418D-AE19-62706E023703}">
                                <ahyp:hlinkClr xmlns:ahyp="http://schemas.microsoft.com/office/drawing/2018/hyperlinkcolor" val="tx"/>
                              </a:ext>
                            </a:extLst>
                          </a:hlinkClick>
                        </a:rPr>
                        <a:t>rosa@imwis.com</a:t>
                      </a:r>
                      <a:endParaRPr lang="en-US" sz="1600" dirty="0">
                        <a:solidFill>
                          <a:schemeClr val="tx1"/>
                        </a:solidFill>
                        <a:latin typeface="Arial" pitchFamily="34" charset="0"/>
                        <a:cs typeface="Arial" pitchFamily="34"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78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First Source Hiring Program</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646-7300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200" b="0" i="0" u="sng" strike="noStrike" cap="none" normalizeH="0" baseline="0" dirty="0">
                          <a:ln>
                            <a:noFill/>
                          </a:ln>
                          <a:solidFill>
                            <a:schemeClr val="tx1"/>
                          </a:solidFill>
                          <a:effectLst/>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businessandjobs@lawa.org</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456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LAWA Risk Management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Insurance Compliance Section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(424) 646-5480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6"/>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5118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Department of Public Works,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Bureau of Contract Admin.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800" b="0" i="0" u="sng" strike="noStrike" kern="1200" cap="none" normalizeH="0" baseline="0" dirty="0">
                          <a:ln>
                            <a:noFill/>
                          </a:ln>
                          <a:solidFill>
                            <a:schemeClr val="tx1"/>
                          </a:solidFill>
                          <a:effectLst/>
                          <a:latin typeface="Arial" charset="0"/>
                          <a:ea typeface="+mn-ea"/>
                          <a:cs typeface="+mn-cs"/>
                          <a:hlinkClick r:id="rId7">
                            <a:extLst>
                              <a:ext uri="{A12FA001-AC4F-418D-AE19-62706E023703}">
                                <ahyp:hlinkClr xmlns:ahyp="http://schemas.microsoft.com/office/drawing/2018/hyperlinkcolor" val="tx"/>
                              </a:ext>
                            </a:extLst>
                          </a:hlinkClick>
                        </a:rPr>
                        <a:t>bca.certifications@lacity.org</a:t>
                      </a:r>
                      <a:endParaRPr kumimoji="0" lang="en-US" sz="1800" b="0" i="0" u="sng" strike="noStrike" kern="1200" cap="none" normalizeH="0" baseline="0" dirty="0">
                        <a:ln>
                          <a:noFill/>
                        </a:ln>
                        <a:solidFill>
                          <a:schemeClr val="tx1"/>
                        </a:solidFill>
                        <a:effectLst/>
                        <a:latin typeface="Arial" charset="0"/>
                        <a:ea typeface="+mn-ea"/>
                        <a:cs typeface="+mn-cs"/>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dirty="0">
                        <a:ln>
                          <a:noFill/>
                        </a:ln>
                        <a:solidFill>
                          <a:schemeClr val="bg1"/>
                        </a:solidFill>
                        <a:effectLst/>
                        <a:latin typeface="Arial" charset="0"/>
                        <a:hlinkClick r:id="rId8"/>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893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Los Angeles Regional Alliance Marketplace for Procurement (RAMP)</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9">
                            <a:extLst>
                              <a:ext uri="{A12FA001-AC4F-418D-AE19-62706E023703}">
                                <ahyp:hlinkClr xmlns:ahyp="http://schemas.microsoft.com/office/drawing/2018/hyperlinkcolor" val="tx"/>
                              </a:ext>
                            </a:extLst>
                          </a:hlinkClick>
                        </a:rPr>
                        <a:t>https://www.rampla.org</a:t>
                      </a:r>
                      <a:endParaRPr kumimoji="0" lang="en-US" sz="1800" b="0" i="0" u="none" strike="noStrike" cap="none" normalizeH="0" baseline="0" dirty="0">
                        <a:ln>
                          <a:noFill/>
                        </a:ln>
                        <a:solidFill>
                          <a:schemeClr val="tx1"/>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2"/>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1300" b="0" i="0" u="none" strike="noStrike" cap="none" normalizeH="0" baseline="0" dirty="0">
                        <a:ln>
                          <a:noFill/>
                        </a:ln>
                        <a:solidFill>
                          <a:schemeClr val="tx2"/>
                        </a:solidFill>
                        <a:effectLst/>
                        <a:latin typeface="Arial" charset="0"/>
                      </a:endParaRPr>
                    </a:p>
                  </a:txBody>
                  <a:tcPr marT="45729" marB="4572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94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The Development Group (TDG)</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800" b="0" i="0" u="none" strike="noStrike" cap="none" normalizeH="0" baseline="0" dirty="0">
                          <a:ln>
                            <a:noFill/>
                          </a:ln>
                          <a:solidFill>
                            <a:schemeClr val="tx1"/>
                          </a:solidFill>
                          <a:effectLst/>
                          <a:latin typeface="Arial" charset="0"/>
                          <a:hlinkClick r:id="rId10">
                            <a:extLst>
                              <a:ext uri="{A12FA001-AC4F-418D-AE19-62706E023703}">
                                <ahyp:hlinkClr xmlns:ahyp="http://schemas.microsoft.com/office/drawing/2018/hyperlinkcolor" val="tx"/>
                              </a:ext>
                            </a:extLst>
                          </a:hlinkClick>
                        </a:rPr>
                        <a:t>pdgprocurement@lawa.org</a:t>
                      </a:r>
                      <a:r>
                        <a:rPr kumimoji="0" lang="en-US" sz="1800" b="0" i="0" u="none" strike="noStrike" cap="none" normalizeH="0" baseline="0" dirty="0">
                          <a:ln>
                            <a:noFill/>
                          </a:ln>
                          <a:solidFill>
                            <a:schemeClr val="tx1"/>
                          </a:solidFill>
                          <a:effectLst/>
                          <a:latin typeface="Arial" charset="0"/>
                        </a:rPr>
                        <a:t> </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8409075"/>
                  </a:ext>
                </a:extLst>
              </a:tr>
              <a:tr h="47339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accent1">
                              <a:lumMod val="75000"/>
                            </a:schemeClr>
                          </a:solidFill>
                          <a:effectLst/>
                          <a:latin typeface="Arial" charset="0"/>
                        </a:rPr>
                        <a:t>Commercial Development Division</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pPr>
                      <a:r>
                        <a:rPr kumimoji="0" lang="en-US" sz="1600" b="0" i="0" u="none" strike="noStrike" cap="none" normalizeH="0" baseline="0" dirty="0">
                          <a:ln>
                            <a:noFill/>
                          </a:ln>
                          <a:solidFill>
                            <a:schemeClr val="tx1"/>
                          </a:solidFill>
                          <a:effectLst/>
                          <a:latin typeface="Arial" charset="0"/>
                        </a:rPr>
                        <a:t>(424) 646-7200</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77669127"/>
                  </a:ext>
                </a:extLst>
              </a:tr>
            </a:tbl>
          </a:graphicData>
        </a:graphic>
      </p:graphicFrame>
      <p:sp>
        <p:nvSpPr>
          <p:cNvPr id="2" name="Slide Number Placeholder 1"/>
          <p:cNvSpPr>
            <a:spLocks noGrp="1"/>
          </p:cNvSpPr>
          <p:nvPr>
            <p:ph type="sldNum" sz="quarter" idx="12"/>
          </p:nvPr>
        </p:nvSpPr>
        <p:spPr/>
        <p:txBody>
          <a:bodyPr/>
          <a:lstStyle/>
          <a:p>
            <a:pPr>
              <a:defRPr/>
            </a:pPr>
            <a:fld id="{F57AFDF0-9673-4701-BF84-12FD5857A83F}" type="slidenum">
              <a:rPr lang="en-US" smtClean="0"/>
              <a:pPr>
                <a:defRPr/>
              </a:pPr>
              <a:t>64</a:t>
            </a:fld>
            <a:endParaRPr lang="en-US" dirty="0"/>
          </a:p>
        </p:txBody>
      </p:sp>
    </p:spTree>
    <p:extLst>
      <p:ext uri="{BB962C8B-B14F-4D97-AF65-F5344CB8AC3E}">
        <p14:creationId xmlns:p14="http://schemas.microsoft.com/office/powerpoint/2010/main" val="24767595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19jxl\Pictures\background-last 11x14.jpg"/>
          <p:cNvPicPr>
            <a:picLocks noChangeAspect="1" noChangeArrowheads="1"/>
          </p:cNvPicPr>
          <p:nvPr/>
        </p:nvPicPr>
        <p:blipFill>
          <a:blip r:embed="rId3" cstate="email">
            <a:extLst>
              <a:ext uri="{BEBA8EAE-BF5A-486C-A8C5-ECC9F3942E4B}">
                <a14:imgProps xmlns:a14="http://schemas.microsoft.com/office/drawing/2010/main">
                  <a14:imgLayer r:embed="rId4">
                    <a14:imgEffect>
                      <a14:sharpenSoften amount="-38000"/>
                    </a14:imgEffect>
                  </a14:imgLayer>
                </a14:imgProps>
              </a:ext>
              <a:ext uri="{28A0092B-C50C-407E-A947-70E740481C1C}">
                <a14:useLocalDpi xmlns:a14="http://schemas.microsoft.com/office/drawing/2010/main"/>
              </a:ext>
            </a:extLst>
          </a:blip>
          <a:srcRect/>
          <a:stretch>
            <a:fillRect/>
          </a:stretch>
        </p:blipFill>
        <p:spPr bwMode="auto">
          <a:xfrm>
            <a:off x="-103909" y="-408214"/>
            <a:ext cx="9247909" cy="7266214"/>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FB2FE131-F47E-4615-9D60-39AF31F91E91}" type="slidenum">
              <a:rPr lang="en-US" smtClean="0"/>
              <a:pPr>
                <a:defRPr/>
              </a:pPr>
              <a:t>65</a:t>
            </a:fld>
            <a:endParaRPr lang="en-US" dirty="0"/>
          </a:p>
        </p:txBody>
      </p:sp>
      <p:pic>
        <p:nvPicPr>
          <p:cNvPr id="4" name="Picture 3" descr="C:\Users\a19jxl\Pictures\New Logos.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77000" y="5548947"/>
            <a:ext cx="2354263" cy="47085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
          <p:cNvSpPr txBox="1">
            <a:spLocks noChangeArrowheads="1"/>
          </p:cNvSpPr>
          <p:nvPr/>
        </p:nvSpPr>
        <p:spPr bwMode="auto">
          <a:xfrm>
            <a:off x="609600" y="-381000"/>
            <a:ext cx="785164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noAutofit/>
          </a:bodyPr>
          <a:lst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3200" dirty="0">
                <a:solidFill>
                  <a:schemeClr val="bg1"/>
                </a:solidFill>
              </a:rPr>
              <a:t>DOING BUSINESS with </a:t>
            </a:r>
            <a:br>
              <a:rPr lang="en-US" sz="3200" dirty="0">
                <a:solidFill>
                  <a:schemeClr val="bg1"/>
                </a:solidFill>
              </a:rPr>
            </a:br>
            <a:r>
              <a:rPr lang="en-US" sz="3200" dirty="0">
                <a:solidFill>
                  <a:schemeClr val="bg1"/>
                </a:solidFill>
              </a:rPr>
              <a:t>Los Angeles World Airports</a:t>
            </a:r>
          </a:p>
        </p:txBody>
      </p:sp>
    </p:spTree>
    <p:extLst>
      <p:ext uri="{BB962C8B-B14F-4D97-AF65-F5344CB8AC3E}">
        <p14:creationId xmlns:p14="http://schemas.microsoft.com/office/powerpoint/2010/main" val="3113391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04800" y="685800"/>
            <a:ext cx="8394700" cy="762000"/>
          </a:xfrm>
        </p:spPr>
        <p:txBody>
          <a:bodyPr/>
          <a:lstStyle/>
          <a:p>
            <a:pPr eaLnBrk="1" hangingPunct="1"/>
            <a:r>
              <a:rPr lang="en-US" altLang="en-US" sz="3200" b="1" i="1" dirty="0"/>
              <a:t>Additional </a:t>
            </a:r>
            <a:r>
              <a:rPr lang="en-US" altLang="en-US" sz="3200" b="1" i="1" dirty="0">
                <a:latin typeface="Calibri" pitchFamily="34" charset="0"/>
              </a:rPr>
              <a:t>RFP </a:t>
            </a:r>
            <a:r>
              <a:rPr lang="en-US" altLang="en-US" sz="3200" b="1" i="1" dirty="0"/>
              <a:t>Requirements</a:t>
            </a:r>
          </a:p>
        </p:txBody>
      </p:sp>
      <p:sp>
        <p:nvSpPr>
          <p:cNvPr id="43011" name="Rectangle 3"/>
          <p:cNvSpPr>
            <a:spLocks noGrp="1" noChangeArrowheads="1"/>
          </p:cNvSpPr>
          <p:nvPr>
            <p:ph idx="1"/>
          </p:nvPr>
        </p:nvSpPr>
        <p:spPr>
          <a:xfrm>
            <a:off x="277368" y="2057400"/>
            <a:ext cx="8610600" cy="3124200"/>
          </a:xfrm>
        </p:spPr>
        <p:txBody>
          <a:bodyPr/>
          <a:lstStyle/>
          <a:p>
            <a:pPr eaLnBrk="1" hangingPunct="1">
              <a:lnSpc>
                <a:spcPct val="90000"/>
              </a:lnSpc>
              <a:buClrTx/>
              <a:buSzPct val="100000"/>
              <a:buFont typeface="Arial" panose="020B0604020202020204" pitchFamily="34" charset="0"/>
              <a:buChar char="•"/>
            </a:pPr>
            <a:r>
              <a:rPr lang="en-US" altLang="en-US" sz="2000" b="1" dirty="0">
                <a:latin typeface="Arial" charset="0"/>
              </a:rPr>
              <a:t>COMPLETION OF DOCUMENTS</a:t>
            </a:r>
          </a:p>
          <a:p>
            <a:pPr lvl="1" eaLnBrk="1" hangingPunct="1">
              <a:lnSpc>
                <a:spcPct val="90000"/>
              </a:lnSpc>
              <a:buClrTx/>
              <a:buSzPct val="100000"/>
              <a:buFont typeface="Arial" panose="020B0604020202020204" pitchFamily="34" charset="0"/>
              <a:buChar char="•"/>
            </a:pPr>
            <a:r>
              <a:rPr lang="en-US" altLang="en-US" sz="2000" dirty="0">
                <a:latin typeface="Arial" charset="0"/>
              </a:rPr>
              <a:t>Any Worksheets and Administrative Requirements must be filled out as directed and returned complete, in the order received. Failure to do so may invalidate </a:t>
            </a:r>
            <a:r>
              <a:rPr lang="en-US" sz="2000" dirty="0">
                <a:latin typeface="Arial" charset="0"/>
              </a:rPr>
              <a:t>RFP.</a:t>
            </a:r>
            <a:r>
              <a:rPr lang="en-US" altLang="en-US" sz="2000" dirty="0">
                <a:latin typeface="Arial" charset="0"/>
              </a:rPr>
              <a:t> </a:t>
            </a: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eaLnBrk="1" hangingPunct="1">
              <a:lnSpc>
                <a:spcPct val="90000"/>
              </a:lnSpc>
              <a:buClrTx/>
              <a:buSzPct val="100000"/>
              <a:buFont typeface="Arial" panose="020B0604020202020204" pitchFamily="34" charset="0"/>
              <a:buChar char="•"/>
            </a:pPr>
            <a:endParaRPr lang="en-US" altLang="en-US" sz="2000" dirty="0">
              <a:latin typeface="Arial" charset="0"/>
            </a:endParaRPr>
          </a:p>
          <a:p>
            <a:pPr marL="369887" indent="-342900" eaLnBrk="1" hangingPunct="1">
              <a:lnSpc>
                <a:spcPct val="90000"/>
              </a:lnSpc>
              <a:buClrTx/>
              <a:buSzPct val="100000"/>
              <a:buFont typeface="Arial" panose="020B0604020202020204" pitchFamily="34" charset="0"/>
              <a:buChar char="•"/>
            </a:pPr>
            <a:r>
              <a:rPr lang="en-US" sz="2000" b="1" dirty="0">
                <a:latin typeface="Arial" charset="0"/>
              </a:rPr>
              <a:t>BE CAREFUL</a:t>
            </a:r>
            <a:endParaRPr lang="en-US" sz="2000" dirty="0">
              <a:latin typeface="Arial" charset="0"/>
            </a:endParaRPr>
          </a:p>
          <a:p>
            <a:pPr lvl="1" eaLnBrk="1" hangingPunct="1">
              <a:lnSpc>
                <a:spcPct val="90000"/>
              </a:lnSpc>
              <a:buClrTx/>
              <a:buSzPct val="100000"/>
              <a:buFont typeface="Arial" panose="020B0604020202020204" pitchFamily="34" charset="0"/>
              <a:buChar char="•"/>
            </a:pPr>
            <a:r>
              <a:rPr lang="en-US" sz="2000" dirty="0">
                <a:latin typeface="Arial" charset="0"/>
              </a:rPr>
              <a:t>Be sure to read and complete the RFP documents accurately. Failure to do so may invalidate your RFP</a:t>
            </a:r>
            <a:r>
              <a:rPr lang="en-US" sz="2000" b="1" dirty="0">
                <a:latin typeface="Arial" charset="0"/>
              </a:rPr>
              <a:t>. </a:t>
            </a:r>
            <a:endParaRPr lang="en-US" sz="2000" dirty="0">
              <a:latin typeface="Arial" charset="0"/>
            </a:endParaRPr>
          </a:p>
          <a:p>
            <a:pPr marL="369887" indent="-342900" eaLnBrk="1" hangingPunct="1">
              <a:lnSpc>
                <a:spcPct val="90000"/>
              </a:lnSpc>
            </a:pPr>
            <a:endParaRPr lang="en-US" sz="2000" dirty="0">
              <a:latin typeface="Arial" charset="0"/>
            </a:endParaRPr>
          </a:p>
          <a:p>
            <a:pPr marL="26987" indent="0" eaLnBrk="1" hangingPunct="1">
              <a:lnSpc>
                <a:spcPct val="90000"/>
              </a:lnSpc>
              <a:buNone/>
            </a:pPr>
            <a:r>
              <a:rPr lang="en-US" altLang="en-US" sz="2200" dirty="0">
                <a:latin typeface="Arial" charset="0"/>
              </a:rPr>
              <a:t>		</a:t>
            </a: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a:p>
            <a:pPr lvl="1" eaLnBrk="1" hangingPunct="1">
              <a:lnSpc>
                <a:spcPct val="90000"/>
              </a:lnSpc>
              <a:buFont typeface="Arial" panose="020B0604020202020204" pitchFamily="34" charset="0"/>
              <a:buChar char="•"/>
            </a:pPr>
            <a:endParaRPr lang="en-US" altLang="en-US" sz="2200" dirty="0">
              <a:latin typeface="Arial" charset="0"/>
            </a:endParaRPr>
          </a:p>
        </p:txBody>
      </p:sp>
      <p:sp>
        <p:nvSpPr>
          <p:cNvPr id="2" name="Slide Number Placeholder 1"/>
          <p:cNvSpPr>
            <a:spLocks noGrp="1"/>
          </p:cNvSpPr>
          <p:nvPr>
            <p:ph type="sldNum" sz="quarter" idx="12"/>
          </p:nvPr>
        </p:nvSpPr>
        <p:spPr/>
        <p:txBody>
          <a:bodyPr/>
          <a:lstStyle/>
          <a:p>
            <a:pPr>
              <a:defRPr/>
            </a:pPr>
            <a:fld id="{446F07E2-C914-4A57-9060-FB37C5EEBB34}" type="slidenum">
              <a:rPr lang="en-US" smtClean="0"/>
              <a:pPr>
                <a:defRPr/>
              </a:pPr>
              <a:t>7</a:t>
            </a:fld>
            <a:endParaRPr lang="en-US" dirty="0"/>
          </a:p>
        </p:txBody>
      </p:sp>
    </p:spTree>
    <p:extLst>
      <p:ext uri="{BB962C8B-B14F-4D97-AF65-F5344CB8AC3E}">
        <p14:creationId xmlns:p14="http://schemas.microsoft.com/office/powerpoint/2010/main" val="1961829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7467600" cy="1143000"/>
          </a:xfrm>
        </p:spPr>
        <p:txBody>
          <a:bodyPr/>
          <a:lstStyle/>
          <a:p>
            <a:r>
              <a:rPr lang="en-US" sz="2800" b="1" i="1" dirty="0">
                <a:cs typeface="Arial" panose="020B0604020202020204" pitchFamily="34" charset="0"/>
              </a:rPr>
              <a:t>Construction Forecast Report (Planning &amp; Development Group)</a:t>
            </a:r>
          </a:p>
        </p:txBody>
      </p:sp>
      <p:sp>
        <p:nvSpPr>
          <p:cNvPr id="3" name="Content Placeholder 2"/>
          <p:cNvSpPr>
            <a:spLocks noGrp="1"/>
          </p:cNvSpPr>
          <p:nvPr>
            <p:ph idx="1"/>
          </p:nvPr>
        </p:nvSpPr>
        <p:spPr>
          <a:xfrm>
            <a:off x="457200" y="2514600"/>
            <a:ext cx="8229600" cy="1722437"/>
          </a:xfrm>
        </p:spPr>
        <p:txBody>
          <a:bodyPr/>
          <a:lstStyle/>
          <a:p>
            <a:r>
              <a:rPr lang="en-US" sz="2400" dirty="0">
                <a:latin typeface="Arial" panose="020B0604020202020204" pitchFamily="34" charset="0"/>
                <a:cs typeface="Arial" panose="020B0604020202020204" pitchFamily="34" charset="0"/>
              </a:rPr>
              <a:t>See Contracts and Procurements Document</a:t>
            </a:r>
          </a:p>
          <a:p>
            <a:pPr marL="0" indent="0">
              <a:buNone/>
            </a:pPr>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For questions, contact PDGprocurement@lawa.org</a:t>
            </a: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8</a:t>
            </a:fld>
            <a:endParaRPr lang="en-US" dirty="0"/>
          </a:p>
        </p:txBody>
      </p:sp>
    </p:spTree>
    <p:extLst>
      <p:ext uri="{BB962C8B-B14F-4D97-AF65-F5344CB8AC3E}">
        <p14:creationId xmlns:p14="http://schemas.microsoft.com/office/powerpoint/2010/main" val="2254977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sz="3200" b="1" i="1" dirty="0">
                <a:cs typeface="Arial" panose="020B0604020202020204" pitchFamily="34" charset="0"/>
              </a:rPr>
              <a:t>Contract Status Report (updated monthly)</a:t>
            </a:r>
          </a:p>
        </p:txBody>
      </p:sp>
      <p:sp>
        <p:nvSpPr>
          <p:cNvPr id="3" name="Content Placeholder 2"/>
          <p:cNvSpPr>
            <a:spLocks noGrp="1"/>
          </p:cNvSpPr>
          <p:nvPr>
            <p:ph idx="1"/>
          </p:nvPr>
        </p:nvSpPr>
        <p:spPr>
          <a:xfrm>
            <a:off x="457200" y="1524000"/>
            <a:ext cx="8229600" cy="4389437"/>
          </a:xfrm>
        </p:spPr>
        <p:txBody>
          <a:bodyPr/>
          <a:lstStyle/>
          <a:p>
            <a:r>
              <a:rPr lang="en-US" sz="2000" dirty="0">
                <a:hlinkClick r:id="rId2"/>
              </a:rPr>
              <a:t>https://www.lawa.org/en/lawa-businesses/lawa-current-opportunities</a:t>
            </a:r>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a:defRPr/>
            </a:pPr>
            <a:fld id="{E84AE8A8-6ACE-4A15-90DF-984768BF0901}" type="slidenum">
              <a:rPr lang="en-US" smtClean="0"/>
              <a:pPr>
                <a:defRPr/>
              </a:pPr>
              <a:t>9</a:t>
            </a:fld>
            <a:endParaRPr lang="en-US" dirty="0"/>
          </a:p>
        </p:txBody>
      </p:sp>
      <p:sp>
        <p:nvSpPr>
          <p:cNvPr id="7" name="TextBox 6"/>
          <p:cNvSpPr txBox="1"/>
          <p:nvPr/>
        </p:nvSpPr>
        <p:spPr>
          <a:xfrm>
            <a:off x="762000" y="6172200"/>
            <a:ext cx="5029200" cy="381000"/>
          </a:xfrm>
          <a:prstGeom prst="rect">
            <a:avLst/>
          </a:prstGeom>
          <a:noFill/>
        </p:spPr>
        <p:txBody>
          <a:bodyPr wrap="square" rtlCol="0">
            <a:spAutoFit/>
          </a:bodyPr>
          <a:lstStyle/>
          <a:p>
            <a:r>
              <a:rPr lang="en-US" dirty="0"/>
              <a:t>Questions?</a:t>
            </a:r>
          </a:p>
        </p:txBody>
      </p:sp>
      <p:pic>
        <p:nvPicPr>
          <p:cNvPr id="10" name="Picture 9">
            <a:extLst>
              <a:ext uri="{FF2B5EF4-FFF2-40B4-BE49-F238E27FC236}">
                <a16:creationId xmlns:a16="http://schemas.microsoft.com/office/drawing/2014/main" id="{CF022D1D-D9E2-F556-C41D-1E64E98919DD}"/>
              </a:ext>
            </a:extLst>
          </p:cNvPr>
          <p:cNvPicPr>
            <a:picLocks noChangeAspect="1"/>
          </p:cNvPicPr>
          <p:nvPr/>
        </p:nvPicPr>
        <p:blipFill>
          <a:blip r:embed="rId3"/>
          <a:stretch>
            <a:fillRect/>
          </a:stretch>
        </p:blipFill>
        <p:spPr>
          <a:xfrm>
            <a:off x="922215" y="2024899"/>
            <a:ext cx="7299570" cy="4017920"/>
          </a:xfrm>
          <a:prstGeom prst="rect">
            <a:avLst/>
          </a:prstGeom>
        </p:spPr>
      </p:pic>
    </p:spTree>
    <p:extLst>
      <p:ext uri="{BB962C8B-B14F-4D97-AF65-F5344CB8AC3E}">
        <p14:creationId xmlns:p14="http://schemas.microsoft.com/office/powerpoint/2010/main" val="31347957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30064</TotalTime>
  <Words>5598</Words>
  <Application>Microsoft Office PowerPoint</Application>
  <PresentationFormat>On-screen Show (4:3)</PresentationFormat>
  <Paragraphs>931</Paragraphs>
  <Slides>65</Slides>
  <Notes>41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Batang</vt:lpstr>
      <vt:lpstr>Arial</vt:lpstr>
      <vt:lpstr>Calibri</vt:lpstr>
      <vt:lpstr>Constantia</vt:lpstr>
      <vt:lpstr>Helvetica</vt:lpstr>
      <vt:lpstr>Symbol</vt:lpstr>
      <vt:lpstr>Times New Roman</vt:lpstr>
      <vt:lpstr>Tw Cen MT</vt:lpstr>
      <vt:lpstr>Univers Condensed</vt:lpstr>
      <vt:lpstr>Verdana</vt:lpstr>
      <vt:lpstr>Wingdings</vt:lpstr>
      <vt:lpstr>Wingdings 2</vt:lpstr>
      <vt:lpstr>Flow</vt:lpstr>
      <vt:lpstr>DOING BUSINESS with  Los Angeles World Airports</vt:lpstr>
      <vt:lpstr>Los Angeles World Airports</vt:lpstr>
      <vt:lpstr>Workshop Overview</vt:lpstr>
      <vt:lpstr>Business Opportunities</vt:lpstr>
      <vt:lpstr>Request For Proposals (RFP)</vt:lpstr>
      <vt:lpstr>PowerPoint Presentation</vt:lpstr>
      <vt:lpstr>Additional RFP Requirements</vt:lpstr>
      <vt:lpstr>Construction Forecast Report (Planning &amp; Development Group)</vt:lpstr>
      <vt:lpstr>Contract Status Report (updated monthly)</vt:lpstr>
      <vt:lpstr>Current Contract Status Report:</vt:lpstr>
      <vt:lpstr>Request For Bids (RFB)</vt:lpstr>
      <vt:lpstr>PowerPoint Presentation</vt:lpstr>
      <vt:lpstr>Additional RFB Requirements</vt:lpstr>
      <vt:lpstr>  Soliciting Bids and Proposals</vt:lpstr>
      <vt:lpstr>PowerPoint Presentation</vt:lpstr>
      <vt:lpstr>LAWA Concessions Overview</vt:lpstr>
      <vt:lpstr>LAWA’s Current Concession Operators</vt:lpstr>
      <vt:lpstr>LAWA Concession Opportunities</vt:lpstr>
      <vt:lpstr>LAWA Concession Timelines</vt:lpstr>
      <vt:lpstr>Concessions Contact</vt:lpstr>
      <vt:lpstr>The Development Group (TDG) Procurement </vt:lpstr>
      <vt:lpstr>TDG Procurement – Current Contracts</vt:lpstr>
      <vt:lpstr>TDG Procurement – Opportunities &amp; Contact Info</vt:lpstr>
      <vt:lpstr>Registering w/RAMP…</vt:lpstr>
      <vt:lpstr>PowerPoint Presentation</vt:lpstr>
      <vt:lpstr>PowerPoint Presentation</vt:lpstr>
      <vt:lpstr>PowerPoint Presentation</vt:lpstr>
      <vt:lpstr>PowerPoint Presentation</vt:lpstr>
      <vt:lpstr>PowerPoint Presentation</vt:lpstr>
      <vt:lpstr>First Source Hiring Program (FSHP)</vt:lpstr>
      <vt:lpstr>First Source Hiring Program- Overview</vt:lpstr>
      <vt:lpstr>Next Steps for Selected Contractors</vt:lpstr>
      <vt:lpstr>PowerPoint Presentation</vt:lpstr>
      <vt:lpstr>LAWA Contractor Development &amp; Bonding Program</vt:lpstr>
      <vt:lpstr>LAWA Contractor Development Program Services</vt:lpstr>
      <vt:lpstr>LAWA Contractor Development Program Services</vt:lpstr>
      <vt:lpstr>LAWA Contractor Development Technical Assistance</vt:lpstr>
      <vt:lpstr>LAWA Contractor Development Bid Document Review</vt:lpstr>
      <vt:lpstr>LAWA Contractor Development Contract Monitoring</vt:lpstr>
      <vt:lpstr>LAWA Contractor Development &amp; Bonding Program</vt:lpstr>
      <vt:lpstr>PowerPoint Presentation</vt:lpstr>
      <vt:lpstr>SBE (Proprietary) Certification</vt:lpstr>
      <vt:lpstr>SBE (Proprietary) Certification</vt:lpstr>
      <vt:lpstr>LBE Certification</vt:lpstr>
      <vt:lpstr>LBE Certification</vt:lpstr>
      <vt:lpstr>Local Small Business (LSB) Certification (formerly Small Local; changed as of 8/7/2021)</vt:lpstr>
      <vt:lpstr>DVBE (LAWA) Certification</vt:lpstr>
      <vt:lpstr>Recognized for DVBE (LAWA) Certification </vt:lpstr>
      <vt:lpstr>DVBE (LAWA) Certification</vt:lpstr>
      <vt:lpstr>LAWA’s Local Small Business Enterprise (LSBE) Certification Recognition</vt:lpstr>
      <vt:lpstr>LAWA’s Local Small Business Enterprise (LSBE) Certification Recognition</vt:lpstr>
      <vt:lpstr> DBE/ACDBE Certification Requirements</vt:lpstr>
      <vt:lpstr>PowerPoint Presentation</vt:lpstr>
      <vt:lpstr>DBE / ACDBE Certification</vt:lpstr>
      <vt:lpstr>DBE/ACDBE  Certification Process</vt:lpstr>
      <vt:lpstr>Getting Certified</vt:lpstr>
      <vt:lpstr>PowerPoint Presentation</vt:lpstr>
      <vt:lpstr>Administrative Requirements</vt:lpstr>
      <vt:lpstr>Administrative Requirements</vt:lpstr>
      <vt:lpstr>Administrative Requirements</vt:lpstr>
      <vt:lpstr>  Next Steps…</vt:lpstr>
      <vt:lpstr>  Next Steps…</vt:lpstr>
      <vt:lpstr>Next Steps… (cont.)</vt:lpstr>
      <vt:lpstr>Contact Information</vt:lpstr>
      <vt:lpstr>PowerPoint Presentation</vt:lpstr>
    </vt:vector>
  </TitlesOfParts>
  <Company>Department of Airports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DOING BUSINESS WITH LAWA</dc:title>
  <dc:creator>a08ext</dc:creator>
  <cp:lastModifiedBy>TASKER-CLEMENTS, SABRINA L.</cp:lastModifiedBy>
  <cp:revision>762</cp:revision>
  <cp:lastPrinted>2020-02-05T15:06:06Z</cp:lastPrinted>
  <dcterms:created xsi:type="dcterms:W3CDTF">2011-04-19T23:17:39Z</dcterms:created>
  <dcterms:modified xsi:type="dcterms:W3CDTF">2023-02-01T16:01:08Z</dcterms:modified>
</cp:coreProperties>
</file>