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73"/>
  </p:notesMasterIdLst>
  <p:handoutMasterIdLst>
    <p:handoutMasterId r:id="rId74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479" r:id="rId13"/>
    <p:sldId id="481" r:id="rId14"/>
    <p:sldId id="482" r:id="rId15"/>
    <p:sldId id="483" r:id="rId16"/>
    <p:sldId id="530" r:id="rId17"/>
    <p:sldId id="531" r:id="rId18"/>
    <p:sldId id="532" r:id="rId19"/>
    <p:sldId id="533" r:id="rId20"/>
    <p:sldId id="486" r:id="rId21"/>
    <p:sldId id="487" r:id="rId22"/>
    <p:sldId id="488" r:id="rId23"/>
    <p:sldId id="606" r:id="rId24"/>
    <p:sldId id="490" r:id="rId25"/>
    <p:sldId id="577" r:id="rId26"/>
    <p:sldId id="492" r:id="rId27"/>
    <p:sldId id="257" r:id="rId28"/>
    <p:sldId id="602" r:id="rId29"/>
    <p:sldId id="603" r:id="rId30"/>
    <p:sldId id="605" r:id="rId31"/>
    <p:sldId id="607" r:id="rId32"/>
    <p:sldId id="269" r:id="rId33"/>
    <p:sldId id="258" r:id="rId34"/>
    <p:sldId id="608" r:id="rId35"/>
    <p:sldId id="259" r:id="rId36"/>
    <p:sldId id="609" r:id="rId37"/>
    <p:sldId id="594" r:id="rId38"/>
    <p:sldId id="596" r:id="rId39"/>
    <p:sldId id="595" r:id="rId40"/>
    <p:sldId id="597" r:id="rId41"/>
    <p:sldId id="593" r:id="rId42"/>
    <p:sldId id="561" r:id="rId43"/>
    <p:sldId id="562" r:id="rId44"/>
    <p:sldId id="563" r:id="rId45"/>
    <p:sldId id="564" r:id="rId46"/>
    <p:sldId id="565" r:id="rId47"/>
    <p:sldId id="566" r:id="rId48"/>
    <p:sldId id="567" r:id="rId49"/>
    <p:sldId id="568" r:id="rId50"/>
    <p:sldId id="569" r:id="rId51"/>
    <p:sldId id="570" r:id="rId52"/>
    <p:sldId id="598" r:id="rId53"/>
    <p:sldId id="599" r:id="rId54"/>
    <p:sldId id="263" r:id="rId55"/>
    <p:sldId id="264" r:id="rId56"/>
    <p:sldId id="265" r:id="rId57"/>
    <p:sldId id="266" r:id="rId58"/>
    <p:sldId id="589" r:id="rId59"/>
    <p:sldId id="591" r:id="rId60"/>
    <p:sldId id="584" r:id="rId61"/>
    <p:sldId id="267" r:id="rId62"/>
    <p:sldId id="600" r:id="rId63"/>
    <p:sldId id="271" r:id="rId64"/>
    <p:sldId id="272" r:id="rId65"/>
    <p:sldId id="273" r:id="rId66"/>
    <p:sldId id="274" r:id="rId67"/>
    <p:sldId id="535" r:id="rId68"/>
    <p:sldId id="536" r:id="rId69"/>
    <p:sldId id="537" r:id="rId70"/>
    <p:sldId id="538" r:id="rId71"/>
    <p:sldId id="539" r:id="rId7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21"/>
    <a:srgbClr val="293990"/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22" autoAdjust="0"/>
    <p:restoredTop sz="93450" autoAdjust="0"/>
  </p:normalViewPr>
  <p:slideViewPr>
    <p:cSldViewPr>
      <p:cViewPr varScale="1">
        <p:scale>
          <a:sx n="107" d="100"/>
          <a:sy n="107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15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31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00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6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3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6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1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6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3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88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31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13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31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33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80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8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4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3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7120C-5857-46BA-BAC6-E0D680ECD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69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11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07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096345"/>
            <a:ext cx="7883066" cy="2281355"/>
          </a:xfrm>
        </p:spPr>
        <p:txBody>
          <a:bodyPr>
            <a:noAutofit/>
          </a:bodyPr>
          <a:lstStyle>
            <a:lvl1pPr algn="l">
              <a:defRPr sz="5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6" y="3773555"/>
            <a:ext cx="7567715" cy="1101897"/>
          </a:xfrm>
        </p:spPr>
        <p:txBody>
          <a:bodyPr>
            <a:noAutofit/>
          </a:bodyPr>
          <a:lstStyle>
            <a:lvl1pPr marL="0" indent="0" algn="l">
              <a:buNone/>
              <a:defRPr sz="2625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16" y="5451785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1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516" y="5105537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6379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524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0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524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3272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1993"/>
            <a:ext cx="7664035" cy="66571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8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39804" y="0"/>
            <a:ext cx="4577716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524" y="3074530"/>
            <a:ext cx="3316392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2746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5393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4581654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0904" y="3090573"/>
            <a:ext cx="3316393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05" y="1046140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905" y="2241516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5235690" y="1947672"/>
            <a:ext cx="3915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0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  <p:sldLayoutId id="2147487644" r:id="rId13"/>
    <p:sldLayoutId id="2147487645" r:id="rId14"/>
    <p:sldLayoutId id="2147487646" r:id="rId15"/>
    <p:sldLayoutId id="214748764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mailto:BusinessandJobs@lawa.or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bsatlax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obsatlax.org/" TargetMode="External"/><Relationship Id="rId4" Type="http://schemas.openxmlformats.org/officeDocument/2006/relationships/hyperlink" Target="mailto:cespinosa@lawa.or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spinosa@lawa.org" TargetMode="External"/><Relationship Id="rId4" Type="http://schemas.openxmlformats.org/officeDocument/2006/relationships/hyperlink" Target="http://www.jobsallax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osa@imwis.com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ITOLEDO@LAWA.ORG" TargetMode="Externa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ca.lacity.org/Uploads/cca/SLBApplication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mailto:rosa@imwis.com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gcarter@agile1.com" TargetMode="External"/><Relationship Id="rId9" Type="http://schemas.openxmlformats.org/officeDocument/2006/relationships/hyperlink" Target="http://www.labavn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11 / 2020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7BD72-97B9-45A9-9D81-645B848EF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831741"/>
            <a:ext cx="8001000" cy="4684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1" y="1900334"/>
            <a:ext cx="1143000" cy="4684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9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9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D5D8-0D8D-42FA-A53D-D2D363A42C91}"/>
              </a:ext>
            </a:extLst>
          </p:cNvPr>
          <p:cNvSpPr/>
          <p:nvPr/>
        </p:nvSpPr>
        <p:spPr>
          <a:xfrm>
            <a:off x="-17930" y="8964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185FE-2446-4748-9845-1FD58BE22DF9}"/>
              </a:ext>
            </a:extLst>
          </p:cNvPr>
          <p:cNvSpPr/>
          <p:nvPr/>
        </p:nvSpPr>
        <p:spPr>
          <a:xfrm rot="16200000">
            <a:off x="5820102" y="3560996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B349C-3B8E-48A3-A650-50001ADF4FA6}"/>
              </a:ext>
            </a:extLst>
          </p:cNvPr>
          <p:cNvSpPr/>
          <p:nvPr/>
        </p:nvSpPr>
        <p:spPr>
          <a:xfrm>
            <a:off x="8679984" y="8965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FC98D-54E7-4756-94BE-975211409F47}"/>
              </a:ext>
            </a:extLst>
          </p:cNvPr>
          <p:cNvSpPr/>
          <p:nvPr/>
        </p:nvSpPr>
        <p:spPr>
          <a:xfrm>
            <a:off x="112246" y="6649478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57E6FE1-D414-498F-B353-237396C9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" y="-24374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359C373-5C6E-4722-982B-F4346714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8" t="21262" r="20073" b="11209"/>
          <a:stretch>
            <a:fillRect/>
          </a:stretch>
        </p:blipFill>
        <p:spPr bwMode="auto">
          <a:xfrm>
            <a:off x="3951127" y="1509448"/>
            <a:ext cx="5157015" cy="423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0362CC-769D-479C-8F49-15434FBFF9BB}"/>
              </a:ext>
            </a:extLst>
          </p:cNvPr>
          <p:cNvGraphicFramePr>
            <a:graphicFrameLocks noGrp="1"/>
          </p:cNvGraphicFramePr>
          <p:nvPr/>
        </p:nvGraphicFramePr>
        <p:xfrm>
          <a:off x="3951129" y="739511"/>
          <a:ext cx="5157013" cy="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3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7327" marR="67327" marT="44819" marB="44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EBB5EAC-B5F2-4EBB-8D4F-EBDE1F26CE96}"/>
              </a:ext>
            </a:extLst>
          </p:cNvPr>
          <p:cNvSpPr/>
          <p:nvPr/>
        </p:nvSpPr>
        <p:spPr>
          <a:xfrm>
            <a:off x="-17929" y="1083703"/>
            <a:ext cx="3768725" cy="18113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85852-2359-4F47-9CF8-58942D02AC8F}"/>
              </a:ext>
            </a:extLst>
          </p:cNvPr>
          <p:cNvSpPr/>
          <p:nvPr/>
        </p:nvSpPr>
        <p:spPr>
          <a:xfrm>
            <a:off x="-467" y="3099827"/>
            <a:ext cx="3751262" cy="157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45BC1-C84A-44A6-9E87-2A6B8045BDC8}"/>
              </a:ext>
            </a:extLst>
          </p:cNvPr>
          <p:cNvGraphicFramePr>
            <a:graphicFrameLocks noGrp="1"/>
          </p:cNvGraphicFramePr>
          <p:nvPr/>
        </p:nvGraphicFramePr>
        <p:xfrm>
          <a:off x="984031" y="3122099"/>
          <a:ext cx="2861299" cy="13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4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13">
            <a:extLst>
              <a:ext uri="{FF2B5EF4-FFF2-40B4-BE49-F238E27FC236}">
                <a16:creationId xmlns:a16="http://schemas.microsoft.com/office/drawing/2014/main" id="{94273360-57E4-4E14-BD14-DB590F2C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29" y="556653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ACC4A9EF-D5AE-4A26-BFFE-BB0BFBA7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09" y="558239"/>
            <a:ext cx="2782886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02FD7A-DD6E-4CFC-A37E-DC6A38E2F107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1435196"/>
          <a:ext cx="2861299" cy="1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F375BA90-4FC9-43DE-8AE9-2F4DA0ED30CD}"/>
              </a:ext>
            </a:extLst>
          </p:cNvPr>
          <p:cNvSpPr/>
          <p:nvPr/>
        </p:nvSpPr>
        <p:spPr>
          <a:xfrm>
            <a:off x="17929" y="4860926"/>
            <a:ext cx="3768725" cy="14335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A0C6CED-1455-4EF4-AD5F-FA6C749B8FA1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4866297"/>
          <a:ext cx="2888534" cy="124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9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89594" marR="89594" marT="44797" marB="4479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2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89594" marR="89594" marT="44797" marB="4479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83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1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25910-9BFB-4BB3-AD0D-6AF685902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0" y="699234"/>
            <a:ext cx="3077020" cy="153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59" y="2426897"/>
            <a:ext cx="7566436" cy="795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81" y="3693209"/>
            <a:ext cx="6178838" cy="1390648"/>
          </a:xfrm>
        </p:spPr>
        <p:txBody>
          <a:bodyPr>
            <a:normAutofit/>
          </a:bodyPr>
          <a:lstStyle/>
          <a:p>
            <a:pPr marL="45719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 Division (BJSR)</a:t>
            </a:r>
          </a:p>
          <a:p>
            <a:pPr marL="45719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</p:spTree>
    <p:extLst>
      <p:ext uri="{BB962C8B-B14F-4D97-AF65-F5344CB8AC3E}">
        <p14:creationId xmlns:p14="http://schemas.microsoft.com/office/powerpoint/2010/main" val="159649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93614"/>
            <a:ext cx="7315200" cy="7429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C10E6BE-72FE-492A-B7E1-3019FFB0B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7663" y="1290557"/>
            <a:ext cx="7550150" cy="32898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Source Hiring Program (FSHP) is a valuable resource to connect LAX employers with job seekers.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program requires employers and their sub-contractors to participate by posting and promoting their jobs on </a:t>
            </a:r>
            <a:r>
              <a:rPr lang="en-US" alt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Applicants can apply directly on the company’s website or directly on the </a:t>
            </a:r>
            <a:r>
              <a:rPr 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Contractors can post their jobs manually and communicate with job seekers directly.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Currently the website has 100,000+ active job seeker accounts and 50,000+ searchable resumes.</a:t>
            </a:r>
          </a:p>
        </p:txBody>
      </p:sp>
    </p:spTree>
    <p:extLst>
      <p:ext uri="{BB962C8B-B14F-4D97-AF65-F5344CB8AC3E}">
        <p14:creationId xmlns:p14="http://schemas.microsoft.com/office/powerpoint/2010/main" val="1351873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9108"/>
            <a:ext cx="9906000" cy="7429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Selected Contractors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3969CD1-1CFA-4A93-927A-BB32CA3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92761"/>
            <a:ext cx="7718898" cy="34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Contact FSHP to register once a LAX contract has started by reaching Clarence Espinosa at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cespinosa@lawa.org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 guidance and technical assistance needs.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Complete the “FSHP Company Profile Form” located under the “Employment” tab on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Designate a liaison to work with FSHP (i.e. Manager, Human Resources personnel, etc.).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Work with the FSHP team to post jobs online and utilize the features of the system to hire prospective employees.</a:t>
            </a:r>
          </a:p>
          <a:p>
            <a:pPr eaLnBrk="1" hangingPunct="1"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44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45F57-110E-4EA2-8E69-7D83FA11635F}"/>
              </a:ext>
            </a:extLst>
          </p:cNvPr>
          <p:cNvSpPr txBox="1">
            <a:spLocks/>
          </p:cNvSpPr>
          <p:nvPr/>
        </p:nvSpPr>
        <p:spPr>
          <a:xfrm>
            <a:off x="-474271" y="457200"/>
            <a:ext cx="10196849" cy="13003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892">
              <a:defRPr/>
            </a:pPr>
            <a:r>
              <a:rPr lang="en-US" sz="4800" b="1" i="1" kern="0" dirty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Los Angeles World Airports</a:t>
            </a:r>
            <a:endParaRPr lang="en-US" sz="4800" b="1" i="1" kern="0" dirty="0">
              <a:solidFill>
                <a:srgbClr val="292934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96DB879-1150-4420-B9D0-BB2913E63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39592"/>
            <a:ext cx="6580400" cy="4343437"/>
          </a:xfrm>
        </p:spPr>
        <p:txBody>
          <a:bodyPr>
            <a:normAutofit lnSpcReduction="10000"/>
          </a:bodyPr>
          <a:lstStyle/>
          <a:p>
            <a:pPr lvl="2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6053 W. Century Blvd., Suite 300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 Angeles, CA  90045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Phone:  (424) 646-7300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Websites: </a:t>
            </a:r>
            <a:r>
              <a:rPr lang="en-US" altLang="en-US" sz="2400" dirty="0">
                <a:solidFill>
                  <a:srgbClr val="2939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www.jobsatlax.org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Email:  </a:t>
            </a:r>
            <a:r>
              <a:rPr lang="en-US" altLang="en-US" sz="2400" dirty="0">
                <a:solidFill>
                  <a:srgbClr val="29399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cespinosa@lawa.org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4770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Concessions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E8C1E-A284-428F-B853-AA82B20B8FF9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18" y="2447315"/>
            <a:ext cx="7709882" cy="25818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862"/>
            <a:ext cx="9143999" cy="431710"/>
          </a:xfrm>
        </p:spPr>
        <p:txBody>
          <a:bodyPr/>
          <a:lstStyle/>
          <a:p>
            <a:pPr algn="ctr"/>
            <a:r>
              <a:rPr lang="en-US" sz="2700" dirty="0">
                <a:latin typeface="Helvetica" panose="020B0604020202020204" pitchFamily="34" charset="0"/>
              </a:rPr>
              <a:t>LAWA Contractor Development &amp; Bonding Program</a:t>
            </a:r>
            <a:endParaRPr lang="ru-RU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796561"/>
            <a:ext cx="9143999" cy="43171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2000" b="1" dirty="0">
                <a:solidFill>
                  <a:srgbClr val="EFDF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“Doing Business with Los Angeles World Airports”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801" y="3642726"/>
            <a:ext cx="2253496" cy="12287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Rosa Osorio</a:t>
            </a:r>
          </a:p>
          <a:p>
            <a:pPr>
              <a:spcBef>
                <a:spcPts val="0"/>
              </a:spcBef>
            </a:pPr>
            <a:r>
              <a:rPr lang="en-US" sz="1200" i="1" dirty="0">
                <a:solidFill>
                  <a:schemeClr val="bg1"/>
                </a:solidFill>
              </a:rPr>
              <a:t>Senior Account Manager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550 S Hope Street, Suite 1835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Los Angeles, CA 90071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Cell: 213-327-5259</a:t>
            </a:r>
          </a:p>
          <a:p>
            <a:pPr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hlinkClick r:id="rId3"/>
              </a:rPr>
              <a:t>rosa@imwis.com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12" name="Picture 11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8E1A24-46E0-416F-922C-E00230DC6492}"/>
              </a:ext>
            </a:extLst>
          </p:cNvPr>
          <p:cNvCxnSpPr>
            <a:cxnSpLocks/>
          </p:cNvCxnSpPr>
          <p:nvPr/>
        </p:nvCxnSpPr>
        <p:spPr>
          <a:xfrm>
            <a:off x="114801" y="3505200"/>
            <a:ext cx="25521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4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BD3E92-5838-4863-A8D9-4A8073C38EEF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9121" y="1537358"/>
            <a:ext cx="5472958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280067" y="2928037"/>
            <a:ext cx="4025094" cy="1520399"/>
          </a:xfr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900"/>
              </a:spcAft>
            </a:pPr>
            <a:r>
              <a:rPr lang="en-US" sz="1575" dirty="0">
                <a:solidFill>
                  <a:schemeClr val="bg1"/>
                </a:solidFill>
                <a:latin typeface="Helvetica Light" charset="0"/>
              </a:rPr>
              <a:t>To reduce the barriers of bonding/capacity, enabling greater and successful participation of small, local, minority, women and disabled veteran owned businesses in public contract opportunities.</a:t>
            </a:r>
            <a:endParaRPr lang="ru-RU" dirty="0"/>
          </a:p>
          <a:p>
            <a:pPr marL="385763" indent="-385763">
              <a:buFont typeface="Wingdings" panose="05000000000000000000" pitchFamily="2" charset="2"/>
              <a:buChar char="q"/>
            </a:pPr>
            <a:endParaRPr lang="en-US" sz="1500" dirty="0">
              <a:latin typeface="+mn-lt"/>
            </a:endParaRPr>
          </a:p>
          <a:p>
            <a:pPr marL="385763" indent="-385763">
              <a:buFont typeface="Wingdings" panose="05000000000000000000" pitchFamily="2" charset="2"/>
              <a:buChar char="q"/>
            </a:pPr>
            <a:endParaRPr lang="ru-RU" sz="15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28" y="2426959"/>
            <a:ext cx="4546005" cy="311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34132-4026-4B91-91D2-655068393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6" name="Picture 5" descr="C:\Users\a19jxl\Pictures\New Logos.jpg">
            <a:extLst>
              <a:ext uri="{FF2B5EF4-FFF2-40B4-BE49-F238E27FC236}">
                <a16:creationId xmlns:a16="http://schemas.microsoft.com/office/drawing/2014/main" id="{3DB81A64-7EEC-4B1E-856A-668FDF44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5E9B0-9F9B-4841-80D3-FC02C8AE387F}"/>
              </a:ext>
            </a:extLst>
          </p:cNvPr>
          <p:cNvCxnSpPr>
            <a:cxnSpLocks/>
          </p:cNvCxnSpPr>
          <p:nvPr/>
        </p:nvCxnSpPr>
        <p:spPr>
          <a:xfrm>
            <a:off x="114801" y="2209800"/>
            <a:ext cx="43556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50BCEE-39C9-4E00-9607-31D9609823A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3" y="1079896"/>
            <a:ext cx="5116109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4308047" y="857250"/>
            <a:ext cx="4577716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2098946"/>
            <a:ext cx="6667448" cy="2807730"/>
          </a:xfrm>
        </p:spPr>
        <p:txBody>
          <a:bodyPr>
            <a:noAutofit/>
          </a:bodyPr>
          <a:lstStyle/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Obtaining or Increasing Bonding Capacity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Development, Capacity Building and Technical Services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Dedicated Account Manager (Business Development)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Agency Collateral Support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Bid, Performance &amp; Payment Bonds for Qualified Contractors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Third Party Funds Administration 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Accounting Cost Subsidy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$3,200 for CPA Prepared Financial Statements </a:t>
            </a:r>
            <a:endParaRPr lang="en-US" sz="75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 Weekly Bid, Project and Event Email Alerts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A2D72-78FA-4A04-9C24-5D01DAAA9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8EE90A7F-6509-4F3B-8D26-3A6AE5F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F7AA3-B857-4AED-A443-4B73BCCAC9A4}"/>
              </a:ext>
            </a:extLst>
          </p:cNvPr>
          <p:cNvCxnSpPr>
            <a:cxnSpLocks/>
          </p:cNvCxnSpPr>
          <p:nvPr/>
        </p:nvCxnSpPr>
        <p:spPr>
          <a:xfrm>
            <a:off x="137213" y="1752600"/>
            <a:ext cx="48157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D14C2C-9209-43E0-84CE-81BF86A3CC46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2400" y="1275078"/>
            <a:ext cx="5621935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Technical Assistance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12109" y="2292573"/>
            <a:ext cx="5262226" cy="292473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Assessment &amp; Work Plan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Profile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Certifications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Capacity Building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 Document Review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Monitoring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Workshops &amp; Coaching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Training Academy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Bidding &amp; Estimating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Contract Award Management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69" y="2218581"/>
            <a:ext cx="4509247" cy="30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442C4-4FD4-4143-9E62-232AFDC60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5" name="Picture 4" descr="C:\Users\a19jxl\Pictures\New Logos.jpg">
            <a:extLst>
              <a:ext uri="{FF2B5EF4-FFF2-40B4-BE49-F238E27FC236}">
                <a16:creationId xmlns:a16="http://schemas.microsoft.com/office/drawing/2014/main" id="{987D00F4-7933-4735-9026-2D0FA069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56B67-46EA-4609-B9B9-BFE1850C1D1A}"/>
              </a:ext>
            </a:extLst>
          </p:cNvPr>
          <p:cNvCxnSpPr>
            <a:cxnSpLocks/>
          </p:cNvCxnSpPr>
          <p:nvPr/>
        </p:nvCxnSpPr>
        <p:spPr>
          <a:xfrm>
            <a:off x="152400" y="1936048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C26C8B-8F6F-45C2-8D26-AD6EB01AEBFF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0" y="1133823"/>
            <a:ext cx="51474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Bid Document Review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3518" y="2720353"/>
            <a:ext cx="4108082" cy="243765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Attend Pre-Bid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Review Plans &amp; Specs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Risks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Required Bid Documents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Schedule Additional Meetings Prior to Bid Submission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Follow Up After Bidding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5105400" y="1993029"/>
            <a:ext cx="3966537" cy="499285"/>
          </a:xfrm>
        </p:spPr>
        <p:txBody>
          <a:bodyPr>
            <a:noAutofit/>
          </a:bodyPr>
          <a:lstStyle/>
          <a:p>
            <a:r>
              <a:rPr lang="en-US" sz="750" dirty="0">
                <a:solidFill>
                  <a:srgbClr val="FFFF00"/>
                </a:solidFill>
              </a:rPr>
              <a:t>Bid Review Disclaimer: </a:t>
            </a:r>
            <a:r>
              <a:rPr lang="en-US" sz="750" i="1" dirty="0">
                <a:solidFill>
                  <a:srgbClr val="FFFF00"/>
                </a:solidFill>
              </a:rPr>
              <a:t>Bid Review is a courtesy for contractors enrolled in the Contractor Development and Bonding Program and who meet the minimum requirements. Neither Merriwether &amp; Williams Insurance Services nor Metro Agency is responsible for errors, oversights, omissions or misstatements made in the preparation of the Bid Review.</a:t>
            </a:r>
            <a:endParaRPr lang="ru-RU" sz="75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35227-551E-42CA-9F6A-3F6B6BDFE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285DD6ED-FC55-4443-9C1F-1C05F19D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D57300-75D0-4B04-8DE7-D07E258269A2}"/>
              </a:ext>
            </a:extLst>
          </p:cNvPr>
          <p:cNvCxnSpPr>
            <a:cxnSpLocks/>
          </p:cNvCxnSpPr>
          <p:nvPr/>
        </p:nvCxnSpPr>
        <p:spPr>
          <a:xfrm>
            <a:off x="4581654" y="1720802"/>
            <a:ext cx="44099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19E0BC-DBDA-4CE7-8CBF-4E34156D9E9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95" y="888814"/>
            <a:ext cx="45816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Contract Monitoring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261" y="2248175"/>
            <a:ext cx="4108082" cy="236165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Review with Contractor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Project Kick-off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Site Visits (If Applicable)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Status Reports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Schedule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Cost Management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Closeout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73259-87D1-419D-83F5-54D6A93F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31103BE3-8A12-4824-B681-02E9126D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20945-A6DE-4BCF-A68C-D8A3884479B6}"/>
              </a:ext>
            </a:extLst>
          </p:cNvPr>
          <p:cNvCxnSpPr>
            <a:cxnSpLocks/>
          </p:cNvCxnSpPr>
          <p:nvPr/>
        </p:nvCxnSpPr>
        <p:spPr>
          <a:xfrm>
            <a:off x="4648200" y="1720802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A0197-DCE1-43D3-8995-A9FCA2D1A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71" y="1904999"/>
            <a:ext cx="7362129" cy="44326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Concessions Overview</a:t>
            </a:r>
          </a:p>
        </p:txBody>
      </p:sp>
    </p:spTree>
    <p:extLst>
      <p:ext uri="{BB962C8B-B14F-4D97-AF65-F5344CB8AC3E}">
        <p14:creationId xmlns:p14="http://schemas.microsoft.com/office/powerpoint/2010/main" val="3567965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66725"/>
          </a:xfrm>
        </p:spPr>
        <p:txBody>
          <a:bodyPr/>
          <a:lstStyle/>
          <a:p>
            <a:r>
              <a:rPr lang="en-US" sz="3200" b="1" i="1" dirty="0"/>
              <a:t>LAWA’s Current Concession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8A397-B633-42D5-ADA7-3E248B938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72" y="1447800"/>
            <a:ext cx="4093456" cy="5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3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Opportunities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3B72E-FEE0-40B1-B058-1F314D2F6B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10793"/>
            <a:ext cx="8386482" cy="29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2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8BF07-F092-45F3-91E0-BA86BD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AE14FD-C5E5-4533-84F0-A8152CD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r>
              <a:rPr lang="en-US" sz="3200" b="1" i="1" dirty="0"/>
              <a:t>LAWA Concession Timelines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D877C-81E6-4927-B680-AFAA31932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0"/>
            <a:ext cx="8604486" cy="24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838200"/>
          </a:xfrm>
        </p:spPr>
        <p:txBody>
          <a:bodyPr/>
          <a:lstStyle/>
          <a:p>
            <a:r>
              <a:rPr lang="en-US" sz="3200" b="1" dirty="0"/>
              <a:t>Concessions Contact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BB2EB-10CF-4116-B123-B89379A54BD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Concessions Questions: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Isela Toledo:  </a:t>
            </a:r>
            <a:r>
              <a:rPr lang="en-US" sz="3200" u="sng" dirty="0">
                <a:latin typeface="+mj-lt"/>
              </a:rPr>
              <a:t>Commercial Development Group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hlinkClick r:id="rId2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hlinkClick r:id="rId2"/>
              </a:rPr>
              <a:t>ITOLEDO@LAWA.ORG</a:t>
            </a:r>
            <a:endParaRPr lang="en-US" sz="3200" dirty="0">
              <a:latin typeface="+mj-lt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424-646-5148</a:t>
            </a:r>
          </a:p>
        </p:txBody>
      </p:sp>
    </p:spTree>
    <p:extLst>
      <p:ext uri="{BB962C8B-B14F-4D97-AF65-F5344CB8AC3E}">
        <p14:creationId xmlns:p14="http://schemas.microsoft.com/office/powerpoint/2010/main" val="3629643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04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1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85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66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54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12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6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394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554906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2235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53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2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80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 or via email,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https://bca.lacity.org/Uploads/cca/SLBApplication.pdf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8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 dirty="0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0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17559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838200"/>
            <a:ext cx="6172200" cy="671513"/>
          </a:xfrm>
        </p:spPr>
        <p:txBody>
          <a:bodyPr/>
          <a:lstStyle/>
          <a:p>
            <a:r>
              <a:rPr lang="en-US" altLang="en-US" sz="3200" b="1" i="1" dirty="0"/>
              <a:t>DVBE (LAWA)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695450"/>
            <a:ext cx="7300914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</a:p>
          <a:p>
            <a:pPr marL="511969" indent="-214313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Must be c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ertified by any one of three agencies, two Federal, one State of  </a:t>
            </a:r>
          </a:p>
          <a:p>
            <a:pPr marL="297656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California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(see following slide) </a:t>
            </a:r>
            <a:r>
              <a:rPr lang="en-US" altLang="en-US" sz="1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en-US" sz="1600" b="1" u="sng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u="sng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Must </a:t>
            </a:r>
            <a:r>
              <a:rPr lang="en-US" sz="1600" b="1" u="sng" dirty="0">
                <a:latin typeface="Arial" charset="0"/>
                <a:cs typeface="Arial" charset="0"/>
              </a:rPr>
              <a:t>also</a:t>
            </a:r>
            <a:r>
              <a:rPr lang="en-US" sz="1600" dirty="0">
                <a:latin typeface="Arial" charset="0"/>
                <a:cs typeface="Arial" charset="0"/>
              </a:rPr>
              <a:t> have business workspace within the State of California: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State;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State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State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Current on all City, County, &amp; State taxes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Certified DVBE(LAWA)s on procurement contracts over $150,000 are given an 8% deduction on the bid amount or 8 points toward the proposal score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1350" dirty="0">
              <a:latin typeface="Arial" charset="0"/>
              <a:cs typeface="Arial" charset="0"/>
            </a:endParaRPr>
          </a:p>
          <a:p>
            <a:pPr marL="295275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en-US" sz="1200" dirty="0">
                <a:latin typeface="Arial" charset="0"/>
                <a:cs typeface="Arial" charset="0"/>
              </a:rPr>
              <a:t>    </a:t>
            </a:r>
            <a:endParaRPr lang="en-US" sz="1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4C4C6-78A6-4B63-BB1D-63D7151CAFCD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1247982"/>
            <a:ext cx="8042784" cy="650896"/>
          </a:xfrm>
        </p:spPr>
        <p:txBody>
          <a:bodyPr/>
          <a:lstStyle/>
          <a:p>
            <a:r>
              <a:rPr lang="en-US" altLang="en-US" sz="2400" b="1" i="1" dirty="0"/>
              <a:t>Recognized for DVBE (LAWA) Certification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36110"/>
              </p:ext>
            </p:extLst>
          </p:nvPr>
        </p:nvGraphicFramePr>
        <p:xfrm>
          <a:off x="642662" y="1992407"/>
          <a:ext cx="7611871" cy="28396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 (LAWA)?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609600" y="4817148"/>
            <a:ext cx="7551644" cy="1203859"/>
            <a:chOff x="254" y="3504"/>
            <a:chExt cx="4440" cy="799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254" y="3576"/>
              <a:ext cx="4325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*The Federal SDVOSB must be headquartered or have employees working at a business workspace in California in order to be certified as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    a DVBE (LAWA)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en-US" sz="675" dirty="0">
                <a:solidFill>
                  <a:srgbClr val="000000"/>
                </a:solidFill>
                <a:latin typeface="Arial" charset="0"/>
              </a:endParaRPr>
            </a:p>
            <a:p>
              <a:pPr marL="300038" indent="-214313"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200" b="1" dirty="0">
                  <a:solidFill>
                    <a:srgbClr val="C00000"/>
                  </a:solidFill>
                  <a:latin typeface="Arial" charset="0"/>
                </a:rPr>
                <a:t>If a firm is verified as being certified by one of the Federal agencies as an SDVOSB and is also verified as certified as a City of Los Angeles LBE, that firm will be granted DVBE (LAWA) certification.</a:t>
              </a: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927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6172200" cy="857250"/>
          </a:xfrm>
        </p:spPr>
        <p:txBody>
          <a:bodyPr/>
          <a:lstStyle/>
          <a:p>
            <a:r>
              <a:rPr lang="en-US" sz="3200" b="1" i="1" dirty="0"/>
              <a:t>DVBE (LAWA)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AE8A8-6ACE-4A15-90DF-984768BF0901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460375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rgbClr val="04617B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of Eligibility completed by Disabled Veterans Business firm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Certification valid for five years.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An optional site visit may be conducted to verify State of California location.</a:t>
            </a:r>
          </a:p>
          <a:p>
            <a:pPr marL="295275" lvl="1" indent="0">
              <a:lnSpc>
                <a:spcPct val="90000"/>
              </a:lnSpc>
              <a:buClr>
                <a:srgbClr val="04617B"/>
              </a:buClr>
              <a:buNone/>
              <a:defRPr/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95275" lvl="1" indent="-295275">
              <a:lnSpc>
                <a:spcPct val="90000"/>
              </a:lnSpc>
              <a:buClr>
                <a:srgbClr val="04617B"/>
              </a:buClr>
              <a:buNone/>
              <a:defRPr/>
            </a:pPr>
            <a:r>
              <a:rPr lang="en-US" altLang="en-US" sz="18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registering on LABAVN, download a DVBE(LAWA) Affidavit and apply online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71525" indent="-771525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type of business </a:t>
            </a:r>
          </a:p>
          <a:p>
            <a:pPr marL="771525" indent="-771525"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rgbClr val="F49100"/>
              </a:solidFill>
              <a:latin typeface="Arial" pitchFamily="34" charset="0"/>
              <a:cs typeface="Arial" pitchFamily="34" charset="0"/>
            </a:endParaRP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DVBE (LAWA)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does not apply to contracts that involve the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expenditure of funds that are not entirely within LAWA’s control; i.e., grants,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4463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2009615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68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75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Approval/Denial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Tominaga,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dana.tominaga@lacity.org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30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1309649"/>
              </p:ext>
            </p:extLst>
          </p:nvPr>
        </p:nvGraphicFramePr>
        <p:xfrm>
          <a:off x="533400" y="1371600"/>
          <a:ext cx="8077200" cy="5241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http://www.lawa.org/bjrc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gcarter@agile1.com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28761</TotalTime>
  <Words>4349</Words>
  <Application>Microsoft Office PowerPoint</Application>
  <PresentationFormat>On-screen Show (4:3)</PresentationFormat>
  <Paragraphs>811</Paragraphs>
  <Slides>70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6" baseType="lpstr">
      <vt:lpstr>Batang</vt:lpstr>
      <vt:lpstr>Arial</vt:lpstr>
      <vt:lpstr>Calibri</vt:lpstr>
      <vt:lpstr>Constantia</vt:lpstr>
      <vt:lpstr>Garamond</vt:lpstr>
      <vt:lpstr>Helvetica</vt:lpstr>
      <vt:lpstr>Helvetica Light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Request For Bids (RFB)</vt:lpstr>
      <vt:lpstr>PowerPoint Presentation</vt:lpstr>
      <vt:lpstr>Additional RFB Requirements</vt:lpstr>
      <vt:lpstr>  Soliciting Bids and Proposals</vt:lpstr>
      <vt:lpstr>PowerPoint Presentation</vt:lpstr>
      <vt:lpstr>Administrative Requirements</vt:lpstr>
      <vt:lpstr>Administrative Requirements</vt:lpstr>
      <vt:lpstr>Administrative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Source Hiring Program</vt:lpstr>
      <vt:lpstr>Program Description</vt:lpstr>
      <vt:lpstr>Next Steps for Selected Contractors</vt:lpstr>
      <vt:lpstr>PowerPoint Presentation</vt:lpstr>
      <vt:lpstr>LAWA Contractor Development &amp; Bonding Program</vt:lpstr>
      <vt:lpstr>LAWA Contractor Development Program Services</vt:lpstr>
      <vt:lpstr>LAWA Contractor Development Program Services</vt:lpstr>
      <vt:lpstr>LAWA Contractor Development Technical Assistance</vt:lpstr>
      <vt:lpstr>LAWA Contractor Development Bid Document Review</vt:lpstr>
      <vt:lpstr>LAWA Contractor Development Contract Monitoring</vt:lpstr>
      <vt:lpstr>LAWA Concessions Overview</vt:lpstr>
      <vt:lpstr>LAWA’s Current Concession Operators</vt:lpstr>
      <vt:lpstr>LAWA Concession Opportunities</vt:lpstr>
      <vt:lpstr>LAWA Concession Timelines</vt:lpstr>
      <vt:lpstr>Concessions Contact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DVBE (LAWA) Certification</vt:lpstr>
      <vt:lpstr>Recognized for DVBE (LAWA) Certification </vt:lpstr>
      <vt:lpstr>DVBE (LAWA) Certification</vt:lpstr>
      <vt:lpstr>LAWA’s Local Small Business Enterprise (LSBE) Certification Recognition</vt:lpstr>
      <vt:lpstr>LAWA’s Local Small Business Enterprise (LSBE) Certification Recognition</vt:lpstr>
      <vt:lpstr> DBE/ACDBE Certification Requirements</vt:lpstr>
      <vt:lpstr>DBE / ACDBE Certification</vt:lpstr>
      <vt:lpstr>DBE/ACDBE  Certification Process</vt:lpstr>
      <vt:lpstr>Getting Certified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Matt</cp:lastModifiedBy>
  <cp:revision>566</cp:revision>
  <cp:lastPrinted>2020-02-05T15:06:06Z</cp:lastPrinted>
  <dcterms:created xsi:type="dcterms:W3CDTF">2011-04-19T23:17:39Z</dcterms:created>
  <dcterms:modified xsi:type="dcterms:W3CDTF">2020-11-04T00:44:01Z</dcterms:modified>
</cp:coreProperties>
</file>