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8" r:id="rId4"/>
    <p:sldId id="257" r:id="rId5"/>
    <p:sldId id="261" r:id="rId6"/>
    <p:sldId id="259" r:id="rId7"/>
    <p:sldId id="260" r:id="rId8"/>
  </p:sldIdLst>
  <p:sldSz cx="12188825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5274" autoAdjust="0"/>
  </p:normalViewPr>
  <p:slideViewPr>
    <p:cSldViewPr>
      <p:cViewPr varScale="1">
        <p:scale>
          <a:sx n="97" d="100"/>
          <a:sy n="97" d="100"/>
        </p:scale>
        <p:origin x="-101" y="-163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748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9/28/2017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9/28/2017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 noEditPoints="1"/>
          </p:cNvSpPr>
          <p:nvPr/>
        </p:nvSpPr>
        <p:spPr bwMode="auto">
          <a:xfrm>
            <a:off x="-4763" y="285750"/>
            <a:ext cx="12190413" cy="6381750"/>
          </a:xfrm>
          <a:custGeom>
            <a:avLst/>
            <a:gdLst>
              <a:gd name="T0" fmla="*/ 1321 w 3839"/>
              <a:gd name="T1" fmla="*/ 1341 h 2010"/>
              <a:gd name="T2" fmla="*/ 644 w 3839"/>
              <a:gd name="T3" fmla="*/ 1032 h 2010"/>
              <a:gd name="T4" fmla="*/ 995 w 3839"/>
              <a:gd name="T5" fmla="*/ 749 h 2010"/>
              <a:gd name="T6" fmla="*/ 1013 w 3839"/>
              <a:gd name="T7" fmla="*/ 526 h 2010"/>
              <a:gd name="T8" fmla="*/ 776 w 3839"/>
              <a:gd name="T9" fmla="*/ 409 h 2010"/>
              <a:gd name="T10" fmla="*/ 530 w 3839"/>
              <a:gd name="T11" fmla="*/ 365 h 2010"/>
              <a:gd name="T12" fmla="*/ 69 w 3839"/>
              <a:gd name="T13" fmla="*/ 510 h 2010"/>
              <a:gd name="T14" fmla="*/ 344 w 3839"/>
              <a:gd name="T15" fmla="*/ 718 h 2010"/>
              <a:gd name="T16" fmla="*/ 878 w 3839"/>
              <a:gd name="T17" fmla="*/ 1232 h 2010"/>
              <a:gd name="T18" fmla="*/ 915 w 3839"/>
              <a:gd name="T19" fmla="*/ 1949 h 2010"/>
              <a:gd name="T20" fmla="*/ 798 w 3839"/>
              <a:gd name="T21" fmla="*/ 732 h 2010"/>
              <a:gd name="T22" fmla="*/ 447 w 3839"/>
              <a:gd name="T23" fmla="*/ 485 h 2010"/>
              <a:gd name="T24" fmla="*/ 1031 w 3839"/>
              <a:gd name="T25" fmla="*/ 1993 h 2010"/>
              <a:gd name="T26" fmla="*/ 1022 w 3839"/>
              <a:gd name="T27" fmla="*/ 1085 h 2010"/>
              <a:gd name="T28" fmla="*/ 1145 w 3839"/>
              <a:gd name="T29" fmla="*/ 692 h 2010"/>
              <a:gd name="T30" fmla="*/ 1730 w 3839"/>
              <a:gd name="T31" fmla="*/ 572 h 2010"/>
              <a:gd name="T32" fmla="*/ 769 w 3839"/>
              <a:gd name="T33" fmla="*/ 322 h 2010"/>
              <a:gd name="T34" fmla="*/ 982 w 3839"/>
              <a:gd name="T35" fmla="*/ 409 h 2010"/>
              <a:gd name="T36" fmla="*/ 724 w 3839"/>
              <a:gd name="T37" fmla="*/ 56 h 2010"/>
              <a:gd name="T38" fmla="*/ 904 w 3839"/>
              <a:gd name="T39" fmla="*/ 129 h 2010"/>
              <a:gd name="T40" fmla="*/ 1688 w 3839"/>
              <a:gd name="T41" fmla="*/ 616 h 2010"/>
              <a:gd name="T42" fmla="*/ 3363 w 3839"/>
              <a:gd name="T43" fmla="*/ 206 h 2010"/>
              <a:gd name="T44" fmla="*/ 2041 w 3839"/>
              <a:gd name="T45" fmla="*/ 117 h 2010"/>
              <a:gd name="T46" fmla="*/ 1973 w 3839"/>
              <a:gd name="T47" fmla="*/ 332 h 2010"/>
              <a:gd name="T48" fmla="*/ 2419 w 3839"/>
              <a:gd name="T49" fmla="*/ 209 h 2010"/>
              <a:gd name="T50" fmla="*/ 229 w 3839"/>
              <a:gd name="T51" fmla="*/ 579 h 2010"/>
              <a:gd name="T52" fmla="*/ 478 w 3839"/>
              <a:gd name="T53" fmla="*/ 218 h 2010"/>
              <a:gd name="T54" fmla="*/ 672 w 3839"/>
              <a:gd name="T55" fmla="*/ 227 h 2010"/>
              <a:gd name="T56" fmla="*/ 799 w 3839"/>
              <a:gd name="T57" fmla="*/ 452 h 2010"/>
              <a:gd name="T58" fmla="*/ 599 w 3839"/>
              <a:gd name="T59" fmla="*/ 353 h 2010"/>
              <a:gd name="T60" fmla="*/ 3451 w 3839"/>
              <a:gd name="T61" fmla="*/ 742 h 2010"/>
              <a:gd name="T62" fmla="*/ 3361 w 3839"/>
              <a:gd name="T63" fmla="*/ 1324 h 2010"/>
              <a:gd name="T64" fmla="*/ 3374 w 3839"/>
              <a:gd name="T65" fmla="*/ 1451 h 2010"/>
              <a:gd name="T66" fmla="*/ 3332 w 3839"/>
              <a:gd name="T67" fmla="*/ 1692 h 2010"/>
              <a:gd name="T68" fmla="*/ 3404 w 3839"/>
              <a:gd name="T69" fmla="*/ 775 h 2010"/>
              <a:gd name="T70" fmla="*/ 3221 w 3839"/>
              <a:gd name="T71" fmla="*/ 1282 h 2010"/>
              <a:gd name="T72" fmla="*/ 3044 w 3839"/>
              <a:gd name="T73" fmla="*/ 242 h 2010"/>
              <a:gd name="T74" fmla="*/ 3561 w 3839"/>
              <a:gd name="T75" fmla="*/ 308 h 2010"/>
              <a:gd name="T76" fmla="*/ 2905 w 3839"/>
              <a:gd name="T77" fmla="*/ 187 h 2010"/>
              <a:gd name="T78" fmla="*/ 2430 w 3839"/>
              <a:gd name="T79" fmla="*/ 350 h 2010"/>
              <a:gd name="T80" fmla="*/ 1993 w 3839"/>
              <a:gd name="T81" fmla="*/ 339 h 2010"/>
              <a:gd name="T82" fmla="*/ 1882 w 3839"/>
              <a:gd name="T83" fmla="*/ 517 h 2010"/>
              <a:gd name="T84" fmla="*/ 1865 w 3839"/>
              <a:gd name="T85" fmla="*/ 563 h 2010"/>
              <a:gd name="T86" fmla="*/ 1950 w 3839"/>
              <a:gd name="T87" fmla="*/ 820 h 2010"/>
              <a:gd name="T88" fmla="*/ 2138 w 3839"/>
              <a:gd name="T89" fmla="*/ 929 h 2010"/>
              <a:gd name="T90" fmla="*/ 2050 w 3839"/>
              <a:gd name="T91" fmla="*/ 1700 h 2010"/>
              <a:gd name="T92" fmla="*/ 2336 w 3839"/>
              <a:gd name="T93" fmla="*/ 1003 h 2010"/>
              <a:gd name="T94" fmla="*/ 2852 w 3839"/>
              <a:gd name="T95" fmla="*/ 1110 h 2010"/>
              <a:gd name="T96" fmla="*/ 3151 w 3839"/>
              <a:gd name="T97" fmla="*/ 946 h 2010"/>
              <a:gd name="T98" fmla="*/ 3448 w 3839"/>
              <a:gd name="T99" fmla="*/ 526 h 2010"/>
              <a:gd name="T100" fmla="*/ 1819 w 3839"/>
              <a:gd name="T101" fmla="*/ 632 h 2010"/>
              <a:gd name="T102" fmla="*/ 2168 w 3839"/>
              <a:gd name="T103" fmla="*/ 724 h 2010"/>
              <a:gd name="T104" fmla="*/ 3013 w 3839"/>
              <a:gd name="T105" fmla="*/ 586 h 2010"/>
              <a:gd name="T106" fmla="*/ 1539 w 3839"/>
              <a:gd name="T107" fmla="*/ 229 h 2010"/>
              <a:gd name="T108" fmla="*/ 1244 w 3839"/>
              <a:gd name="T109" fmla="*/ 14 h 2010"/>
              <a:gd name="T110" fmla="*/ 1158 w 3839"/>
              <a:gd name="T111" fmla="*/ 294 h 2010"/>
              <a:gd name="T112" fmla="*/ 1214 w 3839"/>
              <a:gd name="T113" fmla="*/ 496 h 2010"/>
              <a:gd name="T114" fmla="*/ 2936 w 3839"/>
              <a:gd name="T115" fmla="*/ 1287 h 2010"/>
              <a:gd name="T116" fmla="*/ 2334 w 3839"/>
              <a:gd name="T117" fmla="*/ 1466 h 2010"/>
              <a:gd name="T118" fmla="*/ 925 w 3839"/>
              <a:gd name="T119" fmla="*/ 1053 h 2010"/>
              <a:gd name="T120" fmla="*/ 3158 w 3839"/>
              <a:gd name="T121" fmla="*/ 1165 h 2010"/>
              <a:gd name="T122" fmla="*/ 2967 w 3839"/>
              <a:gd name="T123" fmla="*/ 1314 h 2010"/>
              <a:gd name="T124" fmla="*/ 3121 w 3839"/>
              <a:gd name="T125" fmla="*/ 1172 h 20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9/28/2017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9/28/2017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2133601"/>
          </a:xfrm>
        </p:spPr>
        <p:txBody>
          <a:bodyPr>
            <a:normAutofit/>
          </a:bodyPr>
          <a:lstStyle/>
          <a:p>
            <a:r>
              <a:rPr lang="en-US" sz="4000" b="1" dirty="0"/>
              <a:t>Los Angeles international airport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2" y="4191000"/>
            <a:ext cx="9067800" cy="381000"/>
          </a:xfrm>
        </p:spPr>
        <p:txBody>
          <a:bodyPr>
            <a:noAutofit/>
          </a:bodyPr>
          <a:lstStyle/>
          <a:p>
            <a:r>
              <a:rPr lang="en-US" sz="2800" b="1" dirty="0"/>
              <a:t>September 2017 </a:t>
            </a:r>
            <a:r>
              <a:rPr lang="en-US" sz="2800" b="1" dirty="0" smtClean="0"/>
              <a:t>Partner</a:t>
            </a:r>
            <a:r>
              <a:rPr lang="en-US" sz="2800" b="1" dirty="0"/>
              <a:t>s</a:t>
            </a:r>
            <a:r>
              <a:rPr lang="en-US" sz="2800" b="1" dirty="0" smtClean="0"/>
              <a:t> </a:t>
            </a:r>
            <a:r>
              <a:rPr lang="en-US" sz="2800" b="1" dirty="0"/>
              <a:t>Council Survey Results</a:t>
            </a:r>
          </a:p>
          <a:p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C82EC99E-682D-4AE5-BAFF-BD5351F9A7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1612" y="5181600"/>
            <a:ext cx="5256213" cy="1601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59C83C2-BF45-4D52-905A-267F4A50D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Survey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CA201E-8A68-42AC-86B8-ED2AEAC68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2" y="990600"/>
            <a:ext cx="10058398" cy="58674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000" b="1" dirty="0"/>
              <a:t>Overall Rating = 4.0 on a 5 point </a:t>
            </a:r>
            <a:r>
              <a:rPr lang="en-US" sz="2000" b="1" dirty="0" smtClean="0"/>
              <a:t>scale</a:t>
            </a:r>
          </a:p>
          <a:p>
            <a:pPr marL="45720" indent="0">
              <a:buNone/>
            </a:pPr>
            <a:endParaRPr lang="en-US" sz="1600" dirty="0"/>
          </a:p>
          <a:p>
            <a:pPr marL="274320" lvl="1" indent="0">
              <a:buNone/>
            </a:pPr>
            <a:r>
              <a:rPr lang="en-US" sz="1600" b="1" dirty="0"/>
              <a:t>4.3</a:t>
            </a:r>
            <a:r>
              <a:rPr lang="en-US" sz="1600" dirty="0"/>
              <a:t>:  The Partners Council is a valuable forum to facilitate collaboration and communications to enhance the LAX guest experience.</a:t>
            </a:r>
          </a:p>
          <a:p>
            <a:pPr marL="274320" lvl="1" indent="0">
              <a:buNone/>
            </a:pPr>
            <a:r>
              <a:rPr lang="en-US" sz="800" dirty="0"/>
              <a:t>	</a:t>
            </a:r>
          </a:p>
          <a:p>
            <a:pPr marL="274320" lvl="1" indent="0">
              <a:buNone/>
            </a:pPr>
            <a:r>
              <a:rPr lang="en-US" sz="1600" b="1" dirty="0"/>
              <a:t>3.9</a:t>
            </a:r>
            <a:r>
              <a:rPr lang="en-US" sz="1600" dirty="0"/>
              <a:t>:  The Council has produced tangible results that have improved the guest experience.</a:t>
            </a:r>
          </a:p>
          <a:p>
            <a:pPr marL="274320" lvl="1" indent="0">
              <a:buNone/>
            </a:pPr>
            <a:r>
              <a:rPr lang="en-US" sz="800" dirty="0"/>
              <a:t>	</a:t>
            </a:r>
          </a:p>
          <a:p>
            <a:pPr marL="274320" lvl="1" indent="0">
              <a:buNone/>
            </a:pPr>
            <a:r>
              <a:rPr lang="en-US" sz="1600" b="1" dirty="0"/>
              <a:t>4.2</a:t>
            </a:r>
            <a:r>
              <a:rPr lang="en-US" sz="1600" dirty="0"/>
              <a:t>:  The Council meetings are effectively conducted.	</a:t>
            </a:r>
          </a:p>
          <a:p>
            <a:pPr lvl="1"/>
            <a:endParaRPr lang="en-US" sz="800" dirty="0"/>
          </a:p>
          <a:p>
            <a:pPr marL="274320" lvl="1" indent="0">
              <a:buNone/>
            </a:pPr>
            <a:r>
              <a:rPr lang="en-US" sz="1600" b="1" dirty="0"/>
              <a:t>3.9</a:t>
            </a:r>
            <a:r>
              <a:rPr lang="en-US" sz="1600" dirty="0"/>
              <a:t>:  The agenda and discussions at Council meetings have been informative and valuable.</a:t>
            </a:r>
            <a:r>
              <a:rPr lang="en-US" sz="800" dirty="0"/>
              <a:t>	</a:t>
            </a:r>
          </a:p>
          <a:p>
            <a:pPr marL="274320" lvl="1" indent="0">
              <a:buNone/>
            </a:pPr>
            <a:r>
              <a:rPr lang="en-US" sz="1600" b="1" dirty="0"/>
              <a:t>4.1</a:t>
            </a:r>
            <a:r>
              <a:rPr lang="en-US" sz="1600" dirty="0"/>
              <a:t>:  The Council agenda facilitates and encourages two-way dialogue.	</a:t>
            </a:r>
          </a:p>
          <a:p>
            <a:pPr lvl="1"/>
            <a:endParaRPr lang="en-US" sz="800" dirty="0"/>
          </a:p>
          <a:p>
            <a:pPr marL="274320" lvl="1" indent="0">
              <a:buNone/>
            </a:pPr>
            <a:r>
              <a:rPr lang="en-US" sz="1600" b="1" dirty="0"/>
              <a:t>3.9</a:t>
            </a:r>
            <a:r>
              <a:rPr lang="en-US" sz="1600" dirty="0"/>
              <a:t>:  The Council formalizes its commitments to take specific action to enhance guest experiences.	</a:t>
            </a:r>
          </a:p>
        </p:txBody>
      </p:sp>
    </p:spTree>
    <p:extLst>
      <p:ext uri="{BB962C8B-B14F-4D97-AF65-F5344CB8AC3E}">
        <p14:creationId xmlns:p14="http://schemas.microsoft.com/office/powerpoint/2010/main" val="17623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190AB2F-D24D-46F9-8C91-20F01C90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/>
          <a:p>
            <a:r>
              <a:rPr lang="en-US" b="1" dirty="0"/>
              <a:t>General feedback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900E30-EE8B-4CBC-9755-9E50BAC2A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51054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44% suggested </a:t>
            </a:r>
            <a:r>
              <a:rPr lang="en-US" dirty="0"/>
              <a:t>Council meeting </a:t>
            </a:r>
            <a:r>
              <a:rPr lang="en-US" dirty="0" smtClean="0"/>
              <a:t>should be bi-monthly; 38% said to continue with monthly meetings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/>
              <a:t>Majority of members (</a:t>
            </a:r>
            <a:r>
              <a:rPr lang="en-US" dirty="0" smtClean="0"/>
              <a:t>77%) </a:t>
            </a:r>
            <a:r>
              <a:rPr lang="en-US" dirty="0"/>
              <a:t>believe the size and composition of the council is appropriate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Most Valuable Agenda Items</a:t>
            </a:r>
          </a:p>
          <a:p>
            <a:pPr lvl="2"/>
            <a:r>
              <a:rPr lang="en-US" dirty="0"/>
              <a:t>Guest Satisfaction Scores</a:t>
            </a:r>
          </a:p>
          <a:p>
            <a:pPr lvl="2"/>
            <a:r>
              <a:rPr lang="en-US" dirty="0"/>
              <a:t>Guest Experience Initiatives</a:t>
            </a:r>
          </a:p>
          <a:p>
            <a:pPr lvl="3"/>
            <a:r>
              <a:rPr lang="en-US" dirty="0"/>
              <a:t>This will be expanded with the introduction of the </a:t>
            </a:r>
            <a:r>
              <a:rPr lang="en-US" dirty="0" smtClean="0"/>
              <a:t>Terminal Guest Enhancements </a:t>
            </a:r>
            <a:r>
              <a:rPr lang="en-US" dirty="0" smtClean="0"/>
              <a:t>process</a:t>
            </a:r>
            <a:endParaRPr lang="en-US" dirty="0"/>
          </a:p>
          <a:p>
            <a:pPr lvl="2"/>
            <a:r>
              <a:rPr lang="en-US" dirty="0"/>
              <a:t>Wayfinding Improvements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Least Valuable Agenda items</a:t>
            </a:r>
          </a:p>
          <a:p>
            <a:pPr lvl="2"/>
            <a:r>
              <a:rPr lang="en-US" dirty="0"/>
              <a:t>Concessions Value for Money</a:t>
            </a:r>
          </a:p>
          <a:p>
            <a:pPr lvl="2"/>
            <a:r>
              <a:rPr lang="en-US" dirty="0"/>
              <a:t>Irregular Operations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1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Clr>
                <a:srgbClr val="545454"/>
              </a:buClr>
            </a:pPr>
            <a:r>
              <a:rPr lang="en-US" sz="1600" dirty="0" smtClean="0">
                <a:solidFill>
                  <a:srgbClr val="545454"/>
                </a:solidFill>
              </a:rPr>
              <a:t>Opportunity </a:t>
            </a:r>
            <a:r>
              <a:rPr lang="en-US" sz="1600" dirty="0">
                <a:solidFill>
                  <a:srgbClr val="545454"/>
                </a:solidFill>
              </a:rPr>
              <a:t>for LAX organizations to collaborate in support of an improved Guest </a:t>
            </a:r>
            <a:r>
              <a:rPr lang="en-US" sz="1600" dirty="0" smtClean="0">
                <a:solidFill>
                  <a:srgbClr val="545454"/>
                </a:solidFill>
              </a:rPr>
              <a:t>Experience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Overall energy and </a:t>
            </a:r>
            <a:r>
              <a:rPr lang="en-US" sz="1600" dirty="0" smtClean="0">
                <a:solidFill>
                  <a:srgbClr val="545454"/>
                </a:solidFill>
              </a:rPr>
              <a:t>courtesy </a:t>
            </a:r>
            <a:r>
              <a:rPr lang="en-US" sz="1600" dirty="0">
                <a:solidFill>
                  <a:srgbClr val="545454"/>
                </a:solidFill>
              </a:rPr>
              <a:t>has improved at the </a:t>
            </a:r>
            <a:r>
              <a:rPr lang="en-US" sz="1600" dirty="0" smtClean="0">
                <a:solidFill>
                  <a:srgbClr val="545454"/>
                </a:solidFill>
              </a:rPr>
              <a:t>airport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Stakeholder input is </a:t>
            </a:r>
            <a:r>
              <a:rPr lang="en-US" sz="1600" dirty="0" smtClean="0">
                <a:solidFill>
                  <a:srgbClr val="545454"/>
                </a:solidFill>
              </a:rPr>
              <a:t>valued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Stakeholders are kept current with what is happening that impacts the Guest </a:t>
            </a:r>
            <a:r>
              <a:rPr lang="en-US" sz="1600" dirty="0" smtClean="0">
                <a:solidFill>
                  <a:srgbClr val="545454"/>
                </a:solidFill>
              </a:rPr>
              <a:t>Experience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Creates visibility of the Guest Experience Program to front-line </a:t>
            </a:r>
            <a:r>
              <a:rPr lang="en-US" sz="1600" dirty="0" smtClean="0">
                <a:solidFill>
                  <a:srgbClr val="545454"/>
                </a:solidFill>
              </a:rPr>
              <a:t>employees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Knowing LAWA </a:t>
            </a:r>
            <a:r>
              <a:rPr lang="en-US" sz="1600" dirty="0" smtClean="0">
                <a:solidFill>
                  <a:srgbClr val="545454"/>
                </a:solidFill>
              </a:rPr>
              <a:t>senior leadership </a:t>
            </a:r>
            <a:r>
              <a:rPr lang="en-US" sz="1600" dirty="0">
                <a:solidFill>
                  <a:srgbClr val="545454"/>
                </a:solidFill>
              </a:rPr>
              <a:t>is committed to continuous improvement/customer </a:t>
            </a:r>
            <a:r>
              <a:rPr lang="en-US" sz="1600" dirty="0" smtClean="0">
                <a:solidFill>
                  <a:srgbClr val="545454"/>
                </a:solidFill>
              </a:rPr>
              <a:t>focus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>
              <a:solidFill>
                <a:srgbClr val="545454"/>
              </a:solidFill>
            </a:endParaRPr>
          </a:p>
          <a:p>
            <a:pPr lvl="1">
              <a:buClr>
                <a:srgbClr val="545454"/>
              </a:buClr>
            </a:pPr>
            <a:r>
              <a:rPr lang="en-US" sz="1600" dirty="0">
                <a:solidFill>
                  <a:srgbClr val="545454"/>
                </a:solidFill>
              </a:rPr>
              <a:t>Meetings are held to one </a:t>
            </a:r>
            <a:r>
              <a:rPr lang="en-US" sz="1600" dirty="0" smtClean="0">
                <a:solidFill>
                  <a:srgbClr val="545454"/>
                </a:solidFill>
              </a:rPr>
              <a:t>hour</a:t>
            </a:r>
          </a:p>
          <a:p>
            <a:pPr marL="274320" lvl="1" indent="0">
              <a:buClr>
                <a:srgbClr val="545454"/>
              </a:buClr>
              <a:buNone/>
            </a:pPr>
            <a:endParaRPr lang="en-US" sz="1600" dirty="0" smtClean="0">
              <a:solidFill>
                <a:srgbClr val="545454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2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190AB2F-D24D-46F9-8C91-20F01C90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212" y="228600"/>
            <a:ext cx="9753600" cy="792162"/>
          </a:xfrm>
        </p:spPr>
        <p:txBody>
          <a:bodyPr/>
          <a:lstStyle/>
          <a:p>
            <a:r>
              <a:rPr lang="en-US" b="1" dirty="0"/>
              <a:t>Respondent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900E30-EE8B-4CBC-9755-9E50BAC2A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2" y="1066800"/>
            <a:ext cx="11125200" cy="57912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b="1" dirty="0" smtClean="0"/>
              <a:t>Short-Term</a:t>
            </a:r>
          </a:p>
          <a:p>
            <a:pPr marL="274320" lvl="1" indent="0">
              <a:buNone/>
            </a:pPr>
            <a:endParaRPr lang="en-US" b="1" dirty="0"/>
          </a:p>
          <a:p>
            <a:pPr lvl="2"/>
            <a:r>
              <a:rPr lang="en-US" dirty="0" smtClean="0"/>
              <a:t>Increase </a:t>
            </a:r>
            <a:r>
              <a:rPr lang="en-US" dirty="0"/>
              <a:t>focus on taking action; understand secondary impacts before implementing</a:t>
            </a:r>
          </a:p>
          <a:p>
            <a:pPr lvl="3"/>
            <a:r>
              <a:rPr lang="en-US" dirty="0" smtClean="0"/>
              <a:t>Terminal Guest Enhancements meetings will </a:t>
            </a:r>
            <a:r>
              <a:rPr lang="en-US" dirty="0"/>
              <a:t>focus on data-based tangible actions that are flushed out</a:t>
            </a:r>
          </a:p>
          <a:p>
            <a:pPr lvl="1"/>
            <a:endParaRPr lang="en-US" dirty="0"/>
          </a:p>
          <a:p>
            <a:pPr lvl="2"/>
            <a:r>
              <a:rPr lang="en-US" dirty="0"/>
              <a:t>Implement Focus </a:t>
            </a:r>
            <a:r>
              <a:rPr lang="en-US" dirty="0" smtClean="0"/>
              <a:t>Groups and Terminal Walks</a:t>
            </a:r>
            <a:endParaRPr lang="en-US" dirty="0"/>
          </a:p>
          <a:p>
            <a:pPr lvl="3"/>
            <a:r>
              <a:rPr lang="en-US" dirty="0" smtClean="0"/>
              <a:t>Explore a “frequent flier” concept</a:t>
            </a:r>
          </a:p>
          <a:p>
            <a:pPr marL="731520" lvl="3" indent="0">
              <a:buNone/>
            </a:pPr>
            <a:endParaRPr lang="en-US" dirty="0" smtClean="0"/>
          </a:p>
          <a:p>
            <a:pPr lvl="2">
              <a:buClr>
                <a:srgbClr val="545454"/>
              </a:buClr>
            </a:pPr>
            <a:r>
              <a:rPr lang="en-US" dirty="0" smtClean="0">
                <a:solidFill>
                  <a:srgbClr val="545454"/>
                </a:solidFill>
              </a:rPr>
              <a:t>Avoid sensory overload with too much advertising, information, etc., especially during construction.</a:t>
            </a:r>
            <a:endParaRPr lang="en-US" dirty="0"/>
          </a:p>
          <a:p>
            <a:pPr marL="731520" lvl="3" indent="0">
              <a:buNone/>
            </a:pPr>
            <a:endParaRPr lang="en-US" dirty="0"/>
          </a:p>
          <a:p>
            <a:pPr lvl="2"/>
            <a:r>
              <a:rPr lang="en-US" dirty="0"/>
              <a:t>Provide clarification on what the scores reflect and do not reflect</a:t>
            </a:r>
          </a:p>
          <a:p>
            <a:pPr lvl="3"/>
            <a:r>
              <a:rPr lang="en-US" dirty="0"/>
              <a:t>Will be addressed in the </a:t>
            </a:r>
            <a:r>
              <a:rPr lang="en-US" dirty="0" smtClean="0"/>
              <a:t>Terminal Guest Enhancements </a:t>
            </a:r>
            <a:r>
              <a:rPr lang="en-US" dirty="0" smtClean="0"/>
              <a:t>process</a:t>
            </a:r>
          </a:p>
          <a:p>
            <a:pPr marL="731520" lvl="3" indent="0">
              <a:buNone/>
            </a:pPr>
            <a:endParaRPr lang="en-US" dirty="0"/>
          </a:p>
          <a:p>
            <a:pPr lvl="2">
              <a:buClr>
                <a:srgbClr val="545454"/>
              </a:buClr>
            </a:pPr>
            <a:r>
              <a:rPr lang="en-US" dirty="0">
                <a:solidFill>
                  <a:srgbClr val="545454"/>
                </a:solidFill>
              </a:rPr>
              <a:t>Cultivate enthusiasm and excitement during the Partner Council meetings – celebrate successes!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47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D190AB2F-D24D-46F9-8C91-20F01C907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792162"/>
          </a:xfrm>
        </p:spPr>
        <p:txBody>
          <a:bodyPr/>
          <a:lstStyle/>
          <a:p>
            <a:r>
              <a:rPr lang="en-US" b="1" dirty="0"/>
              <a:t>Respondent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B900E30-EE8B-4CBC-9755-9E50BAC2A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1219200"/>
            <a:ext cx="9753600" cy="54864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r>
              <a:rPr lang="en-US" b="1" dirty="0" smtClean="0"/>
              <a:t>Longer-Term</a:t>
            </a:r>
          </a:p>
          <a:p>
            <a:pPr marL="274320" lvl="1" indent="0">
              <a:buNone/>
            </a:pPr>
            <a:endParaRPr lang="en-US" b="1" dirty="0"/>
          </a:p>
          <a:p>
            <a:pPr lvl="2"/>
            <a:r>
              <a:rPr lang="en-US" dirty="0"/>
              <a:t>Improve challenges with the badging process which delays the hiring process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Expand the Guest Experience Program to other areas</a:t>
            </a:r>
          </a:p>
          <a:p>
            <a:pPr lvl="3"/>
            <a:r>
              <a:rPr lang="en-US" dirty="0"/>
              <a:t>Ramp operations</a:t>
            </a:r>
          </a:p>
          <a:p>
            <a:pPr lvl="3"/>
            <a:r>
              <a:rPr lang="en-US" dirty="0"/>
              <a:t>Aircraft cabin service</a:t>
            </a:r>
          </a:p>
          <a:p>
            <a:pPr lvl="3"/>
            <a:r>
              <a:rPr lang="en-US" dirty="0"/>
              <a:t>Parking</a:t>
            </a:r>
          </a:p>
          <a:p>
            <a:pPr lvl="3"/>
            <a:r>
              <a:rPr lang="en-US" dirty="0"/>
              <a:t>Shuttles</a:t>
            </a:r>
          </a:p>
          <a:p>
            <a:pPr lvl="3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5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 World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007AB78-8AA3-48FB-9A6F-F33600BC4B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World  presentation (widescreen)</Template>
  <TotalTime>0</TotalTime>
  <Words>297</Words>
  <Application>Microsoft Office PowerPoint</Application>
  <PresentationFormat>Custom</PresentationFormat>
  <Paragraphs>75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Continental World 16x9</vt:lpstr>
      <vt:lpstr>Los Angeles international airport</vt:lpstr>
      <vt:lpstr>Survey Results</vt:lpstr>
      <vt:lpstr>General feedback</vt:lpstr>
      <vt:lpstr>Comments</vt:lpstr>
      <vt:lpstr>Respondent suggestions</vt:lpstr>
      <vt:lpstr>Respondent suggestions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2017-07-28T21:31:16Z</dcterms:created>
  <dcterms:modified xsi:type="dcterms:W3CDTF">2017-09-28T20:13:03Z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