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910" r:id="rId2"/>
    <p:sldId id="949" r:id="rId3"/>
    <p:sldId id="951" r:id="rId4"/>
    <p:sldId id="963" r:id="rId5"/>
    <p:sldId id="926" r:id="rId6"/>
    <p:sldId id="927" r:id="rId7"/>
    <p:sldId id="928" r:id="rId8"/>
    <p:sldId id="936" r:id="rId9"/>
    <p:sldId id="929" r:id="rId10"/>
    <p:sldId id="948" r:id="rId11"/>
    <p:sldId id="931" r:id="rId12"/>
    <p:sldId id="932" r:id="rId13"/>
    <p:sldId id="935" r:id="rId14"/>
    <p:sldId id="937" r:id="rId15"/>
    <p:sldId id="938" r:id="rId16"/>
    <p:sldId id="977" r:id="rId17"/>
    <p:sldId id="973" r:id="rId18"/>
    <p:sldId id="914" r:id="rId19"/>
    <p:sldId id="969" r:id="rId20"/>
    <p:sldId id="970" r:id="rId21"/>
    <p:sldId id="968" r:id="rId22"/>
    <p:sldId id="933" r:id="rId23"/>
    <p:sldId id="946" r:id="rId24"/>
    <p:sldId id="947" r:id="rId25"/>
    <p:sldId id="930" r:id="rId26"/>
    <p:sldId id="976" r:id="rId27"/>
    <p:sldId id="974" r:id="rId28"/>
    <p:sldId id="942" r:id="rId29"/>
    <p:sldId id="943" r:id="rId30"/>
    <p:sldId id="965" r:id="rId31"/>
    <p:sldId id="966" r:id="rId32"/>
    <p:sldId id="944" r:id="rId33"/>
    <p:sldId id="967" r:id="rId34"/>
    <p:sldId id="972" r:id="rId35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D0178-008C-49C6-B6CB-591AA677B21C}">
          <p14:sldIdLst>
            <p14:sldId id="910"/>
            <p14:sldId id="949"/>
            <p14:sldId id="951"/>
            <p14:sldId id="963"/>
            <p14:sldId id="926"/>
            <p14:sldId id="927"/>
            <p14:sldId id="928"/>
            <p14:sldId id="936"/>
            <p14:sldId id="929"/>
            <p14:sldId id="948"/>
            <p14:sldId id="931"/>
            <p14:sldId id="932"/>
            <p14:sldId id="935"/>
            <p14:sldId id="937"/>
            <p14:sldId id="938"/>
            <p14:sldId id="977"/>
            <p14:sldId id="973"/>
            <p14:sldId id="914"/>
            <p14:sldId id="969"/>
            <p14:sldId id="970"/>
            <p14:sldId id="968"/>
            <p14:sldId id="933"/>
            <p14:sldId id="946"/>
            <p14:sldId id="947"/>
            <p14:sldId id="930"/>
            <p14:sldId id="976"/>
            <p14:sldId id="974"/>
            <p14:sldId id="942"/>
            <p14:sldId id="943"/>
            <p14:sldId id="965"/>
            <p14:sldId id="966"/>
            <p14:sldId id="944"/>
            <p14:sldId id="967"/>
            <p14:sldId id="972"/>
          </p14:sldIdLst>
        </p14:section>
      </p14:sectionLst>
    </p:ex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CKER, SAMANTHA" initials="BS" lastIdx="14" clrIdx="0">
    <p:extLst/>
  </p:cmAuthor>
  <p:cmAuthor id="2" name="Administrator" initials="A" lastIdx="6" clrIdx="1"/>
  <p:cmAuthor id="3" name="Makoto Mizutani" initials="MM" lastIdx="9" clrIdx="2"/>
  <p:cmAuthor id="4" name="QUINTANILLA, EVELYN" initials="QE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00"/>
    <a:srgbClr val="186482"/>
    <a:srgbClr val="FFFFFF"/>
    <a:srgbClr val="284656"/>
    <a:srgbClr val="2EB9EC"/>
    <a:srgbClr val="CFBED6"/>
    <a:srgbClr val="D0BEE5"/>
    <a:srgbClr val="D0BEC6"/>
    <a:srgbClr val="D0BEFF"/>
    <a:srgbClr val="D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764" autoAdjust="0"/>
    <p:restoredTop sz="76727" autoAdjust="0"/>
  </p:normalViewPr>
  <p:slideViewPr>
    <p:cSldViewPr snapToGrid="0" snapToObjects="1">
      <p:cViewPr>
        <p:scale>
          <a:sx n="121" d="100"/>
          <a:sy n="121" d="100"/>
        </p:scale>
        <p:origin x="-1344" y="-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5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35150-1661-4120-8AAE-11C17ABFF8E5}" type="datetimeFigureOut">
              <a:rPr lang="en-US" smtClean="0"/>
              <a:pPr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0C636-4F02-4D3E-964C-0813178D6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1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38145" cy="464205"/>
          </a:xfrm>
          <a:prstGeom prst="rect">
            <a:avLst/>
          </a:prstGeom>
        </p:spPr>
        <p:txBody>
          <a:bodyPr vert="horz" lIns="88113" tIns="44058" rIns="88113" bIns="44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3"/>
            <a:ext cx="3038145" cy="464205"/>
          </a:xfrm>
          <a:prstGeom prst="rect">
            <a:avLst/>
          </a:prstGeom>
        </p:spPr>
        <p:txBody>
          <a:bodyPr vert="horz" lIns="88113" tIns="44058" rIns="88113" bIns="44058" rtlCol="0"/>
          <a:lstStyle>
            <a:lvl1pPr algn="r">
              <a:defRPr sz="1200"/>
            </a:lvl1pPr>
          </a:lstStyle>
          <a:p>
            <a:fld id="{972FDF47-52E0-4B62-97E3-43ED605E285E}" type="datetimeFigureOut">
              <a:rPr lang="en-US" smtClean="0"/>
              <a:pPr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13" tIns="44058" rIns="88113" bIns="44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7" y="4416101"/>
            <a:ext cx="5607711" cy="4182457"/>
          </a:xfrm>
          <a:prstGeom prst="rect">
            <a:avLst/>
          </a:prstGeom>
        </p:spPr>
        <p:txBody>
          <a:bodyPr vert="horz" lIns="88113" tIns="44058" rIns="88113" bIns="440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0661"/>
            <a:ext cx="3038145" cy="464205"/>
          </a:xfrm>
          <a:prstGeom prst="rect">
            <a:avLst/>
          </a:prstGeom>
        </p:spPr>
        <p:txBody>
          <a:bodyPr vert="horz" lIns="88113" tIns="44058" rIns="88113" bIns="44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61"/>
            <a:ext cx="3038145" cy="464205"/>
          </a:xfrm>
          <a:prstGeom prst="rect">
            <a:avLst/>
          </a:prstGeom>
        </p:spPr>
        <p:txBody>
          <a:bodyPr vert="horz" lIns="88113" tIns="44058" rIns="88113" bIns="44058" rtlCol="0" anchor="b"/>
          <a:lstStyle>
            <a:lvl1pPr algn="r">
              <a:defRPr sz="1200"/>
            </a:lvl1pPr>
          </a:lstStyle>
          <a:p>
            <a:fld id="{136C95E8-6986-4D96-8560-5048B0DE18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2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37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17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94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9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1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4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4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4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0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7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7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7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  <a:p>
            <a:pPr defTabSz="94850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5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2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0751" lvl="1" indent="-296408">
              <a:spcAft>
                <a:spcPts val="622"/>
              </a:spcAft>
              <a:buFont typeface="Arial" panose="020B0604020202020204" pitchFamily="34" charset="0"/>
              <a:buChar char="•"/>
            </a:pPr>
            <a:endParaRPr lang="en-US" sz="1600" b="1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3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368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4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2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95E8-6986-4D96-8560-5048B0DE18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1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571750"/>
            <a:ext cx="5715000" cy="120015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29050"/>
            <a:ext cx="5715000" cy="62865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LAMP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269" y="0"/>
            <a:ext cx="402189" cy="16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03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799" y="3305176"/>
            <a:ext cx="5522913" cy="102155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1799" y="2495549"/>
            <a:ext cx="5522913" cy="80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01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64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07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883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1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3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42900"/>
            <a:ext cx="8229600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8840598" cy="3905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18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Backgrounds-01.jpg"/>
          <p:cNvPicPr>
            <a:picLocks noChangeAspect="1"/>
          </p:cNvPicPr>
          <p:nvPr/>
        </p:nvPicPr>
        <p:blipFill>
          <a:blip r:embed="rId2"/>
          <a:srcRect r="6142"/>
          <a:stretch>
            <a:fillRect/>
          </a:stretch>
        </p:blipFill>
        <p:spPr>
          <a:xfrm>
            <a:off x="-1" y="0"/>
            <a:ext cx="9144001" cy="46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628900"/>
            <a:ext cx="5791200" cy="1200150"/>
          </a:xfrm>
        </p:spPr>
        <p:txBody>
          <a:bodyPr>
            <a:normAutofit/>
          </a:bodyPr>
          <a:lstStyle/>
          <a:p>
            <a:r>
              <a:rPr lang="en-US" dirty="0" smtClean="0"/>
              <a:t>DRAFT EIR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EIR Findings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498658"/>
              </p:ext>
            </p:extLst>
          </p:nvPr>
        </p:nvGraphicFramePr>
        <p:xfrm>
          <a:off x="990600" y="1329191"/>
          <a:ext cx="72390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79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3523202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</a:tblGrid>
              <a:tr h="42672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Resource</a:t>
                      </a:r>
                      <a:r>
                        <a:rPr lang="en-US" sz="1800" baseline="0" dirty="0"/>
                        <a:t> Categories Analyzed</a:t>
                      </a:r>
                      <a:endParaRPr lang="en-US" sz="18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b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Aesthetics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Land Use and 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233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Air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Noise and Vibration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2484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Biological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Population</a:t>
                      </a:r>
                      <a:r>
                        <a:rPr lang="en-US" sz="1600" baseline="0" dirty="0"/>
                        <a:t> and Housing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202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Cultural (Historic)</a:t>
                      </a:r>
                      <a:r>
                        <a:rPr lang="en-US" sz="1600" baseline="0" dirty="0"/>
                        <a:t> Resources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  <a:tr h="304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Greenhouse Gas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Transportation/Traffic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5"/>
                  </a:ext>
                </a:extLst>
              </a:tr>
              <a:tr h="136398">
                <a:tc>
                  <a:txBody>
                    <a:bodyPr/>
                    <a:lstStyle/>
                    <a:p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Hazards and Hazardous Materials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Utilities and Service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6"/>
                  </a:ext>
                </a:extLst>
              </a:tr>
              <a:tr h="227838">
                <a:tc>
                  <a:txBody>
                    <a:bodyPr/>
                    <a:lstStyle/>
                    <a:p>
                      <a:r>
                        <a:rPr lang="en-US" sz="1600" dirty="0"/>
                        <a:t>Hydrology</a:t>
                      </a:r>
                      <a:r>
                        <a:rPr lang="en-US" sz="1600" baseline="0" dirty="0"/>
                        <a:t> and Water Quality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6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Aesthetics &amp; Cultural Resources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895350"/>
          <a:ext cx="884079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1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17681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17681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  <a:gridCol w="17681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3"/>
                    </a:ext>
                  </a:extLst>
                </a:gridCol>
                <a:gridCol w="176815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Cumulative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Aesthetics - Visual 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Less than</a:t>
                      </a:r>
                      <a:r>
                        <a:rPr lang="en-US" sz="1200" baseline="0" dirty="0"/>
                        <a:t> Significant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Significant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Less than</a:t>
                      </a:r>
                      <a:r>
                        <a:rPr lang="en-US" sz="1200" baseline="0" dirty="0"/>
                        <a:t> Significant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Cultural - Historic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Less than Significant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Significant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Less than Significant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867" y="2337000"/>
            <a:ext cx="264722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Mitigation Measures</a:t>
            </a: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Preservation of Historic Resources:  Theme Building and 1961 Air Traffic Control Tower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Design Guidelines to Protect the Historic Integrity of the Theme Building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17" y="2347638"/>
            <a:ext cx="4162073" cy="230832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16772"/>
          <a:stretch/>
        </p:blipFill>
        <p:spPr bwMode="auto">
          <a:xfrm>
            <a:off x="2640969" y="2337000"/>
            <a:ext cx="20534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Study Area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1227" y="1034402"/>
            <a:ext cx="4038600" cy="3581399"/>
          </a:xfrm>
        </p:spPr>
        <p:txBody>
          <a:bodyPr/>
          <a:lstStyle/>
          <a:p>
            <a:r>
              <a:rPr lang="en-US" sz="2000" dirty="0"/>
              <a:t>8 Jurisdictions</a:t>
            </a:r>
          </a:p>
          <a:p>
            <a:r>
              <a:rPr lang="en-US" sz="2000" dirty="0"/>
              <a:t>183 Intersections </a:t>
            </a:r>
            <a:r>
              <a:rPr lang="en-US" sz="2000" dirty="0" smtClean="0"/>
              <a:t>Studied</a:t>
            </a:r>
            <a:endParaRPr lang="en-US" sz="2000" dirty="0"/>
          </a:p>
          <a:p>
            <a:r>
              <a:rPr lang="en-US" sz="2000" dirty="0"/>
              <a:t>23 Freeway Segments</a:t>
            </a:r>
          </a:p>
          <a:p>
            <a:r>
              <a:rPr lang="en-US" sz="2000" dirty="0"/>
              <a:t>26 </a:t>
            </a:r>
            <a:r>
              <a:rPr lang="en-US" sz="2000" dirty="0" smtClean="0"/>
              <a:t>Ramp </a:t>
            </a:r>
            <a:r>
              <a:rPr lang="en-US" sz="2000" dirty="0"/>
              <a:t>T</a:t>
            </a:r>
            <a:r>
              <a:rPr lang="en-US" sz="2000" dirty="0" smtClean="0"/>
              <a:t>erminals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2024:  No </a:t>
            </a:r>
            <a:r>
              <a:rPr lang="en-US" sz="2000" dirty="0" smtClean="0"/>
              <a:t>Significant </a:t>
            </a:r>
            <a:r>
              <a:rPr lang="en-US" sz="2000" dirty="0"/>
              <a:t>Impacts  </a:t>
            </a:r>
          </a:p>
          <a:p>
            <a:r>
              <a:rPr lang="en-US" sz="2000" dirty="0"/>
              <a:t>2035:  Only 1 </a:t>
            </a:r>
            <a:r>
              <a:rPr lang="en-US" sz="2000" dirty="0" smtClean="0"/>
              <a:t>Significant </a:t>
            </a:r>
            <a:r>
              <a:rPr lang="en-US" sz="2000" dirty="0"/>
              <a:t>and </a:t>
            </a:r>
            <a:r>
              <a:rPr lang="en-US" sz="2000" dirty="0" smtClean="0"/>
              <a:t>Unavoidable Impact </a:t>
            </a:r>
            <a:r>
              <a:rPr lang="en-US" sz="2000" dirty="0"/>
              <a:t>at Manchester and La </a:t>
            </a:r>
            <a:r>
              <a:rPr lang="en-US" sz="2000" dirty="0" err="1"/>
              <a:t>Cienega</a:t>
            </a:r>
            <a:r>
              <a:rPr lang="en-US" sz="2000" dirty="0"/>
              <a:t> 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r="4343"/>
          <a:stretch/>
        </p:blipFill>
        <p:spPr>
          <a:xfrm>
            <a:off x="4269827" y="1047750"/>
            <a:ext cx="4558826" cy="3581400"/>
          </a:xfrm>
        </p:spPr>
      </p:pic>
      <p:sp>
        <p:nvSpPr>
          <p:cNvPr id="6" name="TextBox 5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6" y="1"/>
            <a:ext cx="4188253" cy="254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-3635"/>
            <a:ext cx="4390768" cy="25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6" y="2602438"/>
            <a:ext cx="4188253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2611582"/>
            <a:ext cx="4390768" cy="25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59630" y="796636"/>
            <a:ext cx="60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  <a:p>
            <a:pPr algn="ctr"/>
            <a:r>
              <a:rPr lang="en-US" dirty="0"/>
              <a:t>0</a:t>
            </a:r>
          </a:p>
          <a:p>
            <a:pPr algn="ctr"/>
            <a:r>
              <a:rPr lang="en-US" dirty="0"/>
              <a:t>2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8831" y="3282433"/>
            <a:ext cx="627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  <a:p>
            <a:pPr algn="ctr"/>
            <a:r>
              <a:rPr lang="en-US" dirty="0"/>
              <a:t>0</a:t>
            </a:r>
          </a:p>
          <a:p>
            <a:pPr algn="ctr"/>
            <a:r>
              <a:rPr lang="en-US" dirty="0"/>
              <a:t>3</a:t>
            </a:r>
          </a:p>
          <a:p>
            <a:pPr algn="ctr"/>
            <a:r>
              <a:rPr lang="en-US" dirty="0"/>
              <a:t>5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-42076" y="2572512"/>
            <a:ext cx="9184953" cy="0"/>
          </a:xfrm>
          <a:prstGeom prst="line">
            <a:avLst/>
          </a:prstGeom>
          <a:ln w="63500">
            <a:solidFill>
              <a:schemeClr val="tx1">
                <a:lumMod val="50000"/>
              </a:schemeClr>
            </a:solidFill>
            <a:headEnd type="none" w="med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24578" y="2110847"/>
            <a:ext cx="62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</a:p>
          <a:p>
            <a:r>
              <a:rPr lang="en-US" sz="1200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4577" y="4701093"/>
            <a:ext cx="6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</a:p>
          <a:p>
            <a:r>
              <a:rPr lang="en-US" sz="1200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8831" y="2117896"/>
            <a:ext cx="62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</a:t>
            </a:r>
          </a:p>
          <a:p>
            <a:pPr algn="r"/>
            <a:r>
              <a:rPr lang="en-US" sz="1200" dirty="0"/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59630" y="4701476"/>
            <a:ext cx="62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</a:t>
            </a:r>
          </a:p>
          <a:p>
            <a:pPr algn="r"/>
            <a:r>
              <a:rPr lang="en-US" sz="1200" dirty="0"/>
              <a:t>M</a:t>
            </a:r>
          </a:p>
        </p:txBody>
      </p:sp>
      <p:sp>
        <p:nvSpPr>
          <p:cNvPr id="2" name="Rectangle 1"/>
          <p:cNvSpPr/>
          <p:nvPr/>
        </p:nvSpPr>
        <p:spPr>
          <a:xfrm>
            <a:off x="4185258" y="1"/>
            <a:ext cx="566851" cy="80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5258" y="8221"/>
            <a:ext cx="175224" cy="2411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752109" y="-3635"/>
            <a:ext cx="0" cy="5198415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type="none" w="med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46177" y="-3635"/>
            <a:ext cx="0" cy="5166393"/>
          </a:xfrm>
          <a:prstGeom prst="line">
            <a:avLst/>
          </a:prstGeom>
          <a:ln w="50800">
            <a:solidFill>
              <a:schemeClr val="tx1">
                <a:lumMod val="50000"/>
              </a:schemeClr>
            </a:solidFill>
            <a:headEnd type="none" w="med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8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mv="urn:schemas-microsoft-com:mac:vml"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Demand Management Program at LAX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974178"/>
            <a:ext cx="4419600" cy="3905250"/>
          </a:xfrm>
        </p:spPr>
        <p:txBody>
          <a:bodyPr/>
          <a:lstStyle/>
          <a:p>
            <a:r>
              <a:rPr lang="en-US" sz="1800" dirty="0"/>
              <a:t>LAX Employees</a:t>
            </a:r>
          </a:p>
          <a:p>
            <a:pPr lvl="1"/>
            <a:r>
              <a:rPr lang="en-US" sz="1400" dirty="0"/>
              <a:t>43,498 validated badged employees</a:t>
            </a:r>
          </a:p>
          <a:p>
            <a:pPr lvl="1"/>
            <a:r>
              <a:rPr lang="en-US" sz="1400" dirty="0"/>
              <a:t>31% live within 5 miles/53% within 10 miles of LAX</a:t>
            </a:r>
          </a:p>
          <a:p>
            <a:pPr lvl="2"/>
            <a:r>
              <a:rPr lang="en-US" sz="1400" dirty="0"/>
              <a:t>High concentration within 1 to 3 miles, located within SB 535 </a:t>
            </a:r>
            <a:r>
              <a:rPr lang="en-US" sz="1400" i="1" dirty="0"/>
              <a:t>Disadvantaged Communities</a:t>
            </a:r>
          </a:p>
          <a:p>
            <a:r>
              <a:rPr lang="en-US" sz="1800" dirty="0"/>
              <a:t>LAX Transportation Management Association</a:t>
            </a:r>
          </a:p>
          <a:p>
            <a:pPr lvl="1"/>
            <a:r>
              <a:rPr lang="en-US" sz="1300" dirty="0"/>
              <a:t>Home-to-work transportation alternatives</a:t>
            </a:r>
          </a:p>
          <a:p>
            <a:pPr lvl="1"/>
            <a:r>
              <a:rPr lang="en-US" sz="1300" dirty="0"/>
              <a:t>Enhanced rideshare/carpool/vanpool program</a:t>
            </a:r>
          </a:p>
          <a:p>
            <a:pPr lvl="1"/>
            <a:r>
              <a:rPr lang="en-US" sz="1300" dirty="0"/>
              <a:t>Incentives transit pass program</a:t>
            </a:r>
          </a:p>
          <a:p>
            <a:pPr lvl="1"/>
            <a:r>
              <a:rPr lang="en-US" sz="1300" dirty="0"/>
              <a:t>Bicycle access program</a:t>
            </a:r>
          </a:p>
          <a:p>
            <a:pPr lvl="1"/>
            <a:r>
              <a:rPr lang="en-US" sz="1300" dirty="0"/>
              <a:t>Coordination with adjacent TMAs</a:t>
            </a:r>
          </a:p>
          <a:p>
            <a:endParaRPr lang="en-US" sz="1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23950"/>
            <a:ext cx="3987279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925937"/>
            <a:ext cx="5715000" cy="12001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FEIR &amp; </a:t>
            </a:r>
            <a:br>
              <a:rPr lang="en-US" dirty="0" smtClean="0"/>
            </a:br>
            <a:r>
              <a:rPr lang="en-US" dirty="0" smtClean="0"/>
              <a:t>RESPONSE TO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342900"/>
            <a:ext cx="8636000" cy="40005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CEQA DEIR Summary - </a:t>
            </a:r>
            <a:r>
              <a:rPr lang="en-US" sz="1400" dirty="0"/>
              <a:t>Comment Period 60 </a:t>
            </a:r>
            <a:r>
              <a:rPr lang="en-US" sz="1400" dirty="0" smtClean="0"/>
              <a:t>Days</a:t>
            </a:r>
            <a:r>
              <a:rPr lang="en-US" sz="1400" dirty="0"/>
              <a:t>; </a:t>
            </a:r>
            <a:r>
              <a:rPr lang="en-US" sz="1400" dirty="0" smtClean="0"/>
              <a:t>Closed </a:t>
            </a:r>
            <a:r>
              <a:rPr lang="en-US" sz="1400" dirty="0"/>
              <a:t>November 15, 2016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dirty="0"/>
              <a:t>			</a:t>
            </a:r>
            <a:endParaRPr lang="en-US" sz="1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985519"/>
              </p:ext>
            </p:extLst>
          </p:nvPr>
        </p:nvGraphicFramePr>
        <p:xfrm>
          <a:off x="262759" y="1273722"/>
          <a:ext cx="867629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4745"/>
                <a:gridCol w="4871545"/>
              </a:tblGrid>
              <a:tr h="2460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Comments Received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</a:t>
                      </a:r>
                      <a:endParaRPr lang="en-US" sz="1600" dirty="0"/>
                    </a:p>
                  </a:txBody>
                  <a:tcPr anchor="ctr"/>
                </a:tc>
              </a:tr>
              <a:tr h="127845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Federal Agencies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 </a:t>
                      </a:r>
                      <a:r>
                        <a:rPr lang="en-US" sz="1100" dirty="0" smtClean="0"/>
                        <a:t>(FEMA)</a:t>
                      </a:r>
                      <a:endParaRPr lang="en-US" sz="1100" dirty="0"/>
                    </a:p>
                  </a:txBody>
                  <a:tcPr anchor="ctr"/>
                </a:tc>
              </a:tr>
              <a:tr h="154288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State Agencies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 </a:t>
                      </a:r>
                      <a:r>
                        <a:rPr lang="en-US" sz="1100" dirty="0" smtClean="0"/>
                        <a:t>(Clearinghouse, Caltrans)</a:t>
                      </a:r>
                      <a:endParaRPr lang="en-US" sz="11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Regional Agencies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 </a:t>
                      </a:r>
                      <a:r>
                        <a:rPr lang="en-US" sz="1100" dirty="0" smtClean="0"/>
                        <a:t>(AQMD)</a:t>
                      </a:r>
                      <a:endParaRPr lang="en-US" sz="1100" dirty="0"/>
                    </a:p>
                  </a:txBody>
                  <a:tcPr anchor="ctr"/>
                </a:tc>
              </a:tr>
              <a:tr h="481244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Local Agencies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6075" indent="-346075"/>
                      <a:r>
                        <a:rPr lang="en-US" sz="1600" dirty="0" smtClean="0"/>
                        <a:t>12 </a:t>
                      </a:r>
                      <a:r>
                        <a:rPr lang="en-US" sz="1100" dirty="0" smtClean="0"/>
                        <a:t>(Bureau of Sanitation, City of Lawndale, </a:t>
                      </a:r>
                      <a:r>
                        <a:rPr lang="en-US" sz="1100" dirty="0" err="1" smtClean="0"/>
                        <a:t>ALUC</a:t>
                      </a:r>
                      <a:r>
                        <a:rPr lang="en-US" sz="1100" dirty="0" smtClean="0"/>
                        <a:t>, LA Community College District (2), Culver City, Metro, El Segundo (2), </a:t>
                      </a:r>
                      <a:r>
                        <a:rPr lang="en-US" sz="1100" dirty="0" err="1" smtClean="0"/>
                        <a:t>LADWP</a:t>
                      </a:r>
                      <a:r>
                        <a:rPr lang="en-US" sz="1100" dirty="0" smtClean="0"/>
                        <a:t>, City of Inglewood, CD11)</a:t>
                      </a:r>
                      <a:endParaRPr lang="en-US" sz="1100" dirty="0"/>
                    </a:p>
                  </a:txBody>
                  <a:tcPr anchor="ctr"/>
                </a:tc>
              </a:tr>
              <a:tr h="408125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Individuals/Businesses/Community Groups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6075" indent="-346075"/>
                      <a:r>
                        <a:rPr lang="en-US" sz="1600" dirty="0" smtClean="0"/>
                        <a:t>59 </a:t>
                      </a:r>
                      <a:r>
                        <a:rPr lang="en-US" sz="1100" i="0" dirty="0" smtClean="0"/>
                        <a:t>(Businesses along Century - 3 Parking Operators, 4 Hotels, 1 Taxi Company, 1 Property Owner, and Gateway BID)</a:t>
                      </a:r>
                    </a:p>
                    <a:p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Issues Raised in Comment Letters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4" y="1119350"/>
            <a:ext cx="8693453" cy="3555125"/>
          </a:xfrm>
        </p:spPr>
        <p:txBody>
          <a:bodyPr numCol="2"/>
          <a:lstStyle/>
          <a:p>
            <a:r>
              <a:rPr lang="en-US" sz="2000" dirty="0"/>
              <a:t>Capacity/Induced Growth </a:t>
            </a:r>
          </a:p>
          <a:p>
            <a:r>
              <a:rPr lang="en-US" sz="2000" dirty="0"/>
              <a:t>Plan Amendments</a:t>
            </a:r>
          </a:p>
          <a:p>
            <a:r>
              <a:rPr lang="en-US" sz="2000" dirty="0"/>
              <a:t>Homeless</a:t>
            </a:r>
          </a:p>
          <a:p>
            <a:r>
              <a:rPr lang="en-US" sz="2000" dirty="0"/>
              <a:t>Transportation Policies</a:t>
            </a:r>
          </a:p>
          <a:p>
            <a:r>
              <a:rPr lang="en-US" sz="2000" dirty="0"/>
              <a:t>Construction Phasing/Impacts</a:t>
            </a:r>
          </a:p>
          <a:p>
            <a:r>
              <a:rPr lang="en-US" sz="2000" dirty="0"/>
              <a:t>Project elements </a:t>
            </a:r>
          </a:p>
          <a:p>
            <a:r>
              <a:rPr lang="en-US" sz="2000" dirty="0"/>
              <a:t>Police/Fire Protection</a:t>
            </a:r>
          </a:p>
          <a:p>
            <a:r>
              <a:rPr lang="en-US" sz="2000" dirty="0"/>
              <a:t>TDM Program</a:t>
            </a:r>
          </a:p>
          <a:p>
            <a:r>
              <a:rPr lang="en-US" sz="2000" dirty="0"/>
              <a:t>CTA Pedestrian Plan/Crossing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 Raised in DEIR Comment Letters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532482"/>
              </p:ext>
            </p:extLst>
          </p:nvPr>
        </p:nvGraphicFramePr>
        <p:xfrm>
          <a:off x="152400" y="1185709"/>
          <a:ext cx="8820150" cy="328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44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447591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401478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Issue</a:t>
                      </a:r>
                      <a:endParaRPr lang="en-US" sz="14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 EIR Response</a:t>
                      </a:r>
                      <a:endParaRPr lang="en-US" sz="14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43124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 Segundo argues LAMP induces</a:t>
                      </a:r>
                      <a:r>
                        <a:rPr lang="en-US" sz="1100" baseline="0" dirty="0" smtClean="0"/>
                        <a:t> growth in passengers; EIR underestimates impacts.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LAMP</a:t>
                      </a:r>
                      <a:r>
                        <a:rPr lang="en-US" sz="1100" baseline="0" dirty="0" smtClean="0"/>
                        <a:t> does not induce growth. </a:t>
                      </a:r>
                      <a:r>
                        <a:rPr lang="en-US" sz="1100" dirty="0" smtClean="0"/>
                        <a:t>Natural</a:t>
                      </a:r>
                      <a:r>
                        <a:rPr lang="en-US" sz="1100" baseline="0" dirty="0" smtClean="0"/>
                        <a:t> growth accounted for as a background condition.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60920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ARSAC &amp; El Segundo opposed the LAX Plan/Specific</a:t>
                      </a:r>
                      <a:r>
                        <a:rPr lang="en-US" sz="1100" baseline="0" dirty="0" smtClean="0"/>
                        <a:t> P</a:t>
                      </a:r>
                      <a:r>
                        <a:rPr lang="en-US" sz="1100" dirty="0" smtClean="0"/>
                        <a:t>lan amendments (removal</a:t>
                      </a:r>
                      <a:r>
                        <a:rPr lang="en-US" sz="1100" baseline="0" dirty="0" smtClean="0"/>
                        <a:t> of 153 gate cap, regionalization goals, FlyAway program, new study when 78.9 MAP anticipated).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Plans</a:t>
                      </a:r>
                      <a:r>
                        <a:rPr lang="en-US" sz="1100" baseline="0" dirty="0" smtClean="0"/>
                        <a:t> need to be updated to reflect goals and program, and be consistent with other City Plans. BOAC approves EDR and appeals go to City Council.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4256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 Segundo asserts</a:t>
                      </a:r>
                      <a:r>
                        <a:rPr lang="en-US" sz="1100" baseline="0" dirty="0" smtClean="0"/>
                        <a:t> another SPAS study required that includes CEQA analysis with environmental impacts of MAP growth.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LAMP includes the Plan</a:t>
                      </a:r>
                      <a:r>
                        <a:rPr lang="en-US" sz="1100" baseline="0" dirty="0" smtClean="0"/>
                        <a:t> amendments which technically satisfies this requirement per the previous Specific Plan.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56755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Westchester Neighborhood Council and Airport Advisory Committee contend that displacement of homeless in</a:t>
                      </a:r>
                      <a:r>
                        <a:rPr lang="en-US" sz="1100" baseline="0" dirty="0" smtClean="0"/>
                        <a:t> Manchester Square is a significant impact.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 Significant</a:t>
                      </a:r>
                      <a:r>
                        <a:rPr lang="en-US" sz="1100" baseline="0" dirty="0" smtClean="0"/>
                        <a:t> Impact identified in EIR; LAWA is working with the CD 11 / Mayor / County Task Force to permanently house homeless individuals.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  <a:tr h="59120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General concerns over lack of specificity</a:t>
                      </a:r>
                      <a:r>
                        <a:rPr lang="en-US" sz="1100" baseline="0" dirty="0" smtClean="0"/>
                        <a:t> on impacts and mitigations. Request that LAWA agree to maintain and fund reconstruction of haul routes along Imperil Hwy/Aviation Blvd.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Stress</a:t>
                      </a:r>
                      <a:r>
                        <a:rPr lang="en-US" sz="1100" baseline="0" dirty="0" smtClean="0"/>
                        <a:t> proactive stakeholder engagement and creation of Construction Traffic Project Task Force; and coordination with jurisdictions on haul route maintenance.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5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Request for performance</a:t>
                      </a:r>
                      <a:r>
                        <a:rPr lang="en-US" sz="1100" baseline="0" dirty="0" smtClean="0"/>
                        <a:t> metrics for TDM Program and early implementation.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LAWA evaluating</a:t>
                      </a:r>
                      <a:r>
                        <a:rPr lang="en-US" sz="1100" baseline="0" dirty="0" smtClean="0"/>
                        <a:t> ways to implement TDM Program early in project stages; and coordinate with CD 11.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8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89943"/>
            <a:ext cx="8840598" cy="369241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LAMP </a:t>
            </a:r>
            <a:r>
              <a:rPr lang="en-US" dirty="0"/>
              <a:t>Project Overview</a:t>
            </a:r>
          </a:p>
          <a:p>
            <a:r>
              <a:rPr lang="en-US" dirty="0"/>
              <a:t>Draft EIR Findings</a:t>
            </a:r>
          </a:p>
          <a:p>
            <a:r>
              <a:rPr lang="en-US" dirty="0"/>
              <a:t>FEIR &amp; Responses to </a:t>
            </a:r>
            <a:r>
              <a:rPr lang="en-US" dirty="0" smtClean="0"/>
              <a:t>Comments</a:t>
            </a:r>
          </a:p>
          <a:p>
            <a:r>
              <a:rPr lang="en-US" dirty="0" smtClean="0"/>
              <a:t>Proposed Entitlement Requests </a:t>
            </a:r>
            <a:endParaRPr lang="en-US" dirty="0"/>
          </a:p>
          <a:p>
            <a:r>
              <a:rPr lang="en-US" dirty="0"/>
              <a:t>Next Steps and Timeline  </a:t>
            </a:r>
          </a:p>
        </p:txBody>
      </p:sp>
    </p:spTree>
    <p:extLst>
      <p:ext uri="{BB962C8B-B14F-4D97-AF65-F5344CB8AC3E}">
        <p14:creationId xmlns:p14="http://schemas.microsoft.com/office/powerpoint/2010/main" val="5068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Issues Raised in DEIR Comment Letters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52012"/>
              </p:ext>
            </p:extLst>
          </p:nvPr>
        </p:nvGraphicFramePr>
        <p:xfrm>
          <a:off x="152400" y="1052479"/>
          <a:ext cx="8777288" cy="347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27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4332305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405475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Issue</a:t>
                      </a:r>
                      <a:endParaRPr lang="en-US" sz="14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 EIR Response</a:t>
                      </a:r>
                      <a:endParaRPr lang="en-US" sz="14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89295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Gateway</a:t>
                      </a:r>
                      <a:r>
                        <a:rPr lang="en-US" sz="1100" baseline="0" dirty="0" smtClean="0"/>
                        <a:t> BID / Hotel’s concern about hotel shuttles being restricted from the CTA.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Operational assumptions in DEIR</a:t>
                      </a:r>
                      <a:r>
                        <a:rPr lang="en-US" sz="1100" baseline="0" dirty="0" smtClean="0"/>
                        <a:t> assumed 48% of traffic is shifted outside of the CTA; LAWA will implement strategies to affect this shift in coordination with affected Parties and BOAC.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Request relocation of Commercial</a:t>
                      </a:r>
                      <a:r>
                        <a:rPr lang="en-US" sz="1100" baseline="0" dirty="0" smtClean="0"/>
                        <a:t> Vehicle Lot and Taxi Holding Lot.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Relocation of Commercial</a:t>
                      </a:r>
                      <a:r>
                        <a:rPr lang="en-US" sz="1100" baseline="0" dirty="0" smtClean="0"/>
                        <a:t> Vehicle Lot is being examined and will require environmental review after FEIR; no relocation anticipated for Taxi Holding Lot via LAMP.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Assertion</a:t>
                      </a:r>
                      <a:r>
                        <a:rPr lang="en-US" sz="1100" baseline="0" dirty="0" smtClean="0"/>
                        <a:t> that LAMP does not include sufficient </a:t>
                      </a:r>
                      <a:r>
                        <a:rPr lang="en-US" sz="1100" dirty="0" smtClean="0"/>
                        <a:t>Police / Fire Protection.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Satellite office for LAWA PD may be added after coordination with LAWA</a:t>
                      </a:r>
                      <a:r>
                        <a:rPr lang="en-US" sz="1100" baseline="0" dirty="0" smtClean="0"/>
                        <a:t> PD; LAFD indicated they have sufficient equipment and stations.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87830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Request</a:t>
                      </a:r>
                      <a:r>
                        <a:rPr lang="en-US" sz="1100" baseline="0" dirty="0" smtClean="0"/>
                        <a:t> for CTA Pedestrian Plan and improvements to crosswalk at Sepulveda/Century.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LAWA committed to preserving pedestrian crossing at Sepulveda/Century,</a:t>
                      </a:r>
                      <a:r>
                        <a:rPr lang="en-US" sz="1100" baseline="0" dirty="0" smtClean="0"/>
                        <a:t> and examining whether pedestrian bridge can be incorporated in Phase 2 roadway improvements.</a:t>
                      </a:r>
                      <a:endParaRPr lang="en-US" sz="11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4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LAX Design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0946" y="865132"/>
            <a:ext cx="6985257" cy="3850069"/>
          </a:xfrm>
        </p:spPr>
        <p:txBody>
          <a:bodyPr numCol="2"/>
          <a:lstStyle/>
          <a:p>
            <a:pPr marL="173038" indent="0">
              <a:buNone/>
            </a:pPr>
            <a:r>
              <a:rPr lang="en-US" sz="1600" b="1" u="sng" dirty="0"/>
              <a:t>Appendix to LAX Specific </a:t>
            </a:r>
            <a:r>
              <a:rPr lang="en-US" sz="1600" b="1" u="sng" dirty="0" smtClean="0"/>
              <a:t>Plan</a:t>
            </a:r>
          </a:p>
          <a:p>
            <a:pPr marL="173038" indent="0">
              <a:buNone/>
            </a:pPr>
            <a:endParaRPr lang="en-US" sz="900" b="1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400" b="1" dirty="0" smtClean="0"/>
              <a:t>Site </a:t>
            </a:r>
            <a:r>
              <a:rPr lang="en-US" sz="1400" b="1" dirty="0"/>
              <a:t>Design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Site Access and Circulation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Building Orientation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Surface Parking/Driveways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Service Areas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400" b="1" dirty="0"/>
              <a:t>Architecture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Massing/Form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Parking Structures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LAWA Facilities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Building Lighting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400" b="1" dirty="0" smtClean="0"/>
              <a:t>Streetscape</a:t>
            </a:r>
            <a:endParaRPr lang="en-US" sz="1400" b="1" dirty="0"/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Pedestrian Connections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 smtClean="0"/>
              <a:t>Bicycle </a:t>
            </a:r>
            <a:r>
              <a:rPr lang="en-US" sz="1200" dirty="0"/>
              <a:t>Network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Street Cross Sections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Street </a:t>
            </a:r>
            <a:r>
              <a:rPr lang="en-US" sz="1200" dirty="0" smtClean="0"/>
              <a:t>Trees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914400" lvl="3" indent="0">
              <a:buNone/>
            </a:pPr>
            <a:endParaRPr lang="en-US" sz="1200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400" b="1" dirty="0"/>
              <a:t>Landscape/Urban Design for LAWA Facilities and Future Development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Planting zones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Buffer/Setback zones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Open Space </a:t>
            </a:r>
            <a:endParaRPr lang="en-US" sz="1400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400" b="1" dirty="0"/>
              <a:t>Sustainability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Planning and Design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Energy Efficiency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Water Efficiency and Conservation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Material Conservation and Resource Efficiency</a:t>
            </a:r>
          </a:p>
          <a:p>
            <a:pPr marL="1257300" lvl="3" indent="-342900">
              <a:buFont typeface="Wingdings" panose="05000000000000000000" pitchFamily="2" charset="2"/>
              <a:buChar char="ü"/>
            </a:pPr>
            <a:r>
              <a:rPr lang="en-US" sz="1200" dirty="0"/>
              <a:t>Environmental Quality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18" y="2119804"/>
            <a:ext cx="2072031" cy="13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LAX Design Guidelines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38929"/>
            <a:ext cx="2228850" cy="3766751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Columns</a:t>
            </a:r>
          </a:p>
          <a:p>
            <a:pPr marL="285750" indent="-285750"/>
            <a:r>
              <a:rPr lang="en-US" sz="1200" dirty="0"/>
              <a:t>Placement</a:t>
            </a:r>
          </a:p>
          <a:p>
            <a:pPr marL="285750" indent="-285750"/>
            <a:r>
              <a:rPr lang="en-US" sz="1200" dirty="0"/>
              <a:t>Number</a:t>
            </a:r>
          </a:p>
          <a:p>
            <a:pPr marL="285750" indent="-285750"/>
            <a:r>
              <a:rPr lang="en-US" sz="1200" dirty="0"/>
              <a:t>Design</a:t>
            </a:r>
          </a:p>
          <a:p>
            <a:pPr marL="285750" indent="-285750"/>
            <a:r>
              <a:rPr lang="en-US" sz="1200" dirty="0"/>
              <a:t>Materials/Color</a:t>
            </a:r>
          </a:p>
          <a:p>
            <a:pPr marL="0" indent="0">
              <a:buNone/>
            </a:pPr>
            <a:r>
              <a:rPr lang="en-US" sz="1400" b="1" dirty="0"/>
              <a:t>Guideway</a:t>
            </a:r>
          </a:p>
          <a:p>
            <a:pPr marL="285750" indent="-285750"/>
            <a:r>
              <a:rPr lang="en-US" sz="1200" dirty="0"/>
              <a:t>Thickness</a:t>
            </a:r>
          </a:p>
          <a:p>
            <a:pPr marL="285750" indent="-285750"/>
            <a:r>
              <a:rPr lang="en-US" sz="1200" dirty="0"/>
              <a:t>Design</a:t>
            </a:r>
          </a:p>
          <a:p>
            <a:pPr marL="285750" indent="-285750"/>
            <a:r>
              <a:rPr lang="en-US" sz="1200" dirty="0"/>
              <a:t>Materials/Color</a:t>
            </a:r>
          </a:p>
          <a:p>
            <a:pPr marL="0" indent="0">
              <a:buNone/>
            </a:pPr>
            <a:r>
              <a:rPr lang="en-US" sz="1400" b="1" dirty="0"/>
              <a:t>Station</a:t>
            </a:r>
          </a:p>
          <a:p>
            <a:pPr marL="285750" indent="-285750"/>
            <a:r>
              <a:rPr lang="en-US" sz="1200" dirty="0"/>
              <a:t>Design</a:t>
            </a:r>
          </a:p>
          <a:p>
            <a:pPr marL="285750" indent="-285750"/>
            <a:r>
              <a:rPr lang="en-US" sz="1200" dirty="0"/>
              <a:t>Materials/Color</a:t>
            </a:r>
          </a:p>
          <a:p>
            <a:pPr marL="0" indent="0">
              <a:buNone/>
            </a:pPr>
            <a:r>
              <a:rPr lang="en-US" sz="1400" b="1" dirty="0"/>
              <a:t>Pedestrian Walkways</a:t>
            </a:r>
          </a:p>
          <a:p>
            <a:r>
              <a:rPr lang="en-US" sz="1200" dirty="0"/>
              <a:t>Design</a:t>
            </a:r>
          </a:p>
          <a:p>
            <a:r>
              <a:rPr lang="en-US" sz="1200" dirty="0"/>
              <a:t>Materials/Color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 bwMode="auto">
          <a:xfrm>
            <a:off x="2294540" y="1038929"/>
            <a:ext cx="6611652" cy="344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- APM Station Examples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40" y="993335"/>
            <a:ext cx="7596159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- Pedestrian Bridge Examples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44" y="1021693"/>
            <a:ext cx="707236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</a:t>
            </a:r>
            <a:r>
              <a:rPr lang="en-US"/>
              <a:t>Sustainability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5824"/>
            <a:ext cx="4038600" cy="77152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Elements &amp; Guidelines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95031"/>
            <a:ext cx="4749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Minimum standards exceed Los Angeles Green Building Standard Codes for Tiers 1 &amp;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Exceed CA 2008 energy efficiency standards by 15%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Reduce CA </a:t>
            </a:r>
            <a:r>
              <a:rPr lang="en-US" sz="1400" dirty="0" smtClean="0"/>
              <a:t>potable </a:t>
            </a:r>
            <a:r>
              <a:rPr lang="en-US" sz="1400" dirty="0"/>
              <a:t>water use requirements by 30%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Comply with Low Impact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Xeriscaping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498739" y="914400"/>
            <a:ext cx="4048125" cy="419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Facility Highlights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8739" y="1395031"/>
            <a:ext cx="45941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CONRAC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LEED Silver Goal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 infrastructure for up to 10% parking for electric vehicle charging stations &amp; preferred parking for low emitting vehicles</a:t>
            </a:r>
          </a:p>
          <a:p>
            <a:pPr lvl="1"/>
            <a:endParaRPr lang="en-US" sz="1400" dirty="0"/>
          </a:p>
          <a:p>
            <a:r>
              <a:rPr lang="en-US" sz="1400" dirty="0"/>
              <a:t>APM Maintenance Facility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Cool roof materials to  reduced heat island impacts</a:t>
            </a:r>
          </a:p>
          <a:p>
            <a:pPr lvl="1"/>
            <a:endParaRPr lang="en-US" sz="1400" dirty="0"/>
          </a:p>
          <a:p>
            <a:r>
              <a:rPr lang="en-US" sz="1400" dirty="0"/>
              <a:t>Intermodal Transportation Facility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Bike parking &amp; shower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Preferred parking for low-emitting &amp;</a:t>
            </a:r>
          </a:p>
          <a:p>
            <a:pPr lvl="1"/>
            <a:r>
              <a:rPr lang="en-US" sz="1200" dirty="0"/>
              <a:t>     fuel-efficient 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Up to 10% electric vehicle charging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On-site solar (as applicable)</a:t>
            </a:r>
          </a:p>
          <a:p>
            <a:pPr lvl="1"/>
            <a:endParaRPr lang="en-US" sz="1600" dirty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333501"/>
            <a:ext cx="9144000" cy="2290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Z:\LAWA\LAX Landside Transportation Program\07 - Technical Data\Sustainability\Images\bigstock-Heathers-And-Drought-Tolerant--22679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/>
          <a:stretch/>
        </p:blipFill>
        <p:spPr bwMode="auto">
          <a:xfrm>
            <a:off x="1295220" y="3268469"/>
            <a:ext cx="1079681" cy="77733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34" y="4117239"/>
            <a:ext cx="740300" cy="725543"/>
          </a:xfrm>
          <a:prstGeom prst="rect">
            <a:avLst/>
          </a:prstGeom>
        </p:spPr>
      </p:pic>
      <p:pic>
        <p:nvPicPr>
          <p:cNvPr id="16" name="Picture 2" descr="http://www.greenpolicy360.net/mw/images/Electric-Vehicle-Charging-Sig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24" y="4113606"/>
            <a:ext cx="492194" cy="729176"/>
          </a:xfrm>
          <a:prstGeom prst="roundRect">
            <a:avLst>
              <a:gd name="adj" fmla="val 116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20" y="3268469"/>
            <a:ext cx="1036443" cy="15546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"/>
          <a:stretch/>
        </p:blipFill>
        <p:spPr bwMode="auto">
          <a:xfrm>
            <a:off x="1295220" y="4117239"/>
            <a:ext cx="1263873" cy="70589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925937"/>
            <a:ext cx="5715000" cy="1200150"/>
          </a:xfrm>
        </p:spPr>
        <p:txBody>
          <a:bodyPr/>
          <a:lstStyle/>
          <a:p>
            <a:r>
              <a:rPr lang="en-US" dirty="0" smtClean="0"/>
              <a:t>PROPOSED ENTITLEMENT REQUESTS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Entitlements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422387"/>
              </p:ext>
            </p:extLst>
          </p:nvPr>
        </p:nvGraphicFramePr>
        <p:xfrm>
          <a:off x="729343" y="1005305"/>
          <a:ext cx="7685314" cy="37298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1023"/>
                <a:gridCol w="4194291"/>
              </a:tblGrid>
              <a:tr h="2149928">
                <a:tc>
                  <a:txBody>
                    <a:bodyPr/>
                    <a:lstStyle/>
                    <a:p>
                      <a:pPr marL="285750" indent="-285750" algn="r"/>
                      <a:r>
                        <a:rPr lang="en-US" sz="1800" b="1" dirty="0" smtClean="0"/>
                        <a:t>Department of City Planning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</a:t>
                      </a:r>
                      <a:r>
                        <a:rPr lang="en-US" sz="1600" b="0" dirty="0" smtClean="0"/>
                        <a:t>General Plan Amendment</a:t>
                      </a:r>
                    </a:p>
                    <a:p>
                      <a:pPr lvl="1">
                        <a:buFont typeface="Arial"/>
                        <a:buChar char="•"/>
                      </a:pPr>
                      <a:r>
                        <a:rPr lang="en-US" sz="1600" dirty="0" smtClean="0"/>
                        <a:t> LAX Plan Amendment</a:t>
                      </a:r>
                    </a:p>
                    <a:p>
                      <a:pPr marL="574675" lvl="1" indent="-117475">
                        <a:buFont typeface="Arial"/>
                        <a:buChar char="•"/>
                      </a:pPr>
                      <a:r>
                        <a:rPr lang="en-US" sz="1600" dirty="0" smtClean="0"/>
                        <a:t> Westchester – Playa del Rey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Community Plan Amendment</a:t>
                      </a:r>
                    </a:p>
                    <a:p>
                      <a:pPr lvl="1">
                        <a:buFont typeface="Arial"/>
                        <a:buChar char="•"/>
                      </a:pPr>
                      <a:r>
                        <a:rPr lang="en-US" sz="1600" dirty="0" smtClean="0"/>
                        <a:t> Mobility Plan 2035 Amendment</a:t>
                      </a:r>
                    </a:p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</a:t>
                      </a:r>
                      <a:r>
                        <a:rPr lang="en-US" sz="1600" b="0" dirty="0" smtClean="0"/>
                        <a:t>Specific Plan Amendment</a:t>
                      </a:r>
                    </a:p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Zone Changes</a:t>
                      </a:r>
                    </a:p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Tentative Tract Maps</a:t>
                      </a:r>
                    </a:p>
                  </a:txBody>
                  <a:tcPr anchor="ctr"/>
                </a:tc>
              </a:tr>
              <a:tr h="653143">
                <a:tc>
                  <a:txBody>
                    <a:bodyPr/>
                    <a:lstStyle/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Bureau of Engineering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Tract maps</a:t>
                      </a:r>
                    </a:p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Easements</a:t>
                      </a:r>
                    </a:p>
                  </a:txBody>
                  <a:tcPr anchor="ctr"/>
                </a:tc>
              </a:tr>
              <a:tr h="926737">
                <a:tc>
                  <a:txBody>
                    <a:bodyPr/>
                    <a:lstStyle/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Department of Building </a:t>
                      </a:r>
                    </a:p>
                    <a:p>
                      <a:pPr marL="0" marR="0" lvl="1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and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Font typeface="Arial"/>
                        <a:buChar char="•"/>
                      </a:pPr>
                      <a:r>
                        <a:rPr lang="en-US" sz="1600" dirty="0" smtClean="0"/>
                        <a:t> Haul Route Permits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0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Plan Amendment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LAX Plan Amendment</a:t>
            </a:r>
          </a:p>
          <a:p>
            <a:r>
              <a:rPr lang="en-US" sz="1800" dirty="0"/>
              <a:t>Map amendment to add and remove areas from LAX </a:t>
            </a:r>
            <a:r>
              <a:rPr lang="en-US" sz="1800" dirty="0" smtClean="0"/>
              <a:t>Plan.</a:t>
            </a:r>
            <a:endParaRPr lang="en-US" sz="1800" dirty="0"/>
          </a:p>
          <a:p>
            <a:r>
              <a:rPr lang="en-US" sz="1800" dirty="0"/>
              <a:t>Text update to reflect LAMP components as currently </a:t>
            </a:r>
            <a:r>
              <a:rPr lang="en-US" sz="1800" dirty="0" smtClean="0"/>
              <a:t>planned.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Westchester – Playa del Rey Community Plan Amendment</a:t>
            </a:r>
          </a:p>
          <a:p>
            <a:r>
              <a:rPr lang="en-US" sz="1800" dirty="0"/>
              <a:t>Map amendment to add and remove areas to Westchester – Playa del Rey Community </a:t>
            </a:r>
            <a:r>
              <a:rPr lang="en-US" sz="1800" dirty="0" smtClean="0"/>
              <a:t>Plan. 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Mobility Plan 2035 Amendment</a:t>
            </a:r>
          </a:p>
          <a:p>
            <a:r>
              <a:rPr lang="en-US" sz="1800" dirty="0"/>
              <a:t>Changes to General Plan Circulation System (Maps A1 and A3) to reflect updated street </a:t>
            </a:r>
            <a:r>
              <a:rPr lang="en-US" sz="1800" dirty="0" smtClean="0"/>
              <a:t>classifications.</a:t>
            </a:r>
            <a:endParaRPr lang="en-US" sz="1800" dirty="0"/>
          </a:p>
          <a:p>
            <a:r>
              <a:rPr lang="en-US" sz="1800" dirty="0"/>
              <a:t>Changes to Bicycle Network (Maps D1 and D2</a:t>
            </a:r>
            <a:r>
              <a:rPr lang="en-US" sz="1800" dirty="0" smtClean="0"/>
              <a:t>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98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LAX Plan Amendment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350"/>
            <a:ext cx="4343400" cy="390525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1400" dirty="0"/>
              <a:t>Update the Vision Specific Plan Amendment Study discussion.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</a:pPr>
            <a:r>
              <a:rPr lang="en-US" sz="1400" dirty="0"/>
              <a:t>Update the Goals and Objectives to reflect LAMP Project.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</a:pPr>
            <a:r>
              <a:rPr lang="en-US" sz="1400" dirty="0"/>
              <a:t>Add description of Airport Landside Support subarea within the Land Use section.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</a:pPr>
            <a:r>
              <a:rPr lang="en-US" sz="1400" dirty="0"/>
              <a:t>Update policies throughout to reflect LAMP Project and other programs, including expanding sustainability policies.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</a:pPr>
            <a:r>
              <a:rPr lang="en-US" sz="1400" dirty="0"/>
              <a:t>Revise to remove text regarding specific projects such as runway </a:t>
            </a:r>
            <a:r>
              <a:rPr lang="en-US" sz="1400" dirty="0" smtClean="0"/>
              <a:t>projects. </a:t>
            </a:r>
            <a:endParaRPr lang="en-US" sz="1400" dirty="0"/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</a:pPr>
            <a:r>
              <a:rPr lang="en-US" sz="1400" dirty="0"/>
              <a:t>Replace existing requirement for Flyaway </a:t>
            </a:r>
            <a:r>
              <a:rPr lang="en-US" sz="1400" dirty="0" smtClean="0"/>
              <a:t>program.</a:t>
            </a:r>
            <a:endParaRPr lang="en-US" sz="1400" dirty="0"/>
          </a:p>
          <a:p>
            <a:pPr>
              <a:spcBef>
                <a:spcPts val="150"/>
              </a:spcBef>
            </a:pP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19356" r="21780" b="18082"/>
          <a:stretch/>
        </p:blipFill>
        <p:spPr bwMode="auto">
          <a:xfrm>
            <a:off x="4343396" y="1552802"/>
            <a:ext cx="4800599" cy="252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3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925937"/>
            <a:ext cx="5715000" cy="1200150"/>
          </a:xfrm>
        </p:spPr>
        <p:txBody>
          <a:bodyPr/>
          <a:lstStyle/>
          <a:p>
            <a:r>
              <a:rPr lang="en-US" dirty="0" smtClean="0"/>
              <a:t>LAX LAMP</a:t>
            </a:r>
            <a:br>
              <a:rPr lang="en-US" dirty="0" smtClean="0"/>
            </a:br>
            <a:r>
              <a:rPr lang="en-US" dirty="0" smtClean="0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Mobility Plan 2035 Amendment – Roadway Classifications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9" r="-8689"/>
          <a:stretch>
            <a:fillRect/>
          </a:stretch>
        </p:blipFill>
        <p:spPr/>
      </p:pic>
      <p:cxnSp>
        <p:nvCxnSpPr>
          <p:cNvPr id="4" name="Straight Connector 3"/>
          <p:cNvCxnSpPr/>
          <p:nvPr/>
        </p:nvCxnSpPr>
        <p:spPr>
          <a:xfrm>
            <a:off x="6003131" y="1785938"/>
            <a:ext cx="0" cy="673893"/>
          </a:xfrm>
          <a:prstGeom prst="line">
            <a:avLst/>
          </a:prstGeom>
          <a:ln w="19050">
            <a:solidFill>
              <a:srgbClr val="186482"/>
            </a:solidFill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03131" y="1993106"/>
            <a:ext cx="581025" cy="0"/>
          </a:xfrm>
          <a:prstGeom prst="line">
            <a:avLst/>
          </a:prstGeom>
          <a:ln w="19050">
            <a:solidFill>
              <a:srgbClr val="186482"/>
            </a:solidFill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3131" y="2457449"/>
            <a:ext cx="581025" cy="0"/>
          </a:xfrm>
          <a:prstGeom prst="line">
            <a:avLst/>
          </a:prstGeom>
          <a:ln w="19050">
            <a:solidFill>
              <a:srgbClr val="186482"/>
            </a:solidFill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31868" y="2700336"/>
            <a:ext cx="795338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50918" y="2700336"/>
            <a:ext cx="795338" cy="0"/>
          </a:xfrm>
          <a:prstGeom prst="line">
            <a:avLst/>
          </a:prstGeom>
          <a:ln w="19050">
            <a:solidFill>
              <a:srgbClr val="E3DE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5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Mobility Plan </a:t>
            </a:r>
            <a:r>
              <a:rPr lang="en-US" sz="2000" dirty="0" smtClean="0"/>
              <a:t>2035 </a:t>
            </a:r>
            <a:r>
              <a:rPr lang="en-US" sz="2000" dirty="0" smtClean="0"/>
              <a:t>– Bike </a:t>
            </a:r>
            <a:r>
              <a:rPr lang="en-US" sz="2000" dirty="0" smtClean="0"/>
              <a:t>Plan re-routing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5" r="-90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6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LAX Specific Plan Amendment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048406"/>
            <a:ext cx="4343400" cy="363395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 dirty="0"/>
              <a:t>Facilitate implementation of the programs and policies in the </a:t>
            </a:r>
            <a:r>
              <a:rPr lang="en-US" sz="1400" dirty="0" smtClean="0"/>
              <a:t>plan.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Addition of </a:t>
            </a:r>
            <a:r>
              <a:rPr lang="en-US" sz="1400" dirty="0" smtClean="0"/>
              <a:t>a new </a:t>
            </a:r>
            <a:r>
              <a:rPr lang="en-US" sz="1400" dirty="0"/>
              <a:t>Airport Landside Support </a:t>
            </a:r>
            <a:r>
              <a:rPr lang="en-US" sz="1400" dirty="0" smtClean="0"/>
              <a:t>Subarea.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Reorganization of text for consistency and </a:t>
            </a:r>
            <a:r>
              <a:rPr lang="en-US" sz="1400" dirty="0" smtClean="0"/>
              <a:t>clarity.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Removal of the parking regulations specific to the LAX Master </a:t>
            </a:r>
            <a:r>
              <a:rPr lang="en-US" sz="1400" dirty="0" smtClean="0"/>
              <a:t>Plan.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Clarification of which parcels within the LAX Specific Plan are subject to the trip </a:t>
            </a:r>
            <a:r>
              <a:rPr lang="en-US" sz="1400" dirty="0" smtClean="0"/>
              <a:t>cap.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 smtClean="0"/>
              <a:t>New LAX </a:t>
            </a:r>
            <a:r>
              <a:rPr lang="en-US" sz="1400" dirty="0"/>
              <a:t>Design </a:t>
            </a:r>
            <a:r>
              <a:rPr lang="en-US" sz="1400" dirty="0" smtClean="0"/>
              <a:t>Guidelines.</a:t>
            </a:r>
            <a:endParaRPr lang="en-US" sz="1400" dirty="0"/>
          </a:p>
          <a:p>
            <a:pPr>
              <a:spcBef>
                <a:spcPts val="150"/>
              </a:spcBef>
            </a:pP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04" y="1595498"/>
            <a:ext cx="4702318" cy="24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Parcels to be Re-Zoned to LAX Zone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9560" y="1026149"/>
            <a:ext cx="3581400" cy="366639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DIN-Light"/>
                <a:ea typeface="+mn-ea"/>
                <a:cs typeface="DIN-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-Light"/>
                <a:ea typeface="+mn-ea"/>
                <a:cs typeface="DIN-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-Light"/>
                <a:ea typeface="+mn-ea"/>
                <a:cs typeface="DIN-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-Light"/>
                <a:ea typeface="+mn-ea"/>
                <a:cs typeface="DIN-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-Light"/>
                <a:ea typeface="+mn-ea"/>
                <a:cs typeface="DIN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Change commercial zoning on parcels owned by LAWA containing LAX Parking facilities, </a:t>
            </a:r>
            <a:r>
              <a:rPr lang="en-US" sz="1600" dirty="0" err="1">
                <a:latin typeface="+mn-lt"/>
              </a:rPr>
              <a:t>Skyview</a:t>
            </a:r>
            <a:r>
              <a:rPr lang="en-US" sz="1600" dirty="0">
                <a:latin typeface="+mn-lt"/>
              </a:rPr>
              <a:t> Center and parcels that will contain APM or road improvements to LAX </a:t>
            </a:r>
            <a:r>
              <a:rPr lang="en-US" sz="1600" dirty="0" smtClean="0">
                <a:latin typeface="+mn-lt"/>
              </a:rPr>
              <a:t>Zone.</a:t>
            </a:r>
            <a:endParaRPr lang="en-US" sz="16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Change </a:t>
            </a:r>
            <a:r>
              <a:rPr lang="en-US" sz="1600" dirty="0">
                <a:latin typeface="+mn-lt"/>
              </a:rPr>
              <a:t>residential zoning on </a:t>
            </a:r>
            <a:r>
              <a:rPr lang="en-US" sz="1600" dirty="0" smtClean="0">
                <a:latin typeface="+mn-lt"/>
              </a:rPr>
              <a:t>LAWA-owned </a:t>
            </a:r>
            <a:r>
              <a:rPr lang="en-US" sz="1600" dirty="0">
                <a:latin typeface="+mn-lt"/>
              </a:rPr>
              <a:t>Belford Property that will contain APM Maintenance Facility and parking to LAX </a:t>
            </a:r>
            <a:r>
              <a:rPr lang="en-US" sz="1600" dirty="0" smtClean="0">
                <a:latin typeface="+mn-lt"/>
              </a:rPr>
              <a:t>Zone.</a:t>
            </a:r>
            <a:endParaRPr lang="en-US" sz="1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42" y="1026150"/>
            <a:ext cx="3207140" cy="36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6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Timeline for Project Approval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49751"/>
              </p:ext>
            </p:extLst>
          </p:nvPr>
        </p:nvGraphicFramePr>
        <p:xfrm>
          <a:off x="347978" y="1112524"/>
          <a:ext cx="8448044" cy="34872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6263"/>
                <a:gridCol w="6391781"/>
              </a:tblGrid>
              <a:tr h="37024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February 1, 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Airport Land Use Commission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@ RPC Hearing Room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24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February 2,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 City Planning Hearing Officer Hearing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@ Flight Path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42090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/>
                        <a:t>March 2, 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BOAC Hearing </a:t>
                      </a:r>
                      <a:r>
                        <a:rPr lang="en-US" sz="1600" b="0" dirty="0" smtClean="0"/>
                        <a:t>@ LAWA Board Room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(EIR Certification &amp; Executive Director’s Review Recommendation for Approval)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24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/>
                        <a:t>March 23, 2017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Joint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CPC and BOAC Hearing </a:t>
                      </a:r>
                      <a:r>
                        <a:rPr lang="en-US" sz="1600" b="0" dirty="0" smtClean="0"/>
                        <a:t>@ Van Nuys City Hall </a:t>
                      </a:r>
                      <a:endParaRPr lang="en-US" sz="1600" b="0" dirty="0"/>
                    </a:p>
                  </a:txBody>
                  <a:tcPr/>
                </a:tc>
              </a:tr>
              <a:tr h="37024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/>
                        <a:t>May 2017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Joint IGTC&amp;T and PLUM Council Committees </a:t>
                      </a:r>
                      <a:r>
                        <a:rPr lang="en-US" sz="1600" b="0" dirty="0" smtClean="0"/>
                        <a:t>@ City Hall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411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/>
                        <a:t>May 31, 2017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Airport Land Use Commission Hearing</a:t>
                      </a:r>
                      <a:r>
                        <a:rPr lang="en-US" sz="16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600" b="0" smtClean="0"/>
                        <a:t>@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RPC Hearing Room</a:t>
                      </a:r>
                      <a:endParaRPr lang="en-US" sz="1600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(Consistency Determination Hearing) </a:t>
                      </a:r>
                      <a:endParaRPr lang="en-US" sz="1600" b="0" dirty="0" smtClean="0"/>
                    </a:p>
                  </a:txBody>
                  <a:tcPr/>
                </a:tc>
              </a:tr>
              <a:tr h="68887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/>
                        <a:t>June 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 Council Hearing</a:t>
                      </a:r>
                      <a:r>
                        <a:rPr lang="en-US" sz="16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600" b="0" dirty="0" smtClean="0"/>
                        <a:t>@ City Hall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(Committee Reports consideration &amp; LAMP project approval)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9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5708"/>
            <a:ext cx="8840598" cy="3905250"/>
          </a:xfrm>
        </p:spPr>
        <p:txBody>
          <a:bodyPr/>
          <a:lstStyle/>
          <a:p>
            <a:r>
              <a:rPr lang="en-US" sz="2000" dirty="0" smtClean="0"/>
              <a:t>Improve </a:t>
            </a:r>
            <a:r>
              <a:rPr lang="en-US" sz="2000" dirty="0" smtClean="0">
                <a:solidFill>
                  <a:schemeClr val="accent6"/>
                </a:solidFill>
              </a:rPr>
              <a:t>access to LAX </a:t>
            </a:r>
            <a:r>
              <a:rPr lang="en-US" sz="2000" dirty="0" smtClean="0"/>
              <a:t>and relieve congestion on Airport and surrounding roadways.</a:t>
            </a:r>
          </a:p>
          <a:p>
            <a:pPr lvl="0"/>
            <a:r>
              <a:rPr lang="en-US" sz="2000" dirty="0" smtClean="0"/>
              <a:t>Enhance </a:t>
            </a:r>
            <a:r>
              <a:rPr lang="en-US" sz="2000" dirty="0" smtClean="0">
                <a:solidFill>
                  <a:srgbClr val="F79646"/>
                </a:solidFill>
              </a:rPr>
              <a:t>passenger experience </a:t>
            </a:r>
            <a:r>
              <a:rPr lang="en-US" sz="2000" dirty="0" smtClean="0"/>
              <a:t>by </a:t>
            </a:r>
            <a:r>
              <a:rPr lang="en-US" sz="2000" dirty="0"/>
              <a:t>providing new </a:t>
            </a:r>
            <a:r>
              <a:rPr lang="en-US" sz="2000" dirty="0" smtClean="0"/>
              <a:t>options for pick-up and drop-off at the airport. </a:t>
            </a:r>
          </a:p>
          <a:p>
            <a:pPr lvl="0"/>
            <a:r>
              <a:rPr lang="en-US" sz="2000" dirty="0" smtClean="0">
                <a:solidFill>
                  <a:srgbClr val="284656"/>
                </a:solidFill>
              </a:rPr>
              <a:t>Provide </a:t>
            </a:r>
            <a:r>
              <a:rPr lang="en-US" sz="2000" dirty="0" smtClean="0"/>
              <a:t>easier and more efficient </a:t>
            </a:r>
            <a:r>
              <a:rPr lang="en-US" sz="2000" dirty="0" smtClean="0">
                <a:solidFill>
                  <a:schemeClr val="accent6"/>
                </a:solidFill>
              </a:rPr>
              <a:t>access to </a:t>
            </a:r>
            <a:r>
              <a:rPr lang="en-US" sz="2000" dirty="0">
                <a:solidFill>
                  <a:schemeClr val="accent6"/>
                </a:solidFill>
              </a:rPr>
              <a:t>rental cars and non-CTA parking </a:t>
            </a:r>
            <a:r>
              <a:rPr lang="en-US" sz="2000" dirty="0" smtClean="0">
                <a:solidFill>
                  <a:schemeClr val="accent6"/>
                </a:solidFill>
              </a:rPr>
              <a:t>facilities. </a:t>
            </a:r>
          </a:p>
          <a:p>
            <a:pPr lvl="0"/>
            <a:r>
              <a:rPr lang="en-US" sz="2000" dirty="0" smtClean="0">
                <a:solidFill>
                  <a:srgbClr val="284656"/>
                </a:solidFill>
              </a:rPr>
              <a:t>Promote </a:t>
            </a:r>
            <a:r>
              <a:rPr lang="en-US" sz="2000" dirty="0" smtClean="0">
                <a:solidFill>
                  <a:schemeClr val="accent6"/>
                </a:solidFill>
              </a:rPr>
              <a:t>sustainability of </a:t>
            </a:r>
            <a:r>
              <a:rPr lang="en-US" sz="2000" dirty="0">
                <a:solidFill>
                  <a:schemeClr val="accent6"/>
                </a:solidFill>
              </a:rPr>
              <a:t>LAX </a:t>
            </a:r>
            <a:r>
              <a:rPr lang="en-US" sz="2000" dirty="0"/>
              <a:t>by improving the efficiency and operation of the surface transportation </a:t>
            </a:r>
            <a:r>
              <a:rPr lang="en-US" sz="2000" dirty="0" smtClean="0"/>
              <a:t>system. </a:t>
            </a:r>
            <a:endParaRPr lang="en-US" sz="2000" dirty="0"/>
          </a:p>
          <a:p>
            <a:pPr lvl="0"/>
            <a:r>
              <a:rPr lang="en-US" sz="2000" dirty="0"/>
              <a:t>Enhance and integrate the </a:t>
            </a:r>
            <a:r>
              <a:rPr lang="en-US" sz="2000" dirty="0">
                <a:solidFill>
                  <a:srgbClr val="F79646"/>
                </a:solidFill>
              </a:rPr>
              <a:t>overall design of </a:t>
            </a:r>
            <a:r>
              <a:rPr lang="en-US" sz="2000" dirty="0" smtClean="0">
                <a:solidFill>
                  <a:srgbClr val="F79646"/>
                </a:solidFill>
              </a:rPr>
              <a:t>proposed facilities </a:t>
            </a:r>
            <a:r>
              <a:rPr lang="en-US" sz="2000" dirty="0"/>
              <a:t>with existing CTA </a:t>
            </a:r>
            <a:r>
              <a:rPr lang="en-US" sz="2000" dirty="0" smtClean="0"/>
              <a:t>structures.</a:t>
            </a:r>
            <a:endParaRPr lang="en-US" sz="2000" dirty="0"/>
          </a:p>
          <a:p>
            <a:r>
              <a:rPr lang="en-US" sz="2000" dirty="0"/>
              <a:t>Maintain </a:t>
            </a:r>
            <a:r>
              <a:rPr lang="en-US" sz="2000" dirty="0">
                <a:solidFill>
                  <a:srgbClr val="F79646"/>
                </a:solidFill>
              </a:rPr>
              <a:t>airport operations </a:t>
            </a:r>
            <a:r>
              <a:rPr lang="en-US" sz="2000" dirty="0"/>
              <a:t>during </a:t>
            </a:r>
            <a:r>
              <a:rPr lang="en-US" sz="2000" dirty="0" smtClean="0"/>
              <a:t>construction.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07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Ultimate LAMP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19" y="2423834"/>
            <a:ext cx="197853" cy="165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11676" r="4123" b="15884"/>
          <a:stretch/>
        </p:blipFill>
        <p:spPr>
          <a:xfrm>
            <a:off x="708660" y="847725"/>
            <a:ext cx="7726680" cy="39579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42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fairchild\Desktop\LAMP STUFF\Presentation Graphics_20160906\slide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11371" r="4319" b="15902"/>
          <a:stretch/>
        </p:blipFill>
        <p:spPr bwMode="auto">
          <a:xfrm>
            <a:off x="700388" y="822279"/>
            <a:ext cx="7726680" cy="397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Project – Phase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80" y="2287855"/>
            <a:ext cx="240800" cy="201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6</a:t>
            </a:fld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3472012" y="3665527"/>
            <a:ext cx="3069938" cy="1143070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Proposed Project - Phase 1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Construction from 2017-2023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APM operational in late 2023 / early </a:t>
            </a: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2024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11407" r="4274" b="15852"/>
          <a:stretch/>
        </p:blipFill>
        <p:spPr>
          <a:xfrm>
            <a:off x="706512" y="818896"/>
            <a:ext cx="7730976" cy="39867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Project – Phase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75" y="2284476"/>
            <a:ext cx="240800" cy="201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7</a:t>
            </a:fld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3852339" y="3662610"/>
            <a:ext cx="2826047" cy="1143070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Proposed Project - Phase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Construction from 2025-2030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Operational out year 2035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2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8441" r="4387" b="15963"/>
          <a:stretch/>
        </p:blipFill>
        <p:spPr>
          <a:xfrm>
            <a:off x="480822" y="1000513"/>
            <a:ext cx="8057797" cy="37490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Roadway Improvements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480822" y="987552"/>
            <a:ext cx="1752600" cy="1026225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Roads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2 miles of new roadways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4.5 miles of improved roadways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6501778" y="825008"/>
            <a:ext cx="1880222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</a:t>
            </a: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EB &amp; WB)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7263781" y="1150095"/>
            <a:ext cx="178108" cy="4369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Process 7"/>
          <p:cNvSpPr/>
          <p:nvPr/>
        </p:nvSpPr>
        <p:spPr>
          <a:xfrm>
            <a:off x="8247808" y="1806716"/>
            <a:ext cx="914399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(SB)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4215779" y="3766700"/>
            <a:ext cx="1524000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(EB)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77779" y="3298368"/>
            <a:ext cx="0" cy="46833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Process 10"/>
          <p:cNvSpPr/>
          <p:nvPr/>
        </p:nvSpPr>
        <p:spPr>
          <a:xfrm>
            <a:off x="3331819" y="909464"/>
            <a:ext cx="1524000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(WB)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4093819" y="1234551"/>
            <a:ext cx="180109" cy="1539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Process 12"/>
          <p:cNvSpPr/>
          <p:nvPr/>
        </p:nvSpPr>
        <p:spPr>
          <a:xfrm>
            <a:off x="2175314" y="2015432"/>
            <a:ext cx="1475262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(NB)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50576" y="2177975"/>
            <a:ext cx="1344138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Process 14"/>
          <p:cNvSpPr/>
          <p:nvPr/>
        </p:nvSpPr>
        <p:spPr>
          <a:xfrm>
            <a:off x="4977779" y="1144373"/>
            <a:ext cx="1826433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Additional lane (</a:t>
            </a:r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SB &amp; NB)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874532" y="4048376"/>
            <a:ext cx="1676400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Improved Century/ Sepulveda interchange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93732" y="3715806"/>
            <a:ext cx="434094" cy="33257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2668673" y="1371227"/>
            <a:ext cx="914400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New Roads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3583073" y="1533771"/>
            <a:ext cx="510746" cy="36487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3"/>
          </p:cNvCxnSpPr>
          <p:nvPr/>
        </p:nvCxnSpPr>
        <p:spPr>
          <a:xfrm>
            <a:off x="3583073" y="1533771"/>
            <a:ext cx="251706" cy="48166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00989" y="1469460"/>
            <a:ext cx="961106" cy="70851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</p:cNvCxnSpPr>
          <p:nvPr/>
        </p:nvCxnSpPr>
        <p:spPr>
          <a:xfrm flipH="1">
            <a:off x="8116875" y="2131803"/>
            <a:ext cx="588133" cy="2071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Process 22"/>
          <p:cNvSpPr/>
          <p:nvPr/>
        </p:nvSpPr>
        <p:spPr>
          <a:xfrm>
            <a:off x="7375703" y="3103633"/>
            <a:ext cx="1524000" cy="325087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98</a:t>
            </a:r>
            <a:r>
              <a:rPr lang="en-US" sz="1200" b="1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 Street extended to I-405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187579" y="2951233"/>
            <a:ext cx="188124" cy="31494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Process 24"/>
          <p:cNvSpPr/>
          <p:nvPr/>
        </p:nvSpPr>
        <p:spPr>
          <a:xfrm>
            <a:off x="7776227" y="3929243"/>
            <a:ext cx="1269428" cy="429244"/>
          </a:xfrm>
          <a:prstGeom prst="flowChartProcess">
            <a:avLst/>
          </a:prstGeom>
          <a:solidFill>
            <a:srgbClr val="2EB9EC">
              <a:alpha val="65098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Improved I-405/ I-105 access</a:t>
            </a:r>
          </a:p>
        </p:txBody>
      </p:sp>
      <p:sp>
        <p:nvSpPr>
          <p:cNvPr id="26" name="Oval 25"/>
          <p:cNvSpPr/>
          <p:nvPr/>
        </p:nvSpPr>
        <p:spPr>
          <a:xfrm>
            <a:off x="2451626" y="2926036"/>
            <a:ext cx="990600" cy="1000743"/>
          </a:xfrm>
          <a:prstGeom prst="ellipse">
            <a:avLst/>
          </a:prstGeom>
          <a:noFill/>
          <a:ln w="508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23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Phase 2 Program - Potential Future Related Development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52400" y="1096543"/>
            <a:ext cx="1972395" cy="1493181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Downzone parcels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Minimize regional trips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Capture internal trips/ pedestrians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Revitalize BID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Enhance airport visitor experience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5976" y="4805680"/>
            <a:ext cx="525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61FC895-3EAA-4976-97D4-CD91A9CF7B45}" type="slidenum">
              <a:rPr lang="en-US" sz="1200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7919" r="6784" b="24024"/>
          <a:stretch/>
        </p:blipFill>
        <p:spPr>
          <a:xfrm>
            <a:off x="2277460" y="1096543"/>
            <a:ext cx="6686550" cy="34815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399" y="2837333"/>
            <a:ext cx="197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LAWA has no definitive plans today; but we are studying at a program level in the EIR</a:t>
            </a:r>
            <a:r>
              <a:rPr lang="en-US" sz="1000" dirty="0">
                <a:latin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.17.15_DRAFT_LA Business Journal Presentation">
  <a:themeElements>
    <a:clrScheme name="LAMP">
      <a:dk1>
        <a:srgbClr val="284656"/>
      </a:dk1>
      <a:lt1>
        <a:sysClr val="window" lastClr="FFFFFF"/>
      </a:lt1>
      <a:dk2>
        <a:srgbClr val="3F3F3F"/>
      </a:dk2>
      <a:lt2>
        <a:srgbClr val="E5F4FA"/>
      </a:lt2>
      <a:accent1>
        <a:srgbClr val="2EB9EC"/>
      </a:accent1>
      <a:accent2>
        <a:srgbClr val="D1D3D4"/>
      </a:accent2>
      <a:accent3>
        <a:srgbClr val="40677E"/>
      </a:accent3>
      <a:accent4>
        <a:srgbClr val="BDB08B"/>
      </a:accent4>
      <a:accent5>
        <a:srgbClr val="D7E6E5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triangle" w="lg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15762</TotalTime>
  <Words>1711</Words>
  <Application>Microsoft Office PowerPoint</Application>
  <PresentationFormat>On-screen Show (16:9)</PresentationFormat>
  <Paragraphs>354</Paragraphs>
  <Slides>34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4.17.15_DRAFT_LA Business Journal Presentation</vt:lpstr>
      <vt:lpstr>PowerPoint Presentation</vt:lpstr>
      <vt:lpstr>Agenda</vt:lpstr>
      <vt:lpstr>LAX LAMP PROJECT OVERVIEW</vt:lpstr>
      <vt:lpstr>Project Objectives</vt:lpstr>
      <vt:lpstr>Ultimate LAMP Project</vt:lpstr>
      <vt:lpstr>LAMP Project – Phase 1</vt:lpstr>
      <vt:lpstr>LAMP Project – Phase 2</vt:lpstr>
      <vt:lpstr>LAMP Roadway Improvements</vt:lpstr>
      <vt:lpstr>Phase 2 Program - Potential Future Related Development</vt:lpstr>
      <vt:lpstr>DRAFT EIR FINDINGS</vt:lpstr>
      <vt:lpstr>Draft EIR Findings</vt:lpstr>
      <vt:lpstr>Aesthetics &amp; Cultural Resources</vt:lpstr>
      <vt:lpstr>Traffic Study Area</vt:lpstr>
      <vt:lpstr>PowerPoint Presentation</vt:lpstr>
      <vt:lpstr>Travel Demand Management Program at LAX</vt:lpstr>
      <vt:lpstr>FEIR &amp;  RESPONSE TO COMMENTS</vt:lpstr>
      <vt:lpstr> CEQA DEIR Summary - Comment Period 60 Days; Closed November 15, 2016    </vt:lpstr>
      <vt:lpstr>Key Issues Raised in Comment Letters </vt:lpstr>
      <vt:lpstr>Key Issues Raised in DEIR Comment Letters</vt:lpstr>
      <vt:lpstr>Key Issues Raised in DEIR Comment Letters</vt:lpstr>
      <vt:lpstr>LAX Design Guidelines</vt:lpstr>
      <vt:lpstr>LAX Design Guidelines </vt:lpstr>
      <vt:lpstr>Design - APM Station Examples</vt:lpstr>
      <vt:lpstr>Design - Pedestrian Bridge Examples</vt:lpstr>
      <vt:lpstr>LAMP Sustainability Highlights</vt:lpstr>
      <vt:lpstr>PROPOSED ENTITLEMENT REQUESTS</vt:lpstr>
      <vt:lpstr>Entitlements</vt:lpstr>
      <vt:lpstr>General Plan Amendment</vt:lpstr>
      <vt:lpstr>LAX Plan Amendment</vt:lpstr>
      <vt:lpstr>Mobility Plan 2035 Amendment – Roadway Classifications</vt:lpstr>
      <vt:lpstr>Mobility Plan 2035 – Bike Plan re-routing</vt:lpstr>
      <vt:lpstr>LAX Specific Plan Amendment</vt:lpstr>
      <vt:lpstr>Parcels to be Re-Zoned to LAX Zone</vt:lpstr>
      <vt:lpstr>Next Steps and Timeline for Project Approval</vt:lpstr>
    </vt:vector>
  </TitlesOfParts>
  <Company>City of Los Angeles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LAX Landside Access Modernization Program</dc:title>
  <dc:creator>Opulido</dc:creator>
  <cp:lastModifiedBy>LEE, MARITZA</cp:lastModifiedBy>
  <cp:revision>536</cp:revision>
  <cp:lastPrinted>2017-02-02T23:28:58Z</cp:lastPrinted>
  <dcterms:created xsi:type="dcterms:W3CDTF">2017-01-24T23:55:41Z</dcterms:created>
  <dcterms:modified xsi:type="dcterms:W3CDTF">2017-02-02T23:32:27Z</dcterms:modified>
</cp:coreProperties>
</file>