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ppt/theme/themeOverride3.xml" ContentType="application/vnd.openxmlformats-officedocument.themeOverride+xml"/>
  <Override PartName="/ppt/theme/themeOverride4.xml" ContentType="application/vnd.openxmlformats-officedocument.themeOverrid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44" r:id="rId1"/>
    <p:sldMasterId id="2147487631" r:id="rId2"/>
  </p:sldMasterIdLst>
  <p:notesMasterIdLst>
    <p:notesMasterId r:id="rId73"/>
  </p:notesMasterIdLst>
  <p:handoutMasterIdLst>
    <p:handoutMasterId r:id="rId74"/>
  </p:handoutMasterIdLst>
  <p:sldIdLst>
    <p:sldId id="256" r:id="rId3"/>
    <p:sldId id="560" r:id="rId4"/>
    <p:sldId id="268" r:id="rId5"/>
    <p:sldId id="478" r:id="rId6"/>
    <p:sldId id="480" r:id="rId7"/>
    <p:sldId id="573" r:id="rId8"/>
    <p:sldId id="574" r:id="rId9"/>
    <p:sldId id="575" r:id="rId10"/>
    <p:sldId id="576" r:id="rId11"/>
    <p:sldId id="578" r:id="rId12"/>
    <p:sldId id="479" r:id="rId13"/>
    <p:sldId id="481" r:id="rId14"/>
    <p:sldId id="482" r:id="rId15"/>
    <p:sldId id="483" r:id="rId16"/>
    <p:sldId id="594" r:id="rId17"/>
    <p:sldId id="596" r:id="rId18"/>
    <p:sldId id="595" r:id="rId19"/>
    <p:sldId id="597" r:id="rId20"/>
    <p:sldId id="593" r:id="rId21"/>
    <p:sldId id="561" r:id="rId22"/>
    <p:sldId id="562" r:id="rId23"/>
    <p:sldId id="563" r:id="rId24"/>
    <p:sldId id="564" r:id="rId25"/>
    <p:sldId id="565" r:id="rId26"/>
    <p:sldId id="566" r:id="rId27"/>
    <p:sldId id="567" r:id="rId28"/>
    <p:sldId id="568" r:id="rId29"/>
    <p:sldId id="569" r:id="rId30"/>
    <p:sldId id="570" r:id="rId31"/>
    <p:sldId id="486" r:id="rId32"/>
    <p:sldId id="487" r:id="rId33"/>
    <p:sldId id="488" r:id="rId34"/>
    <p:sldId id="606" r:id="rId35"/>
    <p:sldId id="490" r:id="rId36"/>
    <p:sldId id="577" r:id="rId37"/>
    <p:sldId id="492" r:id="rId38"/>
    <p:sldId id="257" r:id="rId39"/>
    <p:sldId id="602" r:id="rId40"/>
    <p:sldId id="603" r:id="rId41"/>
    <p:sldId id="605" r:id="rId42"/>
    <p:sldId id="607" r:id="rId43"/>
    <p:sldId id="269" r:id="rId44"/>
    <p:sldId id="258" r:id="rId45"/>
    <p:sldId id="608" r:id="rId46"/>
    <p:sldId id="259" r:id="rId47"/>
    <p:sldId id="609" r:id="rId48"/>
    <p:sldId id="598" r:id="rId49"/>
    <p:sldId id="599" r:id="rId50"/>
    <p:sldId id="263" r:id="rId51"/>
    <p:sldId id="264" r:id="rId52"/>
    <p:sldId id="265" r:id="rId53"/>
    <p:sldId id="266" r:id="rId54"/>
    <p:sldId id="589" r:id="rId55"/>
    <p:sldId id="591" r:id="rId56"/>
    <p:sldId id="584" r:id="rId57"/>
    <p:sldId id="267" r:id="rId58"/>
    <p:sldId id="600" r:id="rId59"/>
    <p:sldId id="271" r:id="rId60"/>
    <p:sldId id="272" r:id="rId61"/>
    <p:sldId id="273" r:id="rId62"/>
    <p:sldId id="274" r:id="rId63"/>
    <p:sldId id="530" r:id="rId64"/>
    <p:sldId id="531" r:id="rId65"/>
    <p:sldId id="532" r:id="rId66"/>
    <p:sldId id="533" r:id="rId67"/>
    <p:sldId id="535" r:id="rId68"/>
    <p:sldId id="536" r:id="rId69"/>
    <p:sldId id="537" r:id="rId70"/>
    <p:sldId id="538" r:id="rId71"/>
    <p:sldId id="539" r:id="rId72"/>
  </p:sldIdLst>
  <p:sldSz cx="9144000" cy="6858000" type="screen4x3"/>
  <p:notesSz cx="7010400" cy="92964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209">
          <p15:clr>
            <a:srgbClr val="A4A3A4"/>
          </p15:clr>
        </p15:guide>
        <p15:guide id="2" pos="2928">
          <p15:clr>
            <a:srgbClr val="A4A3A4"/>
          </p15:clr>
        </p15:guide>
        <p15:guide id="3" orient="horz" pos="2929">
          <p15:clr>
            <a:srgbClr val="A4A3A4"/>
          </p15:clr>
        </p15:guide>
        <p15:guide id="4" pos="2208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Animation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11921"/>
    <a:srgbClr val="293990"/>
    <a:srgbClr val="F18F23"/>
    <a:srgbClr val="DDDDDD"/>
    <a:srgbClr val="DFEFFD"/>
    <a:srgbClr val="C96F0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15422" autoAdjust="0"/>
    <p:restoredTop sz="93450" autoAdjust="0"/>
  </p:normalViewPr>
  <p:slideViewPr>
    <p:cSldViewPr>
      <p:cViewPr varScale="1">
        <p:scale>
          <a:sx n="107" d="100"/>
          <a:sy n="107" d="100"/>
        </p:scale>
        <p:origin x="1332" y="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20" d="100"/>
        <a:sy n="120" d="100"/>
      </p:scale>
      <p:origin x="0" y="9108"/>
    </p:cViewPr>
  </p:sorterViewPr>
  <p:notesViewPr>
    <p:cSldViewPr>
      <p:cViewPr varScale="1">
        <p:scale>
          <a:sx n="87" d="100"/>
          <a:sy n="87" d="100"/>
        </p:scale>
        <p:origin x="-2074" y="-96"/>
      </p:cViewPr>
      <p:guideLst>
        <p:guide orient="horz" pos="2209"/>
        <p:guide pos="2928"/>
        <p:guide orient="horz" pos="2929"/>
        <p:guide pos="220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4.xml"/><Relationship Id="rId21" Type="http://schemas.openxmlformats.org/officeDocument/2006/relationships/slide" Target="slides/slide19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63" Type="http://schemas.openxmlformats.org/officeDocument/2006/relationships/slide" Target="slides/slide61.xml"/><Relationship Id="rId68" Type="http://schemas.openxmlformats.org/officeDocument/2006/relationships/slide" Target="slides/slide66.xml"/><Relationship Id="rId16" Type="http://schemas.openxmlformats.org/officeDocument/2006/relationships/slide" Target="slides/slide1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3" Type="http://schemas.openxmlformats.org/officeDocument/2006/relationships/slide" Target="slides/slide51.xml"/><Relationship Id="rId58" Type="http://schemas.openxmlformats.org/officeDocument/2006/relationships/slide" Target="slides/slide56.xml"/><Relationship Id="rId66" Type="http://schemas.openxmlformats.org/officeDocument/2006/relationships/slide" Target="slides/slide64.xml"/><Relationship Id="rId74" Type="http://schemas.openxmlformats.org/officeDocument/2006/relationships/handoutMaster" Target="handoutMasters/handoutMaster1.xml"/><Relationship Id="rId5" Type="http://schemas.openxmlformats.org/officeDocument/2006/relationships/slide" Target="slides/slide3.xml"/><Relationship Id="rId61" Type="http://schemas.openxmlformats.org/officeDocument/2006/relationships/slide" Target="slides/slide59.xml"/><Relationship Id="rId19" Type="http://schemas.openxmlformats.org/officeDocument/2006/relationships/slide" Target="slides/slide1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56" Type="http://schemas.openxmlformats.org/officeDocument/2006/relationships/slide" Target="slides/slide54.xml"/><Relationship Id="rId64" Type="http://schemas.openxmlformats.org/officeDocument/2006/relationships/slide" Target="slides/slide62.xml"/><Relationship Id="rId69" Type="http://schemas.openxmlformats.org/officeDocument/2006/relationships/slide" Target="slides/slide67.xml"/><Relationship Id="rId77" Type="http://schemas.openxmlformats.org/officeDocument/2006/relationships/theme" Target="theme/theme1.xml"/><Relationship Id="rId8" Type="http://schemas.openxmlformats.org/officeDocument/2006/relationships/slide" Target="slides/slide6.xml"/><Relationship Id="rId51" Type="http://schemas.openxmlformats.org/officeDocument/2006/relationships/slide" Target="slides/slide49.xml"/><Relationship Id="rId72" Type="http://schemas.openxmlformats.org/officeDocument/2006/relationships/slide" Target="slides/slide70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59" Type="http://schemas.openxmlformats.org/officeDocument/2006/relationships/slide" Target="slides/slide57.xml"/><Relationship Id="rId67" Type="http://schemas.openxmlformats.org/officeDocument/2006/relationships/slide" Target="slides/slide65.xml"/><Relationship Id="rId20" Type="http://schemas.openxmlformats.org/officeDocument/2006/relationships/slide" Target="slides/slide18.xml"/><Relationship Id="rId41" Type="http://schemas.openxmlformats.org/officeDocument/2006/relationships/slide" Target="slides/slide39.xml"/><Relationship Id="rId54" Type="http://schemas.openxmlformats.org/officeDocument/2006/relationships/slide" Target="slides/slide52.xml"/><Relationship Id="rId62" Type="http://schemas.openxmlformats.org/officeDocument/2006/relationships/slide" Target="slides/slide60.xml"/><Relationship Id="rId70" Type="http://schemas.openxmlformats.org/officeDocument/2006/relationships/slide" Target="slides/slide68.xml"/><Relationship Id="rId75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Relationship Id="rId57" Type="http://schemas.openxmlformats.org/officeDocument/2006/relationships/slide" Target="slides/slide55.xml"/><Relationship Id="rId10" Type="http://schemas.openxmlformats.org/officeDocument/2006/relationships/slide" Target="slides/slide8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slide" Target="slides/slide50.xml"/><Relationship Id="rId60" Type="http://schemas.openxmlformats.org/officeDocument/2006/relationships/slide" Target="slides/slide58.xml"/><Relationship Id="rId65" Type="http://schemas.openxmlformats.org/officeDocument/2006/relationships/slide" Target="slides/slide63.xml"/><Relationship Id="rId73" Type="http://schemas.openxmlformats.org/officeDocument/2006/relationships/notesMaster" Target="notesMasters/notesMaster1.xml"/><Relationship Id="rId78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9" Type="http://schemas.openxmlformats.org/officeDocument/2006/relationships/slide" Target="slides/slide37.xml"/><Relationship Id="rId34" Type="http://schemas.openxmlformats.org/officeDocument/2006/relationships/slide" Target="slides/slide32.xml"/><Relationship Id="rId50" Type="http://schemas.openxmlformats.org/officeDocument/2006/relationships/slide" Target="slides/slide48.xml"/><Relationship Id="rId55" Type="http://schemas.openxmlformats.org/officeDocument/2006/relationships/slide" Target="slides/slide53.xml"/><Relationship Id="rId76" Type="http://schemas.openxmlformats.org/officeDocument/2006/relationships/viewProps" Target="viewProps.xml"/><Relationship Id="rId7" Type="http://schemas.openxmlformats.org/officeDocument/2006/relationships/slide" Target="slides/slide5.xml"/><Relationship Id="rId71" Type="http://schemas.openxmlformats.org/officeDocument/2006/relationships/slide" Target="slides/slide69.xml"/><Relationship Id="rId2" Type="http://schemas.openxmlformats.org/officeDocument/2006/relationships/slideMaster" Target="slideMasters/slideMaster2.xml"/><Relationship Id="rId29" Type="http://schemas.openxmlformats.org/officeDocument/2006/relationships/slide" Target="slides/slide27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jpeg"/><Relationship Id="rId1" Type="http://schemas.openxmlformats.org/officeDocument/2006/relationships/image" Target="../media/image36.jpe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jpeg"/><Relationship Id="rId1" Type="http://schemas.openxmlformats.org/officeDocument/2006/relationships/image" Target="../media/image36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7BA049E-DF52-460F-B443-92DD44D13F98}" type="doc">
      <dgm:prSet loTypeId="urn:microsoft.com/office/officeart/2005/8/layout/hList7" loCatId="list" qsTypeId="urn:microsoft.com/office/officeart/2005/8/quickstyle/simple1" qsCatId="simple" csTypeId="urn:microsoft.com/office/officeart/2005/8/colors/accent1_2" csCatId="accent1" phldr="1"/>
      <dgm:spPr/>
    </dgm:pt>
    <dgm:pt modelId="{F37BCD85-359C-45DF-ADF4-1BE1623AE421}">
      <dgm:prSet phldrT="[Text]" custT="1"/>
      <dgm:spPr>
        <a:solidFill>
          <a:srgbClr val="002060"/>
        </a:solidFill>
      </dgm:spPr>
      <dgm:t>
        <a:bodyPr/>
        <a:lstStyle/>
        <a:p>
          <a:endParaRPr lang="en-US" sz="1600" b="1" dirty="0"/>
        </a:p>
        <a:p>
          <a:r>
            <a:rPr lang="en-US" sz="1600" b="1" dirty="0">
              <a:latin typeface="Tw Cen MT" panose="020B0602020104020603" pitchFamily="34" charset="0"/>
            </a:rPr>
            <a:t>KNOW YOUR AGENCY</a:t>
          </a:r>
        </a:p>
        <a:p>
          <a:r>
            <a:rPr lang="en-US" sz="1600" dirty="0">
              <a:latin typeface="Tw Cen MT" panose="020B0602020104020603" pitchFamily="34" charset="0"/>
            </a:rPr>
            <a:t>Do your Research</a:t>
          </a:r>
        </a:p>
        <a:p>
          <a:r>
            <a:rPr lang="en-US" sz="1600" dirty="0">
              <a:solidFill>
                <a:srgbClr val="FFFF00"/>
              </a:solidFill>
              <a:latin typeface="Tw Cen MT" panose="020B0602020104020603" pitchFamily="34" charset="0"/>
            </a:rPr>
            <a:t>Understand opportunities &amp; priorities</a:t>
          </a:r>
        </a:p>
        <a:p>
          <a:r>
            <a:rPr lang="en-US" sz="1600" dirty="0">
              <a:latin typeface="Tw Cen MT" panose="020B0602020104020603" pitchFamily="34" charset="0"/>
            </a:rPr>
            <a:t>Understand administrative requirements</a:t>
          </a:r>
        </a:p>
        <a:p>
          <a:r>
            <a:rPr lang="en-US" sz="1600" dirty="0">
              <a:solidFill>
                <a:srgbClr val="FFFF00"/>
              </a:solidFill>
              <a:latin typeface="Tw Cen MT" panose="020B0602020104020603" pitchFamily="34" charset="0"/>
            </a:rPr>
            <a:t>Develop relationships with agency staff</a:t>
          </a:r>
        </a:p>
        <a:p>
          <a:r>
            <a:rPr lang="en-US" sz="1600" dirty="0">
              <a:latin typeface="Tw Cen MT" panose="020B0602020104020603" pitchFamily="34" charset="0"/>
            </a:rPr>
            <a:t>Register with BAVN</a:t>
          </a:r>
        </a:p>
        <a:p>
          <a:r>
            <a:rPr lang="en-US" sz="1600" dirty="0">
              <a:solidFill>
                <a:srgbClr val="FFFF00"/>
              </a:solidFill>
              <a:latin typeface="Tw Cen MT" panose="020B0602020104020603" pitchFamily="34" charset="0"/>
            </a:rPr>
            <a:t>Attend workshops hosted by agency</a:t>
          </a:r>
        </a:p>
        <a:p>
          <a:endParaRPr lang="en-US" sz="1400" dirty="0"/>
        </a:p>
      </dgm:t>
    </dgm:pt>
    <dgm:pt modelId="{EE13C90C-4194-499F-BEE1-67D44F4425E2}" type="parTrans" cxnId="{340B9282-1977-43D3-8E60-93A75F8BB180}">
      <dgm:prSet/>
      <dgm:spPr/>
      <dgm:t>
        <a:bodyPr/>
        <a:lstStyle/>
        <a:p>
          <a:endParaRPr lang="en-US"/>
        </a:p>
      </dgm:t>
    </dgm:pt>
    <dgm:pt modelId="{A8900D42-6908-4CA9-B56C-4D94A632D428}" type="sibTrans" cxnId="{340B9282-1977-43D3-8E60-93A75F8BB180}">
      <dgm:prSet/>
      <dgm:spPr/>
      <dgm:t>
        <a:bodyPr/>
        <a:lstStyle/>
        <a:p>
          <a:endParaRPr lang="en-US"/>
        </a:p>
      </dgm:t>
    </dgm:pt>
    <dgm:pt modelId="{3098FE42-8D08-4030-89D8-7D16E8D97318}">
      <dgm:prSet phldrT="[Text]" custT="1"/>
      <dgm:spPr>
        <a:solidFill>
          <a:srgbClr val="002060"/>
        </a:solidFill>
      </dgm:spPr>
      <dgm:t>
        <a:bodyPr/>
        <a:lstStyle/>
        <a:p>
          <a:endParaRPr lang="en-US" sz="1600" b="1" dirty="0"/>
        </a:p>
        <a:p>
          <a:endParaRPr lang="en-US" sz="1600" b="1" dirty="0">
            <a:latin typeface="Tw Cen MT" panose="020B0602020104020603" pitchFamily="34" charset="0"/>
          </a:endParaRPr>
        </a:p>
        <a:p>
          <a:endParaRPr lang="en-US" sz="1600" b="1" dirty="0">
            <a:latin typeface="Tw Cen MT" panose="020B0602020104020603" pitchFamily="34" charset="0"/>
          </a:endParaRPr>
        </a:p>
        <a:p>
          <a:r>
            <a:rPr lang="en-US" sz="1600" b="1" dirty="0">
              <a:latin typeface="Tw Cen MT" panose="020B0602020104020603" pitchFamily="34" charset="0"/>
            </a:rPr>
            <a:t>STAY READY</a:t>
          </a:r>
          <a:endParaRPr lang="en-US" sz="1600" b="0" dirty="0">
            <a:latin typeface="Tw Cen MT" panose="020B0602020104020603" pitchFamily="34" charset="0"/>
          </a:endParaRPr>
        </a:p>
        <a:p>
          <a:r>
            <a:rPr lang="en-US" sz="1600" b="0" dirty="0">
              <a:solidFill>
                <a:srgbClr val="FFFF00"/>
              </a:solidFill>
              <a:latin typeface="Tw Cen MT" panose="020B0602020104020603" pitchFamily="34" charset="0"/>
            </a:rPr>
            <a:t>Get (STAY) certified</a:t>
          </a:r>
        </a:p>
        <a:p>
          <a:r>
            <a:rPr lang="en-US" sz="1600" b="0" dirty="0">
              <a:latin typeface="Tw Cen MT" panose="020B0602020104020603" pitchFamily="34" charset="0"/>
            </a:rPr>
            <a:t>Focus your business- do one thing &amp; do it well</a:t>
          </a:r>
        </a:p>
        <a:p>
          <a:r>
            <a:rPr lang="en-US" sz="1600" b="0" dirty="0">
              <a:solidFill>
                <a:srgbClr val="FFFF00"/>
              </a:solidFill>
              <a:latin typeface="Tw Cen MT" panose="020B0602020104020603" pitchFamily="34" charset="0"/>
            </a:rPr>
            <a:t>Build your capacity- look for training and mentor opportunities</a:t>
          </a:r>
        </a:p>
        <a:p>
          <a:r>
            <a:rPr lang="en-US" sz="1600" b="0" dirty="0">
              <a:latin typeface="Tw Cen MT" panose="020B0602020104020603" pitchFamily="34" charset="0"/>
            </a:rPr>
            <a:t>Understand your finances- understand bonding, cash flow, insurance, taxes, credit</a:t>
          </a:r>
        </a:p>
        <a:p>
          <a:r>
            <a:rPr lang="en-US" sz="1600" b="0" dirty="0">
              <a:solidFill>
                <a:srgbClr val="FFFF00"/>
              </a:solidFill>
              <a:latin typeface="Tw Cen MT" panose="020B0602020104020603" pitchFamily="34" charset="0"/>
            </a:rPr>
            <a:t>Network</a:t>
          </a:r>
        </a:p>
        <a:p>
          <a:r>
            <a:rPr lang="en-US" sz="1600" b="0" dirty="0">
              <a:latin typeface="Tw Cen MT" panose="020B0602020104020603" pitchFamily="34" charset="0"/>
            </a:rPr>
            <a:t>Use the Project Labor Agreement to you Advantage</a:t>
          </a:r>
        </a:p>
        <a:p>
          <a:endParaRPr lang="en-US" sz="1600" dirty="0"/>
        </a:p>
        <a:p>
          <a:endParaRPr lang="en-US" sz="1600" dirty="0"/>
        </a:p>
      </dgm:t>
    </dgm:pt>
    <dgm:pt modelId="{02C5D4E4-E42C-49F6-8162-9A6574AF4AED}" type="parTrans" cxnId="{799A83C1-3DBE-488B-853C-3E1580A43E38}">
      <dgm:prSet/>
      <dgm:spPr/>
      <dgm:t>
        <a:bodyPr/>
        <a:lstStyle/>
        <a:p>
          <a:endParaRPr lang="en-US"/>
        </a:p>
      </dgm:t>
    </dgm:pt>
    <dgm:pt modelId="{ABBE85EB-8C29-443D-8E47-B25F166D264F}" type="sibTrans" cxnId="{799A83C1-3DBE-488B-853C-3E1580A43E38}">
      <dgm:prSet/>
      <dgm:spPr/>
      <dgm:t>
        <a:bodyPr/>
        <a:lstStyle/>
        <a:p>
          <a:endParaRPr lang="en-US"/>
        </a:p>
      </dgm:t>
    </dgm:pt>
    <dgm:pt modelId="{033ED9F4-C71A-4795-82B8-183474DC956D}">
      <dgm:prSet phldrT="[Text]" custT="1"/>
      <dgm:spPr>
        <a:solidFill>
          <a:srgbClr val="002060"/>
        </a:solidFill>
      </dgm:spPr>
      <dgm:t>
        <a:bodyPr/>
        <a:lstStyle/>
        <a:p>
          <a:endParaRPr lang="en-US" sz="1600" b="0" dirty="0"/>
        </a:p>
        <a:p>
          <a:endParaRPr lang="en-US" sz="1600" b="1" dirty="0"/>
        </a:p>
        <a:p>
          <a:r>
            <a:rPr lang="en-US" sz="1600" b="1" dirty="0">
              <a:latin typeface="Tw Cen MT" panose="020B0602020104020603" pitchFamily="34" charset="0"/>
            </a:rPr>
            <a:t>KNOW YOUR CUSTOMER</a:t>
          </a:r>
        </a:p>
        <a:p>
          <a:r>
            <a:rPr lang="en-US" sz="1600" b="0" dirty="0">
              <a:solidFill>
                <a:srgbClr val="FFFF00"/>
              </a:solidFill>
              <a:latin typeface="Tw Cen MT" panose="020B0602020104020603" pitchFamily="34" charset="0"/>
            </a:rPr>
            <a:t>Understand the project: design, procurement and bid package schedule</a:t>
          </a:r>
        </a:p>
        <a:p>
          <a:r>
            <a:rPr lang="en-US" sz="1600" b="0" dirty="0">
              <a:latin typeface="Tw Cen MT" panose="020B0602020104020603" pitchFamily="34" charset="0"/>
            </a:rPr>
            <a:t>Understand your contract</a:t>
          </a:r>
        </a:p>
        <a:p>
          <a:r>
            <a:rPr lang="en-US" sz="1600" b="0" dirty="0">
              <a:solidFill>
                <a:srgbClr val="FFFF00"/>
              </a:solidFill>
              <a:latin typeface="Tw Cen MT" panose="020B0602020104020603" pitchFamily="34" charset="0"/>
            </a:rPr>
            <a:t>Plan for “the gap”</a:t>
          </a:r>
        </a:p>
        <a:p>
          <a:r>
            <a:rPr lang="en-US" sz="1600" b="0" dirty="0">
              <a:latin typeface="Tw Cen MT" panose="020B0602020104020603" pitchFamily="34" charset="0"/>
            </a:rPr>
            <a:t>Develop relationships with your prime</a:t>
          </a:r>
        </a:p>
        <a:p>
          <a:r>
            <a:rPr lang="en-US" sz="1600" b="0" dirty="0">
              <a:solidFill>
                <a:srgbClr val="FFFF00"/>
              </a:solidFill>
              <a:latin typeface="Tw Cen MT" panose="020B0602020104020603" pitchFamily="34" charset="0"/>
            </a:rPr>
            <a:t>Be careful about your bid- Bid to make a PROFIT</a:t>
          </a:r>
        </a:p>
        <a:p>
          <a:endParaRPr lang="en-US" sz="1600" b="0" dirty="0">
            <a:solidFill>
              <a:srgbClr val="FFFF00"/>
            </a:solidFill>
            <a:latin typeface="Tw Cen MT" panose="020B0602020104020603" pitchFamily="34" charset="0"/>
          </a:endParaRPr>
        </a:p>
        <a:p>
          <a:endParaRPr lang="en-US" sz="1600" b="1" dirty="0"/>
        </a:p>
        <a:p>
          <a:endParaRPr lang="en-US" sz="1600" b="1" dirty="0"/>
        </a:p>
      </dgm:t>
    </dgm:pt>
    <dgm:pt modelId="{A0EF1D13-1173-4E72-B2A1-1A07AA9D9B3F}" type="parTrans" cxnId="{BB59A2AA-E5B8-421D-9458-22589D74CC98}">
      <dgm:prSet/>
      <dgm:spPr/>
      <dgm:t>
        <a:bodyPr/>
        <a:lstStyle/>
        <a:p>
          <a:endParaRPr lang="en-US"/>
        </a:p>
      </dgm:t>
    </dgm:pt>
    <dgm:pt modelId="{1E4650BC-69B7-402C-B623-C859EB96E583}" type="sibTrans" cxnId="{BB59A2AA-E5B8-421D-9458-22589D74CC98}">
      <dgm:prSet/>
      <dgm:spPr/>
      <dgm:t>
        <a:bodyPr/>
        <a:lstStyle/>
        <a:p>
          <a:endParaRPr lang="en-US"/>
        </a:p>
      </dgm:t>
    </dgm:pt>
    <dgm:pt modelId="{3C312E04-3CA1-4F1E-8AC3-D7FFAA8C196E}" type="pres">
      <dgm:prSet presAssocID="{B7BA049E-DF52-460F-B443-92DD44D13F98}" presName="Name0" presStyleCnt="0">
        <dgm:presLayoutVars>
          <dgm:dir/>
          <dgm:resizeHandles val="exact"/>
        </dgm:presLayoutVars>
      </dgm:prSet>
      <dgm:spPr/>
    </dgm:pt>
    <dgm:pt modelId="{BF9069D4-298C-4B71-B094-EEDCFBB47E26}" type="pres">
      <dgm:prSet presAssocID="{B7BA049E-DF52-460F-B443-92DD44D13F98}" presName="fgShape" presStyleLbl="fgShp" presStyleIdx="0" presStyleCnt="1" custScaleX="94012" custScaleY="15727" custLinFactNeighborX="-347" custLinFactNeighborY="54550"/>
      <dgm:spPr>
        <a:solidFill>
          <a:srgbClr val="002060"/>
        </a:solidFill>
        <a:ln>
          <a:solidFill>
            <a:srgbClr val="002060"/>
          </a:solidFill>
        </a:ln>
      </dgm:spPr>
    </dgm:pt>
    <dgm:pt modelId="{FF2A7BAB-6B1F-4E9B-A430-CAF7D5A88A32}" type="pres">
      <dgm:prSet presAssocID="{B7BA049E-DF52-460F-B443-92DD44D13F98}" presName="linComp" presStyleCnt="0"/>
      <dgm:spPr/>
    </dgm:pt>
    <dgm:pt modelId="{55C14F3A-C6FC-4D89-A72B-A486600C9E3D}" type="pres">
      <dgm:prSet presAssocID="{F37BCD85-359C-45DF-ADF4-1BE1623AE421}" presName="compNode" presStyleCnt="0"/>
      <dgm:spPr/>
    </dgm:pt>
    <dgm:pt modelId="{2F713885-1C61-4D80-8457-CA858C81CF14}" type="pres">
      <dgm:prSet presAssocID="{F37BCD85-359C-45DF-ADF4-1BE1623AE421}" presName="bkgdShape" presStyleLbl="node1" presStyleIdx="0" presStyleCnt="3"/>
      <dgm:spPr/>
    </dgm:pt>
    <dgm:pt modelId="{88ECAAC5-5288-48D8-82A7-6B6167E600E9}" type="pres">
      <dgm:prSet presAssocID="{F37BCD85-359C-45DF-ADF4-1BE1623AE421}" presName="nodeTx" presStyleLbl="node1" presStyleIdx="0" presStyleCnt="3">
        <dgm:presLayoutVars>
          <dgm:bulletEnabled val="1"/>
        </dgm:presLayoutVars>
      </dgm:prSet>
      <dgm:spPr/>
    </dgm:pt>
    <dgm:pt modelId="{F237E3E6-AEC1-4BB5-8E6E-6316BCCAEFB7}" type="pres">
      <dgm:prSet presAssocID="{F37BCD85-359C-45DF-ADF4-1BE1623AE421}" presName="invisiNode" presStyleLbl="node1" presStyleIdx="0" presStyleCnt="3"/>
      <dgm:spPr/>
    </dgm:pt>
    <dgm:pt modelId="{9B159F1D-8D3B-4E17-99D5-9F873A5E24EA}" type="pres">
      <dgm:prSet presAssocID="{F37BCD85-359C-45DF-ADF4-1BE1623AE421}" presName="imagNode" presStyleLbl="fgImgPlace1" presStyleIdx="0" presStyleCnt="3" custScaleX="78485" custScaleY="80801" custLinFactNeighborX="-691" custLinFactNeighborY="-27618"/>
      <dgm:spPr>
        <a:blipFill>
          <a:blip xmlns:r="http://schemas.openxmlformats.org/officeDocument/2006/relationships" r:embed="rId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</dgm:spPr>
    </dgm:pt>
    <dgm:pt modelId="{8DFC16A9-1B25-45BA-BF8A-4F28E619E492}" type="pres">
      <dgm:prSet presAssocID="{A8900D42-6908-4CA9-B56C-4D94A632D428}" presName="sibTrans" presStyleLbl="sibTrans2D1" presStyleIdx="0" presStyleCnt="0"/>
      <dgm:spPr/>
    </dgm:pt>
    <dgm:pt modelId="{08A3AC9B-A970-4BB6-823A-CB0AA206E307}" type="pres">
      <dgm:prSet presAssocID="{3098FE42-8D08-4030-89D8-7D16E8D97318}" presName="compNode" presStyleCnt="0"/>
      <dgm:spPr/>
    </dgm:pt>
    <dgm:pt modelId="{4F59F61B-7A5F-431F-AD48-8E443B131B5E}" type="pres">
      <dgm:prSet presAssocID="{3098FE42-8D08-4030-89D8-7D16E8D97318}" presName="bkgdShape" presStyleLbl="node1" presStyleIdx="1" presStyleCnt="3" custLinFactNeighborY="-1414"/>
      <dgm:spPr/>
    </dgm:pt>
    <dgm:pt modelId="{C8CBCEE2-D5E6-4945-AFF1-D0AD86A9F51D}" type="pres">
      <dgm:prSet presAssocID="{3098FE42-8D08-4030-89D8-7D16E8D97318}" presName="nodeTx" presStyleLbl="node1" presStyleIdx="1" presStyleCnt="3">
        <dgm:presLayoutVars>
          <dgm:bulletEnabled val="1"/>
        </dgm:presLayoutVars>
      </dgm:prSet>
      <dgm:spPr/>
    </dgm:pt>
    <dgm:pt modelId="{882D9EF3-7F6A-40F9-A0D4-310A8C9AAA66}" type="pres">
      <dgm:prSet presAssocID="{3098FE42-8D08-4030-89D8-7D16E8D97318}" presName="invisiNode" presStyleLbl="node1" presStyleIdx="1" presStyleCnt="3"/>
      <dgm:spPr/>
    </dgm:pt>
    <dgm:pt modelId="{99AC9C4A-2F78-4162-A46A-7705B2517641}" type="pres">
      <dgm:prSet presAssocID="{3098FE42-8D08-4030-89D8-7D16E8D97318}" presName="imagNode" presStyleLbl="fgImgPlace1" presStyleIdx="1" presStyleCnt="3" custScaleX="79217" custScaleY="77272" custLinFactNeighborX="99" custLinFactNeighborY="-25978"/>
      <dgm:spPr>
        <a:blipFill>
          <a:blip xmlns:r="http://schemas.openxmlformats.org/officeDocument/2006/relationships"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</dgm:spPr>
    </dgm:pt>
    <dgm:pt modelId="{E787750F-724C-47C9-BFBD-B3472428E8D0}" type="pres">
      <dgm:prSet presAssocID="{ABBE85EB-8C29-443D-8E47-B25F166D264F}" presName="sibTrans" presStyleLbl="sibTrans2D1" presStyleIdx="0" presStyleCnt="0"/>
      <dgm:spPr/>
    </dgm:pt>
    <dgm:pt modelId="{444E946E-44E3-4620-AD92-59DA4C1A025E}" type="pres">
      <dgm:prSet presAssocID="{033ED9F4-C71A-4795-82B8-183474DC956D}" presName="compNode" presStyleCnt="0"/>
      <dgm:spPr/>
    </dgm:pt>
    <dgm:pt modelId="{3FECF11C-19BD-4E1C-BF10-580D5F88FFC4}" type="pres">
      <dgm:prSet presAssocID="{033ED9F4-C71A-4795-82B8-183474DC956D}" presName="bkgdShape" presStyleLbl="node1" presStyleIdx="2" presStyleCnt="3" custLinFactNeighborX="4344" custLinFactNeighborY="846"/>
      <dgm:spPr/>
    </dgm:pt>
    <dgm:pt modelId="{B4620A7F-88B7-4E25-BAE6-987075A4F19D}" type="pres">
      <dgm:prSet presAssocID="{033ED9F4-C71A-4795-82B8-183474DC956D}" presName="nodeTx" presStyleLbl="node1" presStyleIdx="2" presStyleCnt="3">
        <dgm:presLayoutVars>
          <dgm:bulletEnabled val="1"/>
        </dgm:presLayoutVars>
      </dgm:prSet>
      <dgm:spPr/>
    </dgm:pt>
    <dgm:pt modelId="{063C3A2F-A2CD-4387-AC75-3A89B53303DF}" type="pres">
      <dgm:prSet presAssocID="{033ED9F4-C71A-4795-82B8-183474DC956D}" presName="invisiNode" presStyleLbl="node1" presStyleIdx="2" presStyleCnt="3"/>
      <dgm:spPr/>
    </dgm:pt>
    <dgm:pt modelId="{307CF471-FF29-412B-84D8-B9E4E85D5876}" type="pres">
      <dgm:prSet presAssocID="{033ED9F4-C71A-4795-82B8-183474DC956D}" presName="imagNode" presStyleLbl="fgImgPlace1" presStyleIdx="2" presStyleCnt="3" custScaleX="79449" custScaleY="75846" custLinFactNeighborX="838" custLinFactNeighborY="-25265"/>
      <dgm:spPr>
        <a:blipFill>
          <a:blip xmlns:r="http://schemas.openxmlformats.org/officeDocument/2006/relationships"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</dgm:spPr>
    </dgm:pt>
  </dgm:ptLst>
  <dgm:cxnLst>
    <dgm:cxn modelId="{475AD310-FB7B-4CEA-BE71-249FA391177D}" type="presOf" srcId="{B7BA049E-DF52-460F-B443-92DD44D13F98}" destId="{3C312E04-3CA1-4F1E-8AC3-D7FFAA8C196E}" srcOrd="0" destOrd="0" presId="urn:microsoft.com/office/officeart/2005/8/layout/hList7"/>
    <dgm:cxn modelId="{6AF97D3C-9F95-4EA0-A384-086F0011FC05}" type="presOf" srcId="{F37BCD85-359C-45DF-ADF4-1BE1623AE421}" destId="{88ECAAC5-5288-48D8-82A7-6B6167E600E9}" srcOrd="1" destOrd="0" presId="urn:microsoft.com/office/officeart/2005/8/layout/hList7"/>
    <dgm:cxn modelId="{C3C4B36E-F688-44C8-8A7B-A7B53B770DB1}" type="presOf" srcId="{A8900D42-6908-4CA9-B56C-4D94A632D428}" destId="{8DFC16A9-1B25-45BA-BF8A-4F28E619E492}" srcOrd="0" destOrd="0" presId="urn:microsoft.com/office/officeart/2005/8/layout/hList7"/>
    <dgm:cxn modelId="{481A177E-CA39-4A58-8015-CE9A05879421}" type="presOf" srcId="{3098FE42-8D08-4030-89D8-7D16E8D97318}" destId="{C8CBCEE2-D5E6-4945-AFF1-D0AD86A9F51D}" srcOrd="1" destOrd="0" presId="urn:microsoft.com/office/officeart/2005/8/layout/hList7"/>
    <dgm:cxn modelId="{340B9282-1977-43D3-8E60-93A75F8BB180}" srcId="{B7BA049E-DF52-460F-B443-92DD44D13F98}" destId="{F37BCD85-359C-45DF-ADF4-1BE1623AE421}" srcOrd="0" destOrd="0" parTransId="{EE13C90C-4194-499F-BEE1-67D44F4425E2}" sibTransId="{A8900D42-6908-4CA9-B56C-4D94A632D428}"/>
    <dgm:cxn modelId="{3F1D049F-081E-4AA2-BBAB-5F69A76DC48F}" type="presOf" srcId="{033ED9F4-C71A-4795-82B8-183474DC956D}" destId="{3FECF11C-19BD-4E1C-BF10-580D5F88FFC4}" srcOrd="0" destOrd="0" presId="urn:microsoft.com/office/officeart/2005/8/layout/hList7"/>
    <dgm:cxn modelId="{2F4634A3-677D-43D3-B773-19A5E25D90DA}" type="presOf" srcId="{033ED9F4-C71A-4795-82B8-183474DC956D}" destId="{B4620A7F-88B7-4E25-BAE6-987075A4F19D}" srcOrd="1" destOrd="0" presId="urn:microsoft.com/office/officeart/2005/8/layout/hList7"/>
    <dgm:cxn modelId="{BB59A2AA-E5B8-421D-9458-22589D74CC98}" srcId="{B7BA049E-DF52-460F-B443-92DD44D13F98}" destId="{033ED9F4-C71A-4795-82B8-183474DC956D}" srcOrd="2" destOrd="0" parTransId="{A0EF1D13-1173-4E72-B2A1-1A07AA9D9B3F}" sibTransId="{1E4650BC-69B7-402C-B623-C859EB96E583}"/>
    <dgm:cxn modelId="{C8F764BD-2E76-4C86-B238-5EEC24A486BF}" type="presOf" srcId="{3098FE42-8D08-4030-89D8-7D16E8D97318}" destId="{4F59F61B-7A5F-431F-AD48-8E443B131B5E}" srcOrd="0" destOrd="0" presId="urn:microsoft.com/office/officeart/2005/8/layout/hList7"/>
    <dgm:cxn modelId="{1A4E27BE-7C4B-4A1F-B1B6-29EAE1AB5E1F}" type="presOf" srcId="{ABBE85EB-8C29-443D-8E47-B25F166D264F}" destId="{E787750F-724C-47C9-BFBD-B3472428E8D0}" srcOrd="0" destOrd="0" presId="urn:microsoft.com/office/officeart/2005/8/layout/hList7"/>
    <dgm:cxn modelId="{799A83C1-3DBE-488B-853C-3E1580A43E38}" srcId="{B7BA049E-DF52-460F-B443-92DD44D13F98}" destId="{3098FE42-8D08-4030-89D8-7D16E8D97318}" srcOrd="1" destOrd="0" parTransId="{02C5D4E4-E42C-49F6-8162-9A6574AF4AED}" sibTransId="{ABBE85EB-8C29-443D-8E47-B25F166D264F}"/>
    <dgm:cxn modelId="{94B321FD-A903-4145-89C1-0D54571182FC}" type="presOf" srcId="{F37BCD85-359C-45DF-ADF4-1BE1623AE421}" destId="{2F713885-1C61-4D80-8457-CA858C81CF14}" srcOrd="0" destOrd="0" presId="urn:microsoft.com/office/officeart/2005/8/layout/hList7"/>
    <dgm:cxn modelId="{CC4F0DFE-6964-4EAA-8AD3-FB89FD03C007}" type="presParOf" srcId="{3C312E04-3CA1-4F1E-8AC3-D7FFAA8C196E}" destId="{BF9069D4-298C-4B71-B094-EEDCFBB47E26}" srcOrd="0" destOrd="0" presId="urn:microsoft.com/office/officeart/2005/8/layout/hList7"/>
    <dgm:cxn modelId="{F937B2D7-CA8B-42DD-9A38-0DD607542DDE}" type="presParOf" srcId="{3C312E04-3CA1-4F1E-8AC3-D7FFAA8C196E}" destId="{FF2A7BAB-6B1F-4E9B-A430-CAF7D5A88A32}" srcOrd="1" destOrd="0" presId="urn:microsoft.com/office/officeart/2005/8/layout/hList7"/>
    <dgm:cxn modelId="{005F9928-9CAF-44D7-B27C-4C3CB95B1D49}" type="presParOf" srcId="{FF2A7BAB-6B1F-4E9B-A430-CAF7D5A88A32}" destId="{55C14F3A-C6FC-4D89-A72B-A486600C9E3D}" srcOrd="0" destOrd="0" presId="urn:microsoft.com/office/officeart/2005/8/layout/hList7"/>
    <dgm:cxn modelId="{4695FD39-CC47-4E75-B807-4E94CFA06DAA}" type="presParOf" srcId="{55C14F3A-C6FC-4D89-A72B-A486600C9E3D}" destId="{2F713885-1C61-4D80-8457-CA858C81CF14}" srcOrd="0" destOrd="0" presId="urn:microsoft.com/office/officeart/2005/8/layout/hList7"/>
    <dgm:cxn modelId="{07C1536F-BDB6-4A85-B73D-CF3A08FDD68A}" type="presParOf" srcId="{55C14F3A-C6FC-4D89-A72B-A486600C9E3D}" destId="{88ECAAC5-5288-48D8-82A7-6B6167E600E9}" srcOrd="1" destOrd="0" presId="urn:microsoft.com/office/officeart/2005/8/layout/hList7"/>
    <dgm:cxn modelId="{BB10D29F-84A2-4F8F-B0B7-71BAD68CB870}" type="presParOf" srcId="{55C14F3A-C6FC-4D89-A72B-A486600C9E3D}" destId="{F237E3E6-AEC1-4BB5-8E6E-6316BCCAEFB7}" srcOrd="2" destOrd="0" presId="urn:microsoft.com/office/officeart/2005/8/layout/hList7"/>
    <dgm:cxn modelId="{91CC576C-BE39-4F95-A132-D7E37DD473BC}" type="presParOf" srcId="{55C14F3A-C6FC-4D89-A72B-A486600C9E3D}" destId="{9B159F1D-8D3B-4E17-99D5-9F873A5E24EA}" srcOrd="3" destOrd="0" presId="urn:microsoft.com/office/officeart/2005/8/layout/hList7"/>
    <dgm:cxn modelId="{C6278B0D-4E10-477E-82F3-2C7BE41C4776}" type="presParOf" srcId="{FF2A7BAB-6B1F-4E9B-A430-CAF7D5A88A32}" destId="{8DFC16A9-1B25-45BA-BF8A-4F28E619E492}" srcOrd="1" destOrd="0" presId="urn:microsoft.com/office/officeart/2005/8/layout/hList7"/>
    <dgm:cxn modelId="{1451B822-8976-4117-AAAF-C90575A17F4A}" type="presParOf" srcId="{FF2A7BAB-6B1F-4E9B-A430-CAF7D5A88A32}" destId="{08A3AC9B-A970-4BB6-823A-CB0AA206E307}" srcOrd="2" destOrd="0" presId="urn:microsoft.com/office/officeart/2005/8/layout/hList7"/>
    <dgm:cxn modelId="{758F3FFE-D9DB-4757-9698-8AFDD31DE225}" type="presParOf" srcId="{08A3AC9B-A970-4BB6-823A-CB0AA206E307}" destId="{4F59F61B-7A5F-431F-AD48-8E443B131B5E}" srcOrd="0" destOrd="0" presId="urn:microsoft.com/office/officeart/2005/8/layout/hList7"/>
    <dgm:cxn modelId="{46DDE163-FC49-484D-B197-E24626F1701B}" type="presParOf" srcId="{08A3AC9B-A970-4BB6-823A-CB0AA206E307}" destId="{C8CBCEE2-D5E6-4945-AFF1-D0AD86A9F51D}" srcOrd="1" destOrd="0" presId="urn:microsoft.com/office/officeart/2005/8/layout/hList7"/>
    <dgm:cxn modelId="{3C0F2AB9-6EA7-4277-B630-1D39E5A5C33F}" type="presParOf" srcId="{08A3AC9B-A970-4BB6-823A-CB0AA206E307}" destId="{882D9EF3-7F6A-40F9-A0D4-310A8C9AAA66}" srcOrd="2" destOrd="0" presId="urn:microsoft.com/office/officeart/2005/8/layout/hList7"/>
    <dgm:cxn modelId="{EF8D74D1-66AD-4D9D-A2ED-4823EE3721D5}" type="presParOf" srcId="{08A3AC9B-A970-4BB6-823A-CB0AA206E307}" destId="{99AC9C4A-2F78-4162-A46A-7705B2517641}" srcOrd="3" destOrd="0" presId="urn:microsoft.com/office/officeart/2005/8/layout/hList7"/>
    <dgm:cxn modelId="{9A63BFCB-ECE9-470A-8954-A6B3DEC61FC2}" type="presParOf" srcId="{FF2A7BAB-6B1F-4E9B-A430-CAF7D5A88A32}" destId="{E787750F-724C-47C9-BFBD-B3472428E8D0}" srcOrd="3" destOrd="0" presId="urn:microsoft.com/office/officeart/2005/8/layout/hList7"/>
    <dgm:cxn modelId="{47989BE5-1986-4A7F-8544-6A96E9F23000}" type="presParOf" srcId="{FF2A7BAB-6B1F-4E9B-A430-CAF7D5A88A32}" destId="{444E946E-44E3-4620-AD92-59DA4C1A025E}" srcOrd="4" destOrd="0" presId="urn:microsoft.com/office/officeart/2005/8/layout/hList7"/>
    <dgm:cxn modelId="{0F1CDE5D-821F-481B-A30C-E4BA8FD53A49}" type="presParOf" srcId="{444E946E-44E3-4620-AD92-59DA4C1A025E}" destId="{3FECF11C-19BD-4E1C-BF10-580D5F88FFC4}" srcOrd="0" destOrd="0" presId="urn:microsoft.com/office/officeart/2005/8/layout/hList7"/>
    <dgm:cxn modelId="{3B1996A1-2943-4C8A-96BD-76B74126ACB6}" type="presParOf" srcId="{444E946E-44E3-4620-AD92-59DA4C1A025E}" destId="{B4620A7F-88B7-4E25-BAE6-987075A4F19D}" srcOrd="1" destOrd="0" presId="urn:microsoft.com/office/officeart/2005/8/layout/hList7"/>
    <dgm:cxn modelId="{9E4A88CE-C3D1-4DB7-8595-4C72DECF8A8D}" type="presParOf" srcId="{444E946E-44E3-4620-AD92-59DA4C1A025E}" destId="{063C3A2F-A2CD-4387-AC75-3A89B53303DF}" srcOrd="2" destOrd="0" presId="urn:microsoft.com/office/officeart/2005/8/layout/hList7"/>
    <dgm:cxn modelId="{D77BE21D-5250-4A57-81DF-F40DD5C0DC39}" type="presParOf" srcId="{444E946E-44E3-4620-AD92-59DA4C1A025E}" destId="{307CF471-FF29-412B-84D8-B9E4E85D5876}" srcOrd="3" destOrd="0" presId="urn:microsoft.com/office/officeart/2005/8/layout/hList7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F713885-1C61-4D80-8457-CA858C81CF14}">
      <dsp:nvSpPr>
        <dsp:cNvPr id="0" name=""/>
        <dsp:cNvSpPr/>
      </dsp:nvSpPr>
      <dsp:spPr>
        <a:xfrm>
          <a:off x="1240" y="0"/>
          <a:ext cx="1930212" cy="5947361"/>
        </a:xfrm>
        <a:prstGeom prst="roundRect">
          <a:avLst>
            <a:gd name="adj" fmla="val 10000"/>
          </a:avLst>
        </a:prstGeom>
        <a:solidFill>
          <a:srgbClr val="00206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600" b="1" kern="1200" dirty="0"/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1" kern="1200" dirty="0">
              <a:latin typeface="Tw Cen MT" panose="020B0602020104020603" pitchFamily="34" charset="0"/>
            </a:rPr>
            <a:t>KNOW YOUR AGENCY</a:t>
          </a: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>
              <a:latin typeface="Tw Cen MT" panose="020B0602020104020603" pitchFamily="34" charset="0"/>
            </a:rPr>
            <a:t>Do your Research</a:t>
          </a: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>
              <a:solidFill>
                <a:srgbClr val="FFFF00"/>
              </a:solidFill>
              <a:latin typeface="Tw Cen MT" panose="020B0602020104020603" pitchFamily="34" charset="0"/>
            </a:rPr>
            <a:t>Understand opportunities &amp; priorities</a:t>
          </a: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>
              <a:latin typeface="Tw Cen MT" panose="020B0602020104020603" pitchFamily="34" charset="0"/>
            </a:rPr>
            <a:t>Understand administrative requirements</a:t>
          </a: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>
              <a:solidFill>
                <a:srgbClr val="FFFF00"/>
              </a:solidFill>
              <a:latin typeface="Tw Cen MT" panose="020B0602020104020603" pitchFamily="34" charset="0"/>
            </a:rPr>
            <a:t>Develop relationships with agency staff</a:t>
          </a: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>
              <a:latin typeface="Tw Cen MT" panose="020B0602020104020603" pitchFamily="34" charset="0"/>
            </a:rPr>
            <a:t>Register with BAVN</a:t>
          </a: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>
              <a:solidFill>
                <a:srgbClr val="FFFF00"/>
              </a:solidFill>
              <a:latin typeface="Tw Cen MT" panose="020B0602020104020603" pitchFamily="34" charset="0"/>
            </a:rPr>
            <a:t>Attend workshops hosted by agency</a:t>
          </a: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400" kern="1200" dirty="0"/>
        </a:p>
      </dsp:txBody>
      <dsp:txXfrm>
        <a:off x="1240" y="2378944"/>
        <a:ext cx="1930212" cy="2378944"/>
      </dsp:txXfrm>
    </dsp:sp>
    <dsp:sp modelId="{9B159F1D-8D3B-4E17-99D5-9F873A5E24EA}">
      <dsp:nvSpPr>
        <dsp:cNvPr id="0" name=""/>
        <dsp:cNvSpPr/>
      </dsp:nvSpPr>
      <dsp:spPr>
        <a:xfrm>
          <a:off x="241793" y="0"/>
          <a:ext cx="1424031" cy="1600240"/>
        </a:xfrm>
        <a:prstGeom prst="ellipse">
          <a:avLst/>
        </a:prstGeom>
        <a:blipFill>
          <a:blip xmlns:r="http://schemas.openxmlformats.org/officeDocument/2006/relationships" r:embed="rId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F59F61B-7A5F-431F-AD48-8E443B131B5E}">
      <dsp:nvSpPr>
        <dsp:cNvPr id="0" name=""/>
        <dsp:cNvSpPr/>
      </dsp:nvSpPr>
      <dsp:spPr>
        <a:xfrm>
          <a:off x="1989360" y="0"/>
          <a:ext cx="1930212" cy="5947361"/>
        </a:xfrm>
        <a:prstGeom prst="roundRect">
          <a:avLst>
            <a:gd name="adj" fmla="val 10000"/>
          </a:avLst>
        </a:prstGeom>
        <a:solidFill>
          <a:srgbClr val="00206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600" b="1" kern="1200" dirty="0"/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600" b="1" kern="1200" dirty="0">
            <a:latin typeface="Tw Cen MT" panose="020B0602020104020603" pitchFamily="34" charset="0"/>
          </a:endParaRP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600" b="1" kern="1200" dirty="0">
            <a:latin typeface="Tw Cen MT" panose="020B0602020104020603" pitchFamily="34" charset="0"/>
          </a:endParaRP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1" kern="1200" dirty="0">
              <a:latin typeface="Tw Cen MT" panose="020B0602020104020603" pitchFamily="34" charset="0"/>
            </a:rPr>
            <a:t>STAY READY</a:t>
          </a:r>
          <a:endParaRPr lang="en-US" sz="1600" b="0" kern="1200" dirty="0">
            <a:latin typeface="Tw Cen MT" panose="020B0602020104020603" pitchFamily="34" charset="0"/>
          </a:endParaRP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0" kern="1200" dirty="0">
              <a:solidFill>
                <a:srgbClr val="FFFF00"/>
              </a:solidFill>
              <a:latin typeface="Tw Cen MT" panose="020B0602020104020603" pitchFamily="34" charset="0"/>
            </a:rPr>
            <a:t>Get (STAY) certified</a:t>
          </a: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0" kern="1200" dirty="0">
              <a:latin typeface="Tw Cen MT" panose="020B0602020104020603" pitchFamily="34" charset="0"/>
            </a:rPr>
            <a:t>Focus your business- do one thing &amp; do it well</a:t>
          </a: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0" kern="1200" dirty="0">
              <a:solidFill>
                <a:srgbClr val="FFFF00"/>
              </a:solidFill>
              <a:latin typeface="Tw Cen MT" panose="020B0602020104020603" pitchFamily="34" charset="0"/>
            </a:rPr>
            <a:t>Build your capacity- look for training and mentor opportunities</a:t>
          </a: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0" kern="1200" dirty="0">
              <a:latin typeface="Tw Cen MT" panose="020B0602020104020603" pitchFamily="34" charset="0"/>
            </a:rPr>
            <a:t>Understand your finances- understand bonding, cash flow, insurance, taxes, credit</a:t>
          </a: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0" kern="1200" dirty="0">
              <a:solidFill>
                <a:srgbClr val="FFFF00"/>
              </a:solidFill>
              <a:latin typeface="Tw Cen MT" panose="020B0602020104020603" pitchFamily="34" charset="0"/>
            </a:rPr>
            <a:t>Network</a:t>
          </a: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0" kern="1200" dirty="0">
              <a:latin typeface="Tw Cen MT" panose="020B0602020104020603" pitchFamily="34" charset="0"/>
            </a:rPr>
            <a:t>Use the Project Labor Agreement to you Advantage</a:t>
          </a: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600" kern="1200" dirty="0"/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600" kern="1200" dirty="0"/>
        </a:p>
      </dsp:txBody>
      <dsp:txXfrm>
        <a:off x="1989360" y="2378944"/>
        <a:ext cx="1930212" cy="2378944"/>
      </dsp:txXfrm>
    </dsp:sp>
    <dsp:sp modelId="{99AC9C4A-2F78-4162-A46A-7705B2517641}">
      <dsp:nvSpPr>
        <dsp:cNvPr id="0" name=""/>
        <dsp:cNvSpPr/>
      </dsp:nvSpPr>
      <dsp:spPr>
        <a:xfrm>
          <a:off x="2237606" y="67415"/>
          <a:ext cx="1437313" cy="1530349"/>
        </a:xfrm>
        <a:prstGeom prst="ellipse">
          <a:avLst/>
        </a:prstGeom>
        <a:blipFill>
          <a:blip xmlns:r="http://schemas.openxmlformats.org/officeDocument/2006/relationships"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FECF11C-19BD-4E1C-BF10-580D5F88FFC4}">
      <dsp:nvSpPr>
        <dsp:cNvPr id="0" name=""/>
        <dsp:cNvSpPr/>
      </dsp:nvSpPr>
      <dsp:spPr>
        <a:xfrm>
          <a:off x="3978720" y="0"/>
          <a:ext cx="1930212" cy="5947361"/>
        </a:xfrm>
        <a:prstGeom prst="roundRect">
          <a:avLst>
            <a:gd name="adj" fmla="val 10000"/>
          </a:avLst>
        </a:prstGeom>
        <a:solidFill>
          <a:srgbClr val="00206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600" b="0" kern="1200" dirty="0"/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600" b="1" kern="1200" dirty="0"/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1" kern="1200" dirty="0">
              <a:latin typeface="Tw Cen MT" panose="020B0602020104020603" pitchFamily="34" charset="0"/>
            </a:rPr>
            <a:t>KNOW YOUR CUSTOMER</a:t>
          </a: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0" kern="1200" dirty="0">
              <a:solidFill>
                <a:srgbClr val="FFFF00"/>
              </a:solidFill>
              <a:latin typeface="Tw Cen MT" panose="020B0602020104020603" pitchFamily="34" charset="0"/>
            </a:rPr>
            <a:t>Understand the project: design, procurement and bid package schedule</a:t>
          </a: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0" kern="1200" dirty="0">
              <a:latin typeface="Tw Cen MT" panose="020B0602020104020603" pitchFamily="34" charset="0"/>
            </a:rPr>
            <a:t>Understand your contract</a:t>
          </a: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0" kern="1200" dirty="0">
              <a:solidFill>
                <a:srgbClr val="FFFF00"/>
              </a:solidFill>
              <a:latin typeface="Tw Cen MT" panose="020B0602020104020603" pitchFamily="34" charset="0"/>
            </a:rPr>
            <a:t>Plan for “the gap”</a:t>
          </a: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0" kern="1200" dirty="0">
              <a:latin typeface="Tw Cen MT" panose="020B0602020104020603" pitchFamily="34" charset="0"/>
            </a:rPr>
            <a:t>Develop relationships with your prime</a:t>
          </a: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0" kern="1200" dirty="0">
              <a:solidFill>
                <a:srgbClr val="FFFF00"/>
              </a:solidFill>
              <a:latin typeface="Tw Cen MT" panose="020B0602020104020603" pitchFamily="34" charset="0"/>
            </a:rPr>
            <a:t>Be careful about your bid- Bid to make a PROFIT</a:t>
          </a: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600" b="0" kern="1200" dirty="0">
            <a:solidFill>
              <a:srgbClr val="FFFF00"/>
            </a:solidFill>
            <a:latin typeface="Tw Cen MT" panose="020B0602020104020603" pitchFamily="34" charset="0"/>
          </a:endParaRP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600" b="1" kern="1200" dirty="0"/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600" b="1" kern="1200" dirty="0"/>
        </a:p>
      </dsp:txBody>
      <dsp:txXfrm>
        <a:off x="3978720" y="2378944"/>
        <a:ext cx="1930212" cy="2378944"/>
      </dsp:txXfrm>
    </dsp:sp>
    <dsp:sp modelId="{307CF471-FF29-412B-84D8-B9E4E85D5876}">
      <dsp:nvSpPr>
        <dsp:cNvPr id="0" name=""/>
        <dsp:cNvSpPr/>
      </dsp:nvSpPr>
      <dsp:spPr>
        <a:xfrm>
          <a:off x="4237029" y="95657"/>
          <a:ext cx="1441522" cy="1502108"/>
        </a:xfrm>
        <a:prstGeom prst="ellipse">
          <a:avLst/>
        </a:prstGeom>
        <a:blipFill>
          <a:blip xmlns:r="http://schemas.openxmlformats.org/officeDocument/2006/relationships"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F9069D4-298C-4B71-B094-EEDCFBB47E26}">
      <dsp:nvSpPr>
        <dsp:cNvPr id="0" name=""/>
        <dsp:cNvSpPr/>
      </dsp:nvSpPr>
      <dsp:spPr>
        <a:xfrm>
          <a:off x="380254" y="5620433"/>
          <a:ext cx="5110697" cy="140301"/>
        </a:xfrm>
        <a:prstGeom prst="leftRightArrow">
          <a:avLst/>
        </a:prstGeom>
        <a:solidFill>
          <a:srgbClr val="002060"/>
        </a:solidFill>
        <a:ln w="25400" cap="flat" cmpd="sng" algn="ctr">
          <a:solidFill>
            <a:srgbClr val="00206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7">
  <dgm:title val=""/>
  <dgm:desc val=""/>
  <dgm:catLst>
    <dgm:cat type="list" pri="12000"/>
    <dgm:cat type="process" pri="20000"/>
    <dgm:cat type="relationship" pri="14000"/>
    <dgm:cat type="convert" pri="8000"/>
    <dgm:cat type="picture" pri="25000"/>
    <dgm:cat type="pictureconvert" pri="2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fgShape" refType="w" fact="0.92"/>
      <dgm:constr type="h" for="ch" forName="fgShape" refType="h" fact="0.15"/>
      <dgm:constr type="b" for="ch" forName="fgShape" refType="h" fact="0.95"/>
      <dgm:constr type="ctrX" for="ch" forName="fgShape" refType="w" fact="0.5"/>
      <dgm:constr type="w" for="ch" forName="linComp" refType="w"/>
      <dgm:constr type="h" for="ch" forName="linComp" refType="h"/>
      <dgm:constr type="ctrX" for="ch" forName="linComp" refType="w" fact="0.5"/>
    </dgm:constrLst>
    <dgm:ruleLst/>
    <dgm:layoutNode name="fgShape" styleLbl="fgShp">
      <dgm:alg type="sp"/>
      <dgm:shape xmlns:r="http://schemas.openxmlformats.org/officeDocument/2006/relationships" type="leftRightArrow" r:blip="" zOrderOff="99999">
        <dgm:adjLst/>
      </dgm:shape>
      <dgm:presOf/>
      <dgm:constrLst/>
      <dgm:ruleLst/>
    </dgm:layoutNode>
    <dgm:layoutNode name="linComp">
      <dgm:choose name="Name1">
        <dgm:if name="Name2" func="var" arg="dir" op="equ" val="norm">
          <dgm:alg type="lin"/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Node" refType="w"/>
        <dgm:constr type="h" for="ch" forName="compNode" refType="h"/>
        <dgm:constr type="w" for="ch" ptType="sibTrans" refType="w" refFor="ch" refForName="compNode" fact="0.03"/>
        <dgm:constr type="primFontSz" for="des" ptType="node" op="equ" val="65"/>
      </dgm:constrLst>
      <dgm:ruleLst/>
      <dgm:forEach name="nodesForEach" axis="ch" ptType="node">
        <dgm:layoutNode name="comp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ch" forName="bkgdShape" refType="w"/>
            <dgm:constr type="h" for="ch" forName="bkgdShape" refType="h"/>
            <dgm:constr type="w" for="ch" forName="nodeTx" refType="w"/>
            <dgm:constr type="h" for="ch" forName="nodeTx" refType="h" fact="0.4"/>
            <dgm:constr type="b" for="ch" forName="nodeTx" refType="h" fact="0.8"/>
            <dgm:constr type="w" for="ch" forName="invisiNode" refType="w" fact="0.01"/>
            <dgm:constr type="h" for="ch" forName="invisiNode" refType="h" fact="0.06"/>
            <dgm:constr type="t" for="ch" forName="invisiNode"/>
            <dgm:constr type="ctrX" for="ch" forName="invisiNode" refType="w" fact="0.5"/>
            <dgm:constr type="h" for="ch" forName="imagNode" refType="h" fact="0.333"/>
            <dgm:constr type="w" for="ch" forName="imagNode" refType="h" refFor="ch" refForName="imagNode"/>
            <dgm:constr type="ctrX" for="ch" forName="imagNode" refType="w" fact="0.5"/>
            <dgm:constr type="t" for="ch" forName="imagNode" refType="h" fact="0.06"/>
            <dgm:constr type="w" for="ch" forName="imagNode" refType="w" op="lte" fact="0.94"/>
          </dgm:constrLst>
          <dgm:ruleLst/>
          <dgm:layoutNode name="bkgdShape">
            <dgm:alg type="sp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nodeTx">
            <dgm:varLst>
              <dgm:bulletEnabled val="1"/>
            </dgm:varLst>
            <dgm:alg type="tx">
              <dgm:param type="txAnchorVert" val="mid"/>
              <dgm:param type="txAnchorHorzCh" val="ctr"/>
              <dgm:param type="stBulletLvl" val="2"/>
            </dgm:alg>
            <dgm:shape xmlns:r="http://schemas.openxmlformats.org/officeDocument/2006/relationships" type="rect" r:blip="" hideGeom="1">
              <dgm:adjLst/>
            </dgm:shape>
            <dgm:presOf axis="desOrSelf" ptType="node"/>
            <dgm:constrLst/>
            <dgm:ruleLst>
              <dgm:rule type="primFontSz" val="5" fact="NaN" max="NaN"/>
            </dgm:ruleLst>
          </dgm:layoutNode>
          <dgm:layoutNode name="invisiNode">
            <dgm:alg type="sp"/>
            <dgm:shape xmlns:r="http://schemas.openxmlformats.org/officeDocument/2006/relationships" type="roundRect" r:blip="" hideGeom="1">
              <dgm:adjLst>
                <dgm:adj idx="1" val="0.1"/>
              </dgm:adjLst>
            </dgm:shape>
            <dgm:presOf/>
            <dgm:constrLst/>
            <dgm:ruleLst/>
          </dgm:layoutNode>
          <dgm:layoutNode name="imagNode" styleLbl="fgImgPlace1">
            <dgm:alg type="sp"/>
            <dgm:shape xmlns:r="http://schemas.openxmlformats.org/officeDocument/2006/relationships" type="ellipse" r:blip="" blipPhldr="1">
              <dgm:adjLst/>
            </dgm:shape>
            <dgm:presOf/>
            <dgm:constrLst/>
            <dgm:ruleLst/>
          </dgm:layoutNode>
        </dgm:layoutNode>
        <dgm:forEach name="sibTransForEach" axis="followSib" ptType="sibTrans" cnt="1">
          <dgm:layoutNode name="sibTrans">
            <dgm:alg type="sp"/>
            <dgm:shape xmlns:r="http://schemas.openxmlformats.org/officeDocument/2006/relationships" type="rect" r:blip="" hideGeom="1">
              <dgm:adjLst/>
            </dgm:shape>
            <dgm:presOf axis="self"/>
            <dgm:constrLst/>
            <dgm:ruleLst/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0"/>
            <a:ext cx="3038319" cy="4652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163" tIns="46582" rIns="93163" bIns="46582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445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70886" y="0"/>
            <a:ext cx="3038319" cy="4652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163" tIns="46582" rIns="93163" bIns="46582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445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1" y="8829054"/>
            <a:ext cx="3038319" cy="4652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163" tIns="46582" rIns="93163" bIns="46582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445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70886" y="8829054"/>
            <a:ext cx="3038319" cy="4652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163" tIns="46582" rIns="93163" bIns="46582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fld id="{77A71177-6015-43D8-B6D5-D7085F3E42F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4644119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0"/>
            <a:ext cx="3038319" cy="4652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163" tIns="46582" rIns="93163" bIns="46582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70886" y="0"/>
            <a:ext cx="3038319" cy="4652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163" tIns="46582" rIns="93163" bIns="46582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421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82688" y="696913"/>
            <a:ext cx="4645025" cy="3484562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1536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1519" y="4416634"/>
            <a:ext cx="5607362" cy="41829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163" tIns="46582" rIns="93163" bIns="46582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536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1" y="8829054"/>
            <a:ext cx="3038319" cy="4652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163" tIns="46582" rIns="93163" bIns="46582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536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70886" y="8829054"/>
            <a:ext cx="3038319" cy="4652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163" tIns="46582" rIns="93163" bIns="46582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fld id="{033F948D-7FDA-4A4A-B5E3-FF3E314A675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3939442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5235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97EBE9C-1512-4448-A7D1-EA86C7AEE4BC}" type="slidenum">
              <a:rPr lang="en-US" smtClean="0"/>
              <a:pPr>
                <a:defRPr/>
              </a:pPr>
              <a:t>1</a:t>
            </a:fld>
            <a:endParaRPr lang="en-US"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1pPr>
            <a:lvl2pPr marL="742837" indent="-285706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2pPr>
            <a:lvl3pPr marL="1142828" indent="-22856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3pPr>
            <a:lvl4pPr marL="1599957" indent="-22856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4pPr>
            <a:lvl5pPr marL="2057088" indent="-22856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5pPr>
            <a:lvl6pPr marL="2514220" indent="-22856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6pPr>
            <a:lvl7pPr marL="2971349" indent="-22856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7pPr>
            <a:lvl8pPr marL="3428480" indent="-22856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8pPr>
            <a:lvl9pPr marL="3885612" indent="-22856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defRPr/>
            </a:pPr>
            <a:fld id="{571081DF-268C-4765-8420-0E1E7D2108B8}" type="slidenum">
              <a:rPr lang="en-US" altLang="en-US" smtClean="0"/>
              <a:pPr eaLnBrk="1" hangingPunct="1">
                <a:spcBef>
                  <a:spcPct val="0"/>
                </a:spcBef>
                <a:defRPr/>
              </a:pPr>
              <a:t>13</a:t>
            </a:fld>
            <a:endParaRPr lang="en-US" altLang="en-US" dirty="0"/>
          </a:p>
        </p:txBody>
      </p:sp>
      <p:sp>
        <p:nvSpPr>
          <p:cNvPr id="1054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87450" y="696913"/>
            <a:ext cx="4643438" cy="3484562"/>
          </a:xfrm>
          <a:ln/>
        </p:spPr>
      </p:sp>
      <p:sp>
        <p:nvSpPr>
          <p:cNvPr id="10547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4961" y="4414528"/>
            <a:ext cx="5140481" cy="4182958"/>
          </a:xfrm>
          <a:noFill/>
        </p:spPr>
        <p:txBody>
          <a:bodyPr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1pPr>
            <a:lvl2pPr marL="742837" indent="-285706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2pPr>
            <a:lvl3pPr marL="1142828" indent="-22856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3pPr>
            <a:lvl4pPr marL="1599957" indent="-22856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4pPr>
            <a:lvl5pPr marL="2057088" indent="-22856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5pPr>
            <a:lvl6pPr marL="2514220" indent="-22856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6pPr>
            <a:lvl7pPr marL="2971349" indent="-22856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7pPr>
            <a:lvl8pPr marL="3428480" indent="-22856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8pPr>
            <a:lvl9pPr marL="3885612" indent="-22856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defRPr/>
            </a:pPr>
            <a:fld id="{A7BB43AB-78EB-4474-8B01-5C2B7BCC9C80}" type="slidenum">
              <a:rPr lang="en-US" altLang="en-US" smtClean="0"/>
              <a:pPr eaLnBrk="1" hangingPunct="1">
                <a:spcBef>
                  <a:spcPct val="0"/>
                </a:spcBef>
                <a:defRPr/>
              </a:pPr>
              <a:t>14</a:t>
            </a:fld>
            <a:endParaRPr lang="en-US" altLang="en-US" dirty="0"/>
          </a:p>
        </p:txBody>
      </p:sp>
      <p:sp>
        <p:nvSpPr>
          <p:cNvPr id="1085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87450" y="696913"/>
            <a:ext cx="4643438" cy="3484562"/>
          </a:xfrm>
          <a:ln/>
        </p:spPr>
      </p:sp>
      <p:sp>
        <p:nvSpPr>
          <p:cNvPr id="10854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4961" y="4414528"/>
            <a:ext cx="5140481" cy="4182958"/>
          </a:xfrm>
          <a:noFill/>
        </p:spPr>
        <p:txBody>
          <a:bodyPr/>
          <a:lstStyle/>
          <a:p>
            <a:pPr eaLnBrk="1" hangingPunct="1"/>
            <a:endParaRPr lang="en-US" altLang="en-US" dirty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181100" y="696913"/>
            <a:ext cx="4648200" cy="3486150"/>
          </a:xfrm>
          <a:ln/>
        </p:spPr>
      </p:sp>
      <p:sp>
        <p:nvSpPr>
          <p:cNvPr id="114691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A4C4C79-26C8-467F-A30A-662FA2356DEB}" type="slidenum">
              <a:rPr lang="en-US">
                <a:solidFill>
                  <a:prstClr val="black"/>
                </a:solidFill>
              </a:rPr>
              <a:pPr>
                <a:defRPr/>
              </a:pPr>
              <a:t>30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611607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181100" y="696913"/>
            <a:ext cx="4648200" cy="3486150"/>
          </a:xfrm>
          <a:ln/>
        </p:spPr>
      </p:sp>
      <p:sp>
        <p:nvSpPr>
          <p:cNvPr id="115715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08C6218-3D3C-4974-8115-63E8C54C59F3}" type="slidenum">
              <a:rPr lang="en-US">
                <a:solidFill>
                  <a:prstClr val="black"/>
                </a:solidFill>
              </a:rPr>
              <a:pPr>
                <a:defRPr/>
              </a:pPr>
              <a:t>31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437125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181100" y="696913"/>
            <a:ext cx="4648200" cy="3486150"/>
          </a:xfrm>
          <a:ln/>
        </p:spPr>
      </p:sp>
      <p:sp>
        <p:nvSpPr>
          <p:cNvPr id="116739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51114D2F-A65A-413F-AE81-5E74FA54A228}" type="slidenum">
              <a:rPr lang="en-US">
                <a:solidFill>
                  <a:prstClr val="black"/>
                </a:solidFill>
              </a:rPr>
              <a:pPr>
                <a:defRPr/>
              </a:pPr>
              <a:t>32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705361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181100" y="696913"/>
            <a:ext cx="4648200" cy="3486150"/>
          </a:xfrm>
          <a:ln/>
        </p:spPr>
      </p:sp>
      <p:sp>
        <p:nvSpPr>
          <p:cNvPr id="117763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C373BD5-8869-4E3A-AF77-770A81FE007F}" type="slidenum">
              <a:rPr lang="en-US">
                <a:solidFill>
                  <a:prstClr val="black"/>
                </a:solidFill>
              </a:rPr>
              <a:pPr>
                <a:defRPr/>
              </a:pPr>
              <a:t>33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8186814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1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181100" y="696913"/>
            <a:ext cx="4648200" cy="3486150"/>
          </a:xfrm>
          <a:ln/>
        </p:spPr>
      </p:sp>
      <p:sp>
        <p:nvSpPr>
          <p:cNvPr id="119811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036D057-7530-43DC-9B98-EFC71BED64B0}" type="slidenum">
              <a:rPr lang="en-US">
                <a:solidFill>
                  <a:prstClr val="black"/>
                </a:solidFill>
              </a:rPr>
              <a:pPr>
                <a:defRPr/>
              </a:pPr>
              <a:t>34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960338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181100" y="696913"/>
            <a:ext cx="4648200" cy="3486150"/>
          </a:xfrm>
          <a:ln/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BFE74318-4C07-4512-BFAD-5DD227C753C2}" type="slidenum">
              <a:rPr lang="en-US">
                <a:solidFill>
                  <a:prstClr val="black"/>
                </a:solidFill>
              </a:rPr>
              <a:pPr>
                <a:defRPr/>
              </a:pPr>
              <a:t>35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178818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181100" y="696913"/>
            <a:ext cx="4648200" cy="3486150"/>
          </a:xfrm>
          <a:ln/>
        </p:spPr>
      </p:sp>
      <p:sp>
        <p:nvSpPr>
          <p:cNvPr id="120835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F7E513D-7564-4332-A897-F732F4021679}" type="slidenum">
              <a:rPr lang="en-US">
                <a:solidFill>
                  <a:prstClr val="black"/>
                </a:solidFill>
              </a:rPr>
              <a:pPr>
                <a:defRPr/>
              </a:pPr>
              <a:t>36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923171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C1D9430-6F69-453F-8528-880CDBF713C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37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8631361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6259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/>
          </a:p>
        </p:txBody>
      </p:sp>
      <p:sp>
        <p:nvSpPr>
          <p:cNvPr id="98308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837" indent="-285706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2828" indent="-228565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599957" indent="-228565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088" indent="-228565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220" indent="-22856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349" indent="-22856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8480" indent="-22856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5612" indent="-22856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1CF482A6-9B73-438C-9087-562E8C28F7A7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984745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C1D9430-6F69-453F-8528-880CDBF713C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38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32431792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C1D9430-6F69-453F-8528-880CDBF713C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39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51533049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C1D9430-6F69-453F-8528-880CDBF713C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40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58980494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2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33123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01CC81B-52ED-4B53-9A0D-279387CF9F3F}" type="slidenum">
              <a:rPr lang="en-US" smtClean="0"/>
              <a:pPr>
                <a:defRPr/>
              </a:pPr>
              <a:t>47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86477737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1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36195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BB2EBAD-B83E-4B80-9E34-C39346B66EA5}" type="slidenum">
              <a:rPr lang="en-US" smtClean="0"/>
              <a:pPr>
                <a:defRPr/>
              </a:pPr>
              <a:t>48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82785415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21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37219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AEB7537-44FE-4A90-B9B5-E8E125FB2B30}" type="slidenum">
              <a:rPr lang="en-US" smtClean="0"/>
              <a:pPr>
                <a:defRPr/>
              </a:pPr>
              <a:t>49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54023367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14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34147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30BC68E-0074-4442-AA0D-CCB1A90ACDD7}" type="slidenum">
              <a:rPr lang="en-US" smtClean="0"/>
              <a:pPr>
                <a:defRPr/>
              </a:pPr>
              <a:t>50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67774293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17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35171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ED7120C-5857-46BA-BAC6-E0D680ECD987}" type="slidenum">
              <a:rPr lang="en-US" smtClean="0"/>
              <a:pPr>
                <a:defRPr/>
              </a:pPr>
              <a:t>51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01443752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17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35171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7ED7120C-5857-46BA-BAC6-E0D680ECD98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53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914851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24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38243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BD0ADFAB-3A75-4C6B-8A99-0BD00EDC6F89}" type="slidenum">
              <a:rPr lang="en-US" smtClean="0"/>
              <a:pPr>
                <a:defRPr/>
              </a:pPr>
              <a:t>58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3096951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1pPr>
            <a:lvl2pPr marL="742837" indent="-285706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2pPr>
            <a:lvl3pPr marL="1142828" indent="-22856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3pPr>
            <a:lvl4pPr marL="1599957" indent="-22856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4pPr>
            <a:lvl5pPr marL="2057088" indent="-22856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5pPr>
            <a:lvl6pPr marL="2514220" indent="-22856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6pPr>
            <a:lvl7pPr marL="2971349" indent="-22856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7pPr>
            <a:lvl8pPr marL="3428480" indent="-22856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8pPr>
            <a:lvl9pPr marL="3885612" indent="-22856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defRPr/>
            </a:pPr>
            <a:fld id="{F10F5409-1FE0-4995-A305-8AA9FCA9CC65}" type="slidenum">
              <a:rPr lang="en-US" altLang="en-US" smtClean="0"/>
              <a:pPr eaLnBrk="1" hangingPunct="1">
                <a:spcBef>
                  <a:spcPct val="0"/>
                </a:spcBef>
                <a:defRPr/>
              </a:pPr>
              <a:t>3</a:t>
            </a:fld>
            <a:endParaRPr lang="en-US" altLang="en-US" dirty="0"/>
          </a:p>
        </p:txBody>
      </p:sp>
      <p:sp>
        <p:nvSpPr>
          <p:cNvPr id="972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87450" y="696913"/>
            <a:ext cx="4643438" cy="3484562"/>
          </a:xfrm>
          <a:ln/>
        </p:spPr>
      </p:sp>
      <p:sp>
        <p:nvSpPr>
          <p:cNvPr id="9728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4961" y="4414528"/>
            <a:ext cx="5140481" cy="4182958"/>
          </a:xfrm>
          <a:noFill/>
        </p:spPr>
        <p:txBody>
          <a:bodyPr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26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39267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74DDC2A-FD41-4EB8-8212-4B7EBCE0533D}" type="slidenum">
              <a:rPr lang="en-US" smtClean="0"/>
              <a:pPr>
                <a:defRPr/>
              </a:pPr>
              <a:t>60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19811068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31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41315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D3535FB-1CEF-4AE0-8757-918BBE32A966}" type="slidenum">
              <a:rPr lang="en-US" smtClean="0"/>
              <a:pPr>
                <a:defRPr/>
              </a:pPr>
              <a:t>61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45007138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1pPr>
            <a:lvl2pPr marL="742837" indent="-285706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2pPr>
            <a:lvl3pPr marL="1142828" indent="-22856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3pPr>
            <a:lvl4pPr marL="1599957" indent="-22856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4pPr>
            <a:lvl5pPr marL="2057088" indent="-22856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5pPr>
            <a:lvl6pPr marL="2514220" indent="-22856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6pPr>
            <a:lvl7pPr marL="2971349" indent="-22856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7pPr>
            <a:lvl8pPr marL="3428480" indent="-22856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8pPr>
            <a:lvl9pPr marL="3885612" indent="-22856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defRPr/>
            </a:pPr>
            <a:fld id="{872D32C7-F0EF-4674-816E-2BAD54FFCC23}" type="slidenum">
              <a:rPr lang="en-US" altLang="en-US" smtClean="0"/>
              <a:pPr eaLnBrk="1" hangingPunct="1">
                <a:spcBef>
                  <a:spcPct val="0"/>
                </a:spcBef>
                <a:defRPr/>
              </a:pPr>
              <a:t>62</a:t>
            </a:fld>
            <a:endParaRPr lang="en-US" altLang="en-US" dirty="0"/>
          </a:p>
        </p:txBody>
      </p:sp>
      <p:sp>
        <p:nvSpPr>
          <p:cNvPr id="1095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87450" y="696913"/>
            <a:ext cx="4643438" cy="3484562"/>
          </a:xfrm>
          <a:ln/>
        </p:spPr>
      </p:sp>
      <p:sp>
        <p:nvSpPr>
          <p:cNvPr id="10957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4961" y="4414528"/>
            <a:ext cx="5140481" cy="4182958"/>
          </a:xfrm>
          <a:noFill/>
        </p:spPr>
        <p:txBody>
          <a:bodyPr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82922176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1pPr>
            <a:lvl2pPr marL="742837" indent="-285706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2pPr>
            <a:lvl3pPr marL="1142828" indent="-22856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3pPr>
            <a:lvl4pPr marL="1599957" indent="-22856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4pPr>
            <a:lvl5pPr marL="2057088" indent="-22856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5pPr>
            <a:lvl6pPr marL="2514220" indent="-22856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6pPr>
            <a:lvl7pPr marL="2971349" indent="-22856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7pPr>
            <a:lvl8pPr marL="3428480" indent="-22856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8pPr>
            <a:lvl9pPr marL="3885612" indent="-22856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defRPr/>
            </a:pPr>
            <a:fld id="{A3FB93DC-F1F4-4F85-9466-247A223A6333}" type="slidenum">
              <a:rPr lang="en-US" altLang="en-US" smtClean="0"/>
              <a:pPr eaLnBrk="1" hangingPunct="1">
                <a:spcBef>
                  <a:spcPct val="0"/>
                </a:spcBef>
                <a:defRPr/>
              </a:pPr>
              <a:t>63</a:t>
            </a:fld>
            <a:endParaRPr lang="en-US" altLang="en-US" dirty="0"/>
          </a:p>
        </p:txBody>
      </p:sp>
      <p:sp>
        <p:nvSpPr>
          <p:cNvPr id="1105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87450" y="696913"/>
            <a:ext cx="4643438" cy="3484562"/>
          </a:xfrm>
          <a:ln/>
        </p:spPr>
      </p:sp>
      <p:sp>
        <p:nvSpPr>
          <p:cNvPr id="11059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4961" y="4414528"/>
            <a:ext cx="5140481" cy="4182958"/>
          </a:xfrm>
          <a:noFill/>
        </p:spPr>
        <p:txBody>
          <a:bodyPr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52704523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1pPr>
            <a:lvl2pPr marL="742837" indent="-285706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2pPr>
            <a:lvl3pPr marL="1142828" indent="-22856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3pPr>
            <a:lvl4pPr marL="1599957" indent="-22856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4pPr>
            <a:lvl5pPr marL="2057088" indent="-22856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5pPr>
            <a:lvl6pPr marL="2514220" indent="-22856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6pPr>
            <a:lvl7pPr marL="2971349" indent="-22856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7pPr>
            <a:lvl8pPr marL="3428480" indent="-22856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8pPr>
            <a:lvl9pPr marL="3885612" indent="-22856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defRPr/>
            </a:pPr>
            <a:fld id="{8BA5510B-D2C8-4390-B44E-527613B2A081}" type="slidenum">
              <a:rPr lang="en-US" altLang="en-US" smtClean="0"/>
              <a:pPr eaLnBrk="1" hangingPunct="1">
                <a:spcBef>
                  <a:spcPct val="0"/>
                </a:spcBef>
                <a:defRPr/>
              </a:pPr>
              <a:t>64</a:t>
            </a:fld>
            <a:endParaRPr lang="en-US" altLang="en-US" dirty="0"/>
          </a:p>
        </p:txBody>
      </p:sp>
      <p:sp>
        <p:nvSpPr>
          <p:cNvPr id="1116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87450" y="696913"/>
            <a:ext cx="4643438" cy="3484562"/>
          </a:xfrm>
          <a:ln/>
        </p:spPr>
      </p:sp>
      <p:sp>
        <p:nvSpPr>
          <p:cNvPr id="11162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4961" y="4414528"/>
            <a:ext cx="5140481" cy="4182958"/>
          </a:xfrm>
          <a:noFill/>
        </p:spPr>
        <p:txBody>
          <a:bodyPr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5821490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12643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A00AE6CB-6ADF-4175-A868-152326B8F789}" type="slidenum">
              <a:rPr lang="en-US" smtClean="0"/>
              <a:pPr>
                <a:defRPr/>
              </a:pPr>
              <a:t>65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58173149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38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44387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A0BBC09F-A8FE-4D43-BE70-9DC83E5376BC}" type="slidenum">
              <a:rPr lang="en-US" smtClean="0"/>
              <a:pPr>
                <a:defRPr/>
              </a:pPr>
              <a:t>66</a:t>
            </a:fld>
            <a:endParaRPr lang="en-US" dirty="0"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38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44387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A0BBC09F-A8FE-4D43-BE70-9DC83E5376BC}" type="slidenum">
              <a:rPr lang="en-US" smtClean="0"/>
              <a:pPr>
                <a:defRPr/>
              </a:pPr>
              <a:t>67</a:t>
            </a:fld>
            <a:endParaRPr lang="en-US" dirty="0"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41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45411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3E556E5-58C6-4894-9081-08D08167D60B}" type="slidenum">
              <a:rPr lang="en-US" smtClean="0"/>
              <a:pPr>
                <a:defRPr/>
              </a:pPr>
              <a:t>68</a:t>
            </a:fld>
            <a:endParaRPr lang="en-US" dirty="0"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43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46435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ADBB73F-2978-426A-A500-39E04ADF5AF3}" type="slidenum">
              <a:rPr lang="en-US" smtClean="0"/>
              <a:pPr>
                <a:defRPr/>
              </a:pPr>
              <a:t>69</a:t>
            </a:fld>
            <a:endParaRPr lang="en-US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1pPr>
            <a:lvl2pPr marL="742837" indent="-285706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2pPr>
            <a:lvl3pPr marL="1142828" indent="-22856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3pPr>
            <a:lvl4pPr marL="1599957" indent="-22856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4pPr>
            <a:lvl5pPr marL="2057088" indent="-22856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5pPr>
            <a:lvl6pPr marL="2514220" indent="-22856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6pPr>
            <a:lvl7pPr marL="2971349" indent="-22856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7pPr>
            <a:lvl8pPr marL="3428480" indent="-22856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8pPr>
            <a:lvl9pPr marL="3885612" indent="-22856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defRPr/>
            </a:pPr>
            <a:fld id="{9656693D-5843-4708-BF9C-CD6A4E06A90E}" type="slidenum">
              <a:rPr lang="en-US" altLang="en-US" smtClean="0"/>
              <a:pPr eaLnBrk="1" hangingPunct="1">
                <a:spcBef>
                  <a:spcPct val="0"/>
                </a:spcBef>
                <a:defRPr/>
              </a:pPr>
              <a:t>4</a:t>
            </a:fld>
            <a:endParaRPr lang="en-US" altLang="en-US" dirty="0"/>
          </a:p>
        </p:txBody>
      </p:sp>
      <p:sp>
        <p:nvSpPr>
          <p:cNvPr id="993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87450" y="696913"/>
            <a:ext cx="4643438" cy="3484562"/>
          </a:xfrm>
          <a:ln/>
        </p:spPr>
      </p:sp>
      <p:sp>
        <p:nvSpPr>
          <p:cNvPr id="9933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4961" y="4414528"/>
            <a:ext cx="5140481" cy="4182958"/>
          </a:xfrm>
          <a:noFill/>
        </p:spPr>
        <p:txBody>
          <a:bodyPr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45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47459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193A60F-FE98-4A40-81F4-AAB08C900610}" type="slidenum">
              <a:rPr lang="en-US" smtClean="0"/>
              <a:pPr>
                <a:defRPr/>
              </a:pPr>
              <a:t>70</a:t>
            </a:fld>
            <a:endParaRPr lang="en-US"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1pPr>
            <a:lvl2pPr marL="742837" indent="-285706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2pPr>
            <a:lvl3pPr marL="1142828" indent="-22856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3pPr>
            <a:lvl4pPr marL="1599957" indent="-22856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4pPr>
            <a:lvl5pPr marL="2057088" indent="-22856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5pPr>
            <a:lvl6pPr marL="2514220" indent="-22856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6pPr>
            <a:lvl7pPr marL="2971349" indent="-22856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7pPr>
            <a:lvl8pPr marL="3428480" indent="-22856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8pPr>
            <a:lvl9pPr marL="3885612" indent="-22856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defRPr/>
            </a:pPr>
            <a:fld id="{6E6A2014-BBF9-416E-8FE8-4EE956885D7F}" type="slidenum">
              <a:rPr lang="en-US" altLang="en-US" smtClean="0"/>
              <a:pPr eaLnBrk="1" hangingPunct="1">
                <a:spcBef>
                  <a:spcPct val="0"/>
                </a:spcBef>
                <a:defRPr/>
              </a:pPr>
              <a:t>5</a:t>
            </a:fld>
            <a:endParaRPr lang="en-US" altLang="en-US" dirty="0"/>
          </a:p>
        </p:txBody>
      </p:sp>
      <p:sp>
        <p:nvSpPr>
          <p:cNvPr id="1013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87450" y="696913"/>
            <a:ext cx="4643438" cy="3484562"/>
          </a:xfrm>
          <a:ln/>
        </p:spPr>
      </p:sp>
      <p:sp>
        <p:nvSpPr>
          <p:cNvPr id="10138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4961" y="4414528"/>
            <a:ext cx="5140481" cy="4182958"/>
          </a:xfrm>
          <a:noFill/>
        </p:spPr>
        <p:txBody>
          <a:bodyPr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1pPr>
            <a:lvl2pPr marL="742837" indent="-285706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2pPr>
            <a:lvl3pPr marL="1142828" indent="-22856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3pPr>
            <a:lvl4pPr marL="1599957" indent="-22856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4pPr>
            <a:lvl5pPr marL="2057088" indent="-22856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5pPr>
            <a:lvl6pPr marL="2514220" indent="-22856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6pPr>
            <a:lvl7pPr marL="2971349" indent="-22856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7pPr>
            <a:lvl8pPr marL="3428480" indent="-22856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8pPr>
            <a:lvl9pPr marL="3885612" indent="-22856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defRPr/>
            </a:pPr>
            <a:fld id="{434EF9FF-EFA4-4803-A86C-8AAE2ECFB954}" type="slidenum">
              <a:rPr lang="en-US" altLang="en-US" smtClean="0"/>
              <a:pPr eaLnBrk="1" hangingPunct="1">
                <a:spcBef>
                  <a:spcPct val="0"/>
                </a:spcBef>
                <a:defRPr/>
              </a:pPr>
              <a:t>6</a:t>
            </a:fld>
            <a:endParaRPr lang="en-US" altLang="en-US" dirty="0"/>
          </a:p>
        </p:txBody>
      </p:sp>
      <p:sp>
        <p:nvSpPr>
          <p:cNvPr id="1044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87450" y="696913"/>
            <a:ext cx="4643438" cy="3484562"/>
          </a:xfrm>
          <a:ln/>
        </p:spPr>
      </p:sp>
      <p:sp>
        <p:nvSpPr>
          <p:cNvPr id="10445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4961" y="4414528"/>
            <a:ext cx="5140481" cy="4182958"/>
          </a:xfrm>
          <a:noFill/>
        </p:spPr>
        <p:txBody>
          <a:bodyPr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0938612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1pPr>
            <a:lvl2pPr marL="742837" indent="-285706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2pPr>
            <a:lvl3pPr marL="1142828" indent="-22856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3pPr>
            <a:lvl4pPr marL="1599957" indent="-22856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4pPr>
            <a:lvl5pPr marL="2057088" indent="-22856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5pPr>
            <a:lvl6pPr marL="2514220" indent="-22856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6pPr>
            <a:lvl7pPr marL="2971349" indent="-22856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7pPr>
            <a:lvl8pPr marL="3428480" indent="-22856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8pPr>
            <a:lvl9pPr marL="3885612" indent="-22856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defRPr/>
            </a:pPr>
            <a:fld id="{571081DF-268C-4765-8420-0E1E7D2108B8}" type="slidenum">
              <a:rPr lang="en-US" altLang="en-US" smtClean="0"/>
              <a:pPr eaLnBrk="1" hangingPunct="1">
                <a:spcBef>
                  <a:spcPct val="0"/>
                </a:spcBef>
                <a:defRPr/>
              </a:pPr>
              <a:t>7</a:t>
            </a:fld>
            <a:endParaRPr lang="en-US" altLang="en-US" dirty="0"/>
          </a:p>
        </p:txBody>
      </p:sp>
      <p:sp>
        <p:nvSpPr>
          <p:cNvPr id="1054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87450" y="696913"/>
            <a:ext cx="4643438" cy="3484562"/>
          </a:xfrm>
          <a:ln/>
        </p:spPr>
      </p:sp>
      <p:sp>
        <p:nvSpPr>
          <p:cNvPr id="10547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4961" y="4414528"/>
            <a:ext cx="5140481" cy="4182958"/>
          </a:xfrm>
          <a:noFill/>
        </p:spPr>
        <p:txBody>
          <a:bodyPr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576547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1pPr>
            <a:lvl2pPr marL="742837" indent="-285706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2pPr>
            <a:lvl3pPr marL="1142828" indent="-22856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3pPr>
            <a:lvl4pPr marL="1599957" indent="-22856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4pPr>
            <a:lvl5pPr marL="2057088" indent="-22856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5pPr>
            <a:lvl6pPr marL="2514220" indent="-22856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6pPr>
            <a:lvl7pPr marL="2971349" indent="-22856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7pPr>
            <a:lvl8pPr marL="3428480" indent="-22856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8pPr>
            <a:lvl9pPr marL="3885612" indent="-22856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defRPr/>
            </a:pPr>
            <a:fld id="{6E6A2014-BBF9-416E-8FE8-4EE956885D7F}" type="slidenum">
              <a:rPr lang="en-US" altLang="en-US" smtClean="0"/>
              <a:pPr eaLnBrk="1" hangingPunct="1">
                <a:spcBef>
                  <a:spcPct val="0"/>
                </a:spcBef>
                <a:defRPr/>
              </a:pPr>
              <a:t>11</a:t>
            </a:fld>
            <a:endParaRPr lang="en-US" altLang="en-US" dirty="0"/>
          </a:p>
        </p:txBody>
      </p:sp>
      <p:sp>
        <p:nvSpPr>
          <p:cNvPr id="1013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87450" y="696913"/>
            <a:ext cx="4643438" cy="3484562"/>
          </a:xfrm>
          <a:ln/>
        </p:spPr>
      </p:sp>
      <p:sp>
        <p:nvSpPr>
          <p:cNvPr id="10138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4961" y="4414528"/>
            <a:ext cx="5140481" cy="4182958"/>
          </a:xfrm>
          <a:noFill/>
        </p:spPr>
        <p:txBody>
          <a:bodyPr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1pPr>
            <a:lvl2pPr marL="742837" indent="-285706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2pPr>
            <a:lvl3pPr marL="1142828" indent="-22856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3pPr>
            <a:lvl4pPr marL="1599957" indent="-22856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4pPr>
            <a:lvl5pPr marL="2057088" indent="-22856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5pPr>
            <a:lvl6pPr marL="2514220" indent="-22856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6pPr>
            <a:lvl7pPr marL="2971349" indent="-22856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7pPr>
            <a:lvl8pPr marL="3428480" indent="-22856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8pPr>
            <a:lvl9pPr marL="3885612" indent="-22856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defRPr/>
            </a:pPr>
            <a:fld id="{434EF9FF-EFA4-4803-A86C-8AAE2ECFB954}" type="slidenum">
              <a:rPr lang="en-US" altLang="en-US" smtClean="0"/>
              <a:pPr eaLnBrk="1" hangingPunct="1">
                <a:spcBef>
                  <a:spcPct val="0"/>
                </a:spcBef>
                <a:defRPr/>
              </a:pPr>
              <a:t>12</a:t>
            </a:fld>
            <a:endParaRPr lang="en-US" altLang="en-US" dirty="0"/>
          </a:p>
        </p:txBody>
      </p:sp>
      <p:sp>
        <p:nvSpPr>
          <p:cNvPr id="1044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87450" y="696913"/>
            <a:ext cx="4643438" cy="3484562"/>
          </a:xfrm>
          <a:ln/>
        </p:spPr>
      </p:sp>
      <p:sp>
        <p:nvSpPr>
          <p:cNvPr id="10445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4961" y="4414528"/>
            <a:ext cx="5140481" cy="4182958"/>
          </a:xfrm>
          <a:noFill/>
        </p:spPr>
        <p:txBody>
          <a:bodyPr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Master" Target="../slideMasters/slideMaster2.xml"/><Relationship Id="rId1" Type="http://schemas.openxmlformats.org/officeDocument/2006/relationships/themeOverride" Target="../theme/themeOverride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Master" Target="../slideMasters/slideMaster2.xml"/><Relationship Id="rId1" Type="http://schemas.openxmlformats.org/officeDocument/2006/relationships/themeOverride" Target="../theme/themeOverride4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0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tIns="0" rIns="18288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B314E4-5313-4426-8F3B-56C7353531D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9866341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C31822-8D6E-4D2E-A705-A0E0A1033BD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645106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2"/>
            <a:ext cx="2057400" cy="5211763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2"/>
            <a:ext cx="6019800" cy="521176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A14F9A-450D-4A4E-8B74-E268E5A8D44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4992002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76200"/>
            <a:ext cx="7848600" cy="8382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609600" y="1295401"/>
            <a:ext cx="7848600" cy="4830763"/>
          </a:xfrm>
        </p:spPr>
        <p:txBody>
          <a:bodyPr>
            <a:normAutofit/>
          </a:bodyPr>
          <a:lstStyle/>
          <a:p>
            <a:pPr lvl="0"/>
            <a:endParaRPr lang="en-US" noProof="0" dirty="0"/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6BB2EB-10CF-4116-B123-B89379A54BD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2943351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Slide with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Picture Placeholder 20">
            <a:extLst>
              <a:ext uri="{FF2B5EF4-FFF2-40B4-BE49-F238E27FC236}">
                <a16:creationId xmlns:a16="http://schemas.microsoft.com/office/drawing/2014/main" id="{5230445E-A660-448A-B4DC-782AD0E5DA6F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2274893" y="0"/>
            <a:ext cx="6866726" cy="6858000"/>
          </a:xfrm>
          <a:custGeom>
            <a:avLst/>
            <a:gdLst>
              <a:gd name="connsiteX0" fmla="*/ 6450330 w 8969375"/>
              <a:gd name="connsiteY0" fmla="*/ 3511550 h 6858000"/>
              <a:gd name="connsiteX1" fmla="*/ 8969375 w 8969375"/>
              <a:gd name="connsiteY1" fmla="*/ 3511550 h 6858000"/>
              <a:gd name="connsiteX2" fmla="*/ 8969375 w 8969375"/>
              <a:gd name="connsiteY2" fmla="*/ 6858000 h 6858000"/>
              <a:gd name="connsiteX3" fmla="*/ 5010150 w 8969375"/>
              <a:gd name="connsiteY3" fmla="*/ 6858000 h 6858000"/>
              <a:gd name="connsiteX4" fmla="*/ 1915160 w 8969375"/>
              <a:gd name="connsiteY4" fmla="*/ 3511550 h 6858000"/>
              <a:gd name="connsiteX5" fmla="*/ 3404870 w 8969375"/>
              <a:gd name="connsiteY5" fmla="*/ 3511550 h 6858000"/>
              <a:gd name="connsiteX6" fmla="*/ 1964690 w 8969375"/>
              <a:gd name="connsiteY6" fmla="*/ 6858000 h 6858000"/>
              <a:gd name="connsiteX7" fmla="*/ 474980 w 8969375"/>
              <a:gd name="connsiteY7" fmla="*/ 6858000 h 6858000"/>
              <a:gd name="connsiteX8" fmla="*/ 7961630 w 8969375"/>
              <a:gd name="connsiteY8" fmla="*/ 0 h 6858000"/>
              <a:gd name="connsiteX9" fmla="*/ 8969375 w 8969375"/>
              <a:gd name="connsiteY9" fmla="*/ 0 h 6858000"/>
              <a:gd name="connsiteX10" fmla="*/ 8969375 w 8969375"/>
              <a:gd name="connsiteY10" fmla="*/ 3346450 h 6858000"/>
              <a:gd name="connsiteX11" fmla="*/ 6521450 w 8969375"/>
              <a:gd name="connsiteY11" fmla="*/ 3346450 h 6858000"/>
              <a:gd name="connsiteX12" fmla="*/ 5163820 w 8969375"/>
              <a:gd name="connsiteY12" fmla="*/ 0 h 6858000"/>
              <a:gd name="connsiteX13" fmla="*/ 7726680 w 8969375"/>
              <a:gd name="connsiteY13" fmla="*/ 0 h 6858000"/>
              <a:gd name="connsiteX14" fmla="*/ 4775200 w 8969375"/>
              <a:gd name="connsiteY14" fmla="*/ 6858000 h 6858000"/>
              <a:gd name="connsiteX15" fmla="*/ 2213610 w 8969375"/>
              <a:gd name="connsiteY15" fmla="*/ 6858000 h 6858000"/>
              <a:gd name="connsiteX16" fmla="*/ 3426460 w 8969375"/>
              <a:gd name="connsiteY16" fmla="*/ 0 h 6858000"/>
              <a:gd name="connsiteX17" fmla="*/ 4916170 w 8969375"/>
              <a:gd name="connsiteY17" fmla="*/ 0 h 6858000"/>
              <a:gd name="connsiteX18" fmla="*/ 3475990 w 8969375"/>
              <a:gd name="connsiteY18" fmla="*/ 3346450 h 6858000"/>
              <a:gd name="connsiteX19" fmla="*/ 1986280 w 8969375"/>
              <a:gd name="connsiteY19" fmla="*/ 3346450 h 6858000"/>
              <a:gd name="connsiteX20" fmla="*/ 0 w 8969375"/>
              <a:gd name="connsiteY20" fmla="*/ 0 h 6858000"/>
              <a:gd name="connsiteX21" fmla="*/ 3195320 w 8969375"/>
              <a:gd name="connsiteY21" fmla="*/ 0 h 6858000"/>
              <a:gd name="connsiteX22" fmla="*/ 243840 w 8969375"/>
              <a:gd name="connsiteY22" fmla="*/ 6858000 h 6858000"/>
              <a:gd name="connsiteX23" fmla="*/ 0 w 8969375"/>
              <a:gd name="connsiteY23" fmla="*/ 6858000 h 6858000"/>
              <a:gd name="connsiteX0" fmla="*/ 6604567 w 9123612"/>
              <a:gd name="connsiteY0" fmla="*/ 3511550 h 6858000"/>
              <a:gd name="connsiteX1" fmla="*/ 9123612 w 9123612"/>
              <a:gd name="connsiteY1" fmla="*/ 3511550 h 6858000"/>
              <a:gd name="connsiteX2" fmla="*/ 9123612 w 9123612"/>
              <a:gd name="connsiteY2" fmla="*/ 6858000 h 6858000"/>
              <a:gd name="connsiteX3" fmla="*/ 5164387 w 9123612"/>
              <a:gd name="connsiteY3" fmla="*/ 6858000 h 6858000"/>
              <a:gd name="connsiteX4" fmla="*/ 6604567 w 9123612"/>
              <a:gd name="connsiteY4" fmla="*/ 3511550 h 6858000"/>
              <a:gd name="connsiteX5" fmla="*/ 2069397 w 9123612"/>
              <a:gd name="connsiteY5" fmla="*/ 3511550 h 6858000"/>
              <a:gd name="connsiteX6" fmla="*/ 3559107 w 9123612"/>
              <a:gd name="connsiteY6" fmla="*/ 3511550 h 6858000"/>
              <a:gd name="connsiteX7" fmla="*/ 2118927 w 9123612"/>
              <a:gd name="connsiteY7" fmla="*/ 6858000 h 6858000"/>
              <a:gd name="connsiteX8" fmla="*/ 629217 w 9123612"/>
              <a:gd name="connsiteY8" fmla="*/ 6858000 h 6858000"/>
              <a:gd name="connsiteX9" fmla="*/ 2069397 w 9123612"/>
              <a:gd name="connsiteY9" fmla="*/ 3511550 h 6858000"/>
              <a:gd name="connsiteX10" fmla="*/ 8115867 w 9123612"/>
              <a:gd name="connsiteY10" fmla="*/ 0 h 6858000"/>
              <a:gd name="connsiteX11" fmla="*/ 9123612 w 9123612"/>
              <a:gd name="connsiteY11" fmla="*/ 0 h 6858000"/>
              <a:gd name="connsiteX12" fmla="*/ 9123612 w 9123612"/>
              <a:gd name="connsiteY12" fmla="*/ 3346450 h 6858000"/>
              <a:gd name="connsiteX13" fmla="*/ 6675687 w 9123612"/>
              <a:gd name="connsiteY13" fmla="*/ 3346450 h 6858000"/>
              <a:gd name="connsiteX14" fmla="*/ 8115867 w 9123612"/>
              <a:gd name="connsiteY14" fmla="*/ 0 h 6858000"/>
              <a:gd name="connsiteX15" fmla="*/ 5318057 w 9123612"/>
              <a:gd name="connsiteY15" fmla="*/ 0 h 6858000"/>
              <a:gd name="connsiteX16" fmla="*/ 7880917 w 9123612"/>
              <a:gd name="connsiteY16" fmla="*/ 0 h 6858000"/>
              <a:gd name="connsiteX17" fmla="*/ 4929437 w 9123612"/>
              <a:gd name="connsiteY17" fmla="*/ 6858000 h 6858000"/>
              <a:gd name="connsiteX18" fmla="*/ 2367847 w 9123612"/>
              <a:gd name="connsiteY18" fmla="*/ 6858000 h 6858000"/>
              <a:gd name="connsiteX19" fmla="*/ 5318057 w 9123612"/>
              <a:gd name="connsiteY19" fmla="*/ 0 h 6858000"/>
              <a:gd name="connsiteX20" fmla="*/ 3580697 w 9123612"/>
              <a:gd name="connsiteY20" fmla="*/ 0 h 6858000"/>
              <a:gd name="connsiteX21" fmla="*/ 5070407 w 9123612"/>
              <a:gd name="connsiteY21" fmla="*/ 0 h 6858000"/>
              <a:gd name="connsiteX22" fmla="*/ 3630227 w 9123612"/>
              <a:gd name="connsiteY22" fmla="*/ 3346450 h 6858000"/>
              <a:gd name="connsiteX23" fmla="*/ 2140517 w 9123612"/>
              <a:gd name="connsiteY23" fmla="*/ 3346450 h 6858000"/>
              <a:gd name="connsiteX24" fmla="*/ 3580697 w 9123612"/>
              <a:gd name="connsiteY24" fmla="*/ 0 h 6858000"/>
              <a:gd name="connsiteX25" fmla="*/ 154237 w 9123612"/>
              <a:gd name="connsiteY25" fmla="*/ 0 h 6858000"/>
              <a:gd name="connsiteX26" fmla="*/ 3349557 w 9123612"/>
              <a:gd name="connsiteY26" fmla="*/ 0 h 6858000"/>
              <a:gd name="connsiteX27" fmla="*/ 398077 w 9123612"/>
              <a:gd name="connsiteY27" fmla="*/ 6858000 h 6858000"/>
              <a:gd name="connsiteX28" fmla="*/ 0 w 9123612"/>
              <a:gd name="connsiteY28" fmla="*/ 6858000 h 6858000"/>
              <a:gd name="connsiteX29" fmla="*/ 154237 w 9123612"/>
              <a:gd name="connsiteY29" fmla="*/ 0 h 6858000"/>
              <a:gd name="connsiteX0" fmla="*/ 6636589 w 9155634"/>
              <a:gd name="connsiteY0" fmla="*/ 3511550 h 6858000"/>
              <a:gd name="connsiteX1" fmla="*/ 9155634 w 9155634"/>
              <a:gd name="connsiteY1" fmla="*/ 3511550 h 6858000"/>
              <a:gd name="connsiteX2" fmla="*/ 9155634 w 9155634"/>
              <a:gd name="connsiteY2" fmla="*/ 6858000 h 6858000"/>
              <a:gd name="connsiteX3" fmla="*/ 5196409 w 9155634"/>
              <a:gd name="connsiteY3" fmla="*/ 6858000 h 6858000"/>
              <a:gd name="connsiteX4" fmla="*/ 6636589 w 9155634"/>
              <a:gd name="connsiteY4" fmla="*/ 3511550 h 6858000"/>
              <a:gd name="connsiteX5" fmla="*/ 2101419 w 9155634"/>
              <a:gd name="connsiteY5" fmla="*/ 3511550 h 6858000"/>
              <a:gd name="connsiteX6" fmla="*/ 3591129 w 9155634"/>
              <a:gd name="connsiteY6" fmla="*/ 3511550 h 6858000"/>
              <a:gd name="connsiteX7" fmla="*/ 2150949 w 9155634"/>
              <a:gd name="connsiteY7" fmla="*/ 6858000 h 6858000"/>
              <a:gd name="connsiteX8" fmla="*/ 661239 w 9155634"/>
              <a:gd name="connsiteY8" fmla="*/ 6858000 h 6858000"/>
              <a:gd name="connsiteX9" fmla="*/ 2101419 w 9155634"/>
              <a:gd name="connsiteY9" fmla="*/ 3511550 h 6858000"/>
              <a:gd name="connsiteX10" fmla="*/ 8147889 w 9155634"/>
              <a:gd name="connsiteY10" fmla="*/ 0 h 6858000"/>
              <a:gd name="connsiteX11" fmla="*/ 9155634 w 9155634"/>
              <a:gd name="connsiteY11" fmla="*/ 0 h 6858000"/>
              <a:gd name="connsiteX12" fmla="*/ 9155634 w 9155634"/>
              <a:gd name="connsiteY12" fmla="*/ 3346450 h 6858000"/>
              <a:gd name="connsiteX13" fmla="*/ 6707709 w 9155634"/>
              <a:gd name="connsiteY13" fmla="*/ 3346450 h 6858000"/>
              <a:gd name="connsiteX14" fmla="*/ 8147889 w 9155634"/>
              <a:gd name="connsiteY14" fmla="*/ 0 h 6858000"/>
              <a:gd name="connsiteX15" fmla="*/ 5350079 w 9155634"/>
              <a:gd name="connsiteY15" fmla="*/ 0 h 6858000"/>
              <a:gd name="connsiteX16" fmla="*/ 7912939 w 9155634"/>
              <a:gd name="connsiteY16" fmla="*/ 0 h 6858000"/>
              <a:gd name="connsiteX17" fmla="*/ 4961459 w 9155634"/>
              <a:gd name="connsiteY17" fmla="*/ 6858000 h 6858000"/>
              <a:gd name="connsiteX18" fmla="*/ 2399869 w 9155634"/>
              <a:gd name="connsiteY18" fmla="*/ 6858000 h 6858000"/>
              <a:gd name="connsiteX19" fmla="*/ 5350079 w 9155634"/>
              <a:gd name="connsiteY19" fmla="*/ 0 h 6858000"/>
              <a:gd name="connsiteX20" fmla="*/ 3612719 w 9155634"/>
              <a:gd name="connsiteY20" fmla="*/ 0 h 6858000"/>
              <a:gd name="connsiteX21" fmla="*/ 5102429 w 9155634"/>
              <a:gd name="connsiteY21" fmla="*/ 0 h 6858000"/>
              <a:gd name="connsiteX22" fmla="*/ 3662249 w 9155634"/>
              <a:gd name="connsiteY22" fmla="*/ 3346450 h 6858000"/>
              <a:gd name="connsiteX23" fmla="*/ 2172539 w 9155634"/>
              <a:gd name="connsiteY23" fmla="*/ 3346450 h 6858000"/>
              <a:gd name="connsiteX24" fmla="*/ 3612719 w 9155634"/>
              <a:gd name="connsiteY24" fmla="*/ 0 h 6858000"/>
              <a:gd name="connsiteX25" fmla="*/ 186259 w 9155634"/>
              <a:gd name="connsiteY25" fmla="*/ 0 h 6858000"/>
              <a:gd name="connsiteX26" fmla="*/ 3381579 w 9155634"/>
              <a:gd name="connsiteY26" fmla="*/ 0 h 6858000"/>
              <a:gd name="connsiteX27" fmla="*/ 430099 w 9155634"/>
              <a:gd name="connsiteY27" fmla="*/ 6858000 h 6858000"/>
              <a:gd name="connsiteX28" fmla="*/ 0 w 9155634"/>
              <a:gd name="connsiteY28" fmla="*/ 6858000 h 6858000"/>
              <a:gd name="connsiteX29" fmla="*/ 186259 w 9155634"/>
              <a:gd name="connsiteY29" fmla="*/ 0 h 6858000"/>
              <a:gd name="connsiteX0" fmla="*/ 6636589 w 9155634"/>
              <a:gd name="connsiteY0" fmla="*/ 3511550 h 6858000"/>
              <a:gd name="connsiteX1" fmla="*/ 9155634 w 9155634"/>
              <a:gd name="connsiteY1" fmla="*/ 3511550 h 6858000"/>
              <a:gd name="connsiteX2" fmla="*/ 9155634 w 9155634"/>
              <a:gd name="connsiteY2" fmla="*/ 6858000 h 6858000"/>
              <a:gd name="connsiteX3" fmla="*/ 5196409 w 9155634"/>
              <a:gd name="connsiteY3" fmla="*/ 6858000 h 6858000"/>
              <a:gd name="connsiteX4" fmla="*/ 6636589 w 9155634"/>
              <a:gd name="connsiteY4" fmla="*/ 3511550 h 6858000"/>
              <a:gd name="connsiteX5" fmla="*/ 2101419 w 9155634"/>
              <a:gd name="connsiteY5" fmla="*/ 3511550 h 6858000"/>
              <a:gd name="connsiteX6" fmla="*/ 3591129 w 9155634"/>
              <a:gd name="connsiteY6" fmla="*/ 3511550 h 6858000"/>
              <a:gd name="connsiteX7" fmla="*/ 2150949 w 9155634"/>
              <a:gd name="connsiteY7" fmla="*/ 6858000 h 6858000"/>
              <a:gd name="connsiteX8" fmla="*/ 661239 w 9155634"/>
              <a:gd name="connsiteY8" fmla="*/ 6858000 h 6858000"/>
              <a:gd name="connsiteX9" fmla="*/ 2101419 w 9155634"/>
              <a:gd name="connsiteY9" fmla="*/ 3511550 h 6858000"/>
              <a:gd name="connsiteX10" fmla="*/ 8147889 w 9155634"/>
              <a:gd name="connsiteY10" fmla="*/ 0 h 6858000"/>
              <a:gd name="connsiteX11" fmla="*/ 9155634 w 9155634"/>
              <a:gd name="connsiteY11" fmla="*/ 0 h 6858000"/>
              <a:gd name="connsiteX12" fmla="*/ 9155634 w 9155634"/>
              <a:gd name="connsiteY12" fmla="*/ 3346450 h 6858000"/>
              <a:gd name="connsiteX13" fmla="*/ 6707709 w 9155634"/>
              <a:gd name="connsiteY13" fmla="*/ 3346450 h 6858000"/>
              <a:gd name="connsiteX14" fmla="*/ 8147889 w 9155634"/>
              <a:gd name="connsiteY14" fmla="*/ 0 h 6858000"/>
              <a:gd name="connsiteX15" fmla="*/ 5350079 w 9155634"/>
              <a:gd name="connsiteY15" fmla="*/ 0 h 6858000"/>
              <a:gd name="connsiteX16" fmla="*/ 7912939 w 9155634"/>
              <a:gd name="connsiteY16" fmla="*/ 0 h 6858000"/>
              <a:gd name="connsiteX17" fmla="*/ 4961459 w 9155634"/>
              <a:gd name="connsiteY17" fmla="*/ 6858000 h 6858000"/>
              <a:gd name="connsiteX18" fmla="*/ 2399869 w 9155634"/>
              <a:gd name="connsiteY18" fmla="*/ 6858000 h 6858000"/>
              <a:gd name="connsiteX19" fmla="*/ 5350079 w 9155634"/>
              <a:gd name="connsiteY19" fmla="*/ 0 h 6858000"/>
              <a:gd name="connsiteX20" fmla="*/ 3612719 w 9155634"/>
              <a:gd name="connsiteY20" fmla="*/ 0 h 6858000"/>
              <a:gd name="connsiteX21" fmla="*/ 5102429 w 9155634"/>
              <a:gd name="connsiteY21" fmla="*/ 0 h 6858000"/>
              <a:gd name="connsiteX22" fmla="*/ 3662249 w 9155634"/>
              <a:gd name="connsiteY22" fmla="*/ 3346450 h 6858000"/>
              <a:gd name="connsiteX23" fmla="*/ 2172539 w 9155634"/>
              <a:gd name="connsiteY23" fmla="*/ 3346450 h 6858000"/>
              <a:gd name="connsiteX24" fmla="*/ 3612719 w 9155634"/>
              <a:gd name="connsiteY24" fmla="*/ 0 h 6858000"/>
              <a:gd name="connsiteX25" fmla="*/ 2054197 w 9155634"/>
              <a:gd name="connsiteY25" fmla="*/ 3558 h 6858000"/>
              <a:gd name="connsiteX26" fmla="*/ 3381579 w 9155634"/>
              <a:gd name="connsiteY26" fmla="*/ 0 h 6858000"/>
              <a:gd name="connsiteX27" fmla="*/ 430099 w 9155634"/>
              <a:gd name="connsiteY27" fmla="*/ 6858000 h 6858000"/>
              <a:gd name="connsiteX28" fmla="*/ 0 w 9155634"/>
              <a:gd name="connsiteY28" fmla="*/ 6858000 h 6858000"/>
              <a:gd name="connsiteX29" fmla="*/ 2054197 w 9155634"/>
              <a:gd name="connsiteY29" fmla="*/ 3558 h 6858000"/>
              <a:gd name="connsiteX0" fmla="*/ 6636589 w 9155634"/>
              <a:gd name="connsiteY0" fmla="*/ 3511550 h 6858000"/>
              <a:gd name="connsiteX1" fmla="*/ 9155634 w 9155634"/>
              <a:gd name="connsiteY1" fmla="*/ 3511550 h 6858000"/>
              <a:gd name="connsiteX2" fmla="*/ 9155634 w 9155634"/>
              <a:gd name="connsiteY2" fmla="*/ 6858000 h 6858000"/>
              <a:gd name="connsiteX3" fmla="*/ 5196409 w 9155634"/>
              <a:gd name="connsiteY3" fmla="*/ 6858000 h 6858000"/>
              <a:gd name="connsiteX4" fmla="*/ 6636589 w 9155634"/>
              <a:gd name="connsiteY4" fmla="*/ 3511550 h 6858000"/>
              <a:gd name="connsiteX5" fmla="*/ 2101419 w 9155634"/>
              <a:gd name="connsiteY5" fmla="*/ 3511550 h 6858000"/>
              <a:gd name="connsiteX6" fmla="*/ 3591129 w 9155634"/>
              <a:gd name="connsiteY6" fmla="*/ 3511550 h 6858000"/>
              <a:gd name="connsiteX7" fmla="*/ 2150949 w 9155634"/>
              <a:gd name="connsiteY7" fmla="*/ 6858000 h 6858000"/>
              <a:gd name="connsiteX8" fmla="*/ 661239 w 9155634"/>
              <a:gd name="connsiteY8" fmla="*/ 6858000 h 6858000"/>
              <a:gd name="connsiteX9" fmla="*/ 2101419 w 9155634"/>
              <a:gd name="connsiteY9" fmla="*/ 3511550 h 6858000"/>
              <a:gd name="connsiteX10" fmla="*/ 8147889 w 9155634"/>
              <a:gd name="connsiteY10" fmla="*/ 0 h 6858000"/>
              <a:gd name="connsiteX11" fmla="*/ 9155634 w 9155634"/>
              <a:gd name="connsiteY11" fmla="*/ 0 h 6858000"/>
              <a:gd name="connsiteX12" fmla="*/ 9155634 w 9155634"/>
              <a:gd name="connsiteY12" fmla="*/ 3346450 h 6858000"/>
              <a:gd name="connsiteX13" fmla="*/ 6707709 w 9155634"/>
              <a:gd name="connsiteY13" fmla="*/ 3346450 h 6858000"/>
              <a:gd name="connsiteX14" fmla="*/ 8147889 w 9155634"/>
              <a:gd name="connsiteY14" fmla="*/ 0 h 6858000"/>
              <a:gd name="connsiteX15" fmla="*/ 5350079 w 9155634"/>
              <a:gd name="connsiteY15" fmla="*/ 0 h 6858000"/>
              <a:gd name="connsiteX16" fmla="*/ 7912939 w 9155634"/>
              <a:gd name="connsiteY16" fmla="*/ 0 h 6858000"/>
              <a:gd name="connsiteX17" fmla="*/ 4961459 w 9155634"/>
              <a:gd name="connsiteY17" fmla="*/ 6858000 h 6858000"/>
              <a:gd name="connsiteX18" fmla="*/ 2399869 w 9155634"/>
              <a:gd name="connsiteY18" fmla="*/ 6858000 h 6858000"/>
              <a:gd name="connsiteX19" fmla="*/ 5350079 w 9155634"/>
              <a:gd name="connsiteY19" fmla="*/ 0 h 6858000"/>
              <a:gd name="connsiteX20" fmla="*/ 3612719 w 9155634"/>
              <a:gd name="connsiteY20" fmla="*/ 0 h 6858000"/>
              <a:gd name="connsiteX21" fmla="*/ 5102429 w 9155634"/>
              <a:gd name="connsiteY21" fmla="*/ 0 h 6858000"/>
              <a:gd name="connsiteX22" fmla="*/ 3662249 w 9155634"/>
              <a:gd name="connsiteY22" fmla="*/ 3346450 h 6858000"/>
              <a:gd name="connsiteX23" fmla="*/ 2172539 w 9155634"/>
              <a:gd name="connsiteY23" fmla="*/ 3346450 h 6858000"/>
              <a:gd name="connsiteX24" fmla="*/ 3612719 w 9155634"/>
              <a:gd name="connsiteY24" fmla="*/ 0 h 6858000"/>
              <a:gd name="connsiteX25" fmla="*/ 2954365 w 9155634"/>
              <a:gd name="connsiteY25" fmla="*/ 3558 h 6858000"/>
              <a:gd name="connsiteX26" fmla="*/ 3381579 w 9155634"/>
              <a:gd name="connsiteY26" fmla="*/ 0 h 6858000"/>
              <a:gd name="connsiteX27" fmla="*/ 430099 w 9155634"/>
              <a:gd name="connsiteY27" fmla="*/ 6858000 h 6858000"/>
              <a:gd name="connsiteX28" fmla="*/ 0 w 9155634"/>
              <a:gd name="connsiteY28" fmla="*/ 6858000 h 6858000"/>
              <a:gd name="connsiteX29" fmla="*/ 2954365 w 9155634"/>
              <a:gd name="connsiteY29" fmla="*/ 3558 h 6858000"/>
              <a:gd name="connsiteX0" fmla="*/ 6636589 w 9155634"/>
              <a:gd name="connsiteY0" fmla="*/ 3511550 h 6858000"/>
              <a:gd name="connsiteX1" fmla="*/ 9155634 w 9155634"/>
              <a:gd name="connsiteY1" fmla="*/ 3511550 h 6858000"/>
              <a:gd name="connsiteX2" fmla="*/ 9155634 w 9155634"/>
              <a:gd name="connsiteY2" fmla="*/ 6858000 h 6858000"/>
              <a:gd name="connsiteX3" fmla="*/ 5196409 w 9155634"/>
              <a:gd name="connsiteY3" fmla="*/ 6858000 h 6858000"/>
              <a:gd name="connsiteX4" fmla="*/ 6636589 w 9155634"/>
              <a:gd name="connsiteY4" fmla="*/ 3511550 h 6858000"/>
              <a:gd name="connsiteX5" fmla="*/ 2101419 w 9155634"/>
              <a:gd name="connsiteY5" fmla="*/ 3511550 h 6858000"/>
              <a:gd name="connsiteX6" fmla="*/ 3591129 w 9155634"/>
              <a:gd name="connsiteY6" fmla="*/ 3511550 h 6858000"/>
              <a:gd name="connsiteX7" fmla="*/ 2150949 w 9155634"/>
              <a:gd name="connsiteY7" fmla="*/ 6858000 h 6858000"/>
              <a:gd name="connsiteX8" fmla="*/ 661239 w 9155634"/>
              <a:gd name="connsiteY8" fmla="*/ 6858000 h 6858000"/>
              <a:gd name="connsiteX9" fmla="*/ 2101419 w 9155634"/>
              <a:gd name="connsiteY9" fmla="*/ 3511550 h 6858000"/>
              <a:gd name="connsiteX10" fmla="*/ 8147889 w 9155634"/>
              <a:gd name="connsiteY10" fmla="*/ 0 h 6858000"/>
              <a:gd name="connsiteX11" fmla="*/ 9155634 w 9155634"/>
              <a:gd name="connsiteY11" fmla="*/ 0 h 6858000"/>
              <a:gd name="connsiteX12" fmla="*/ 9155634 w 9155634"/>
              <a:gd name="connsiteY12" fmla="*/ 3346450 h 6858000"/>
              <a:gd name="connsiteX13" fmla="*/ 6707709 w 9155634"/>
              <a:gd name="connsiteY13" fmla="*/ 3346450 h 6858000"/>
              <a:gd name="connsiteX14" fmla="*/ 8147889 w 9155634"/>
              <a:gd name="connsiteY14" fmla="*/ 0 h 6858000"/>
              <a:gd name="connsiteX15" fmla="*/ 5350079 w 9155634"/>
              <a:gd name="connsiteY15" fmla="*/ 0 h 6858000"/>
              <a:gd name="connsiteX16" fmla="*/ 7912939 w 9155634"/>
              <a:gd name="connsiteY16" fmla="*/ 0 h 6858000"/>
              <a:gd name="connsiteX17" fmla="*/ 4961459 w 9155634"/>
              <a:gd name="connsiteY17" fmla="*/ 6858000 h 6858000"/>
              <a:gd name="connsiteX18" fmla="*/ 2399869 w 9155634"/>
              <a:gd name="connsiteY18" fmla="*/ 6858000 h 6858000"/>
              <a:gd name="connsiteX19" fmla="*/ 5350079 w 9155634"/>
              <a:gd name="connsiteY19" fmla="*/ 0 h 6858000"/>
              <a:gd name="connsiteX20" fmla="*/ 3612719 w 9155634"/>
              <a:gd name="connsiteY20" fmla="*/ 0 h 6858000"/>
              <a:gd name="connsiteX21" fmla="*/ 5102429 w 9155634"/>
              <a:gd name="connsiteY21" fmla="*/ 0 h 6858000"/>
              <a:gd name="connsiteX22" fmla="*/ 3662249 w 9155634"/>
              <a:gd name="connsiteY22" fmla="*/ 3346450 h 6858000"/>
              <a:gd name="connsiteX23" fmla="*/ 2172539 w 9155634"/>
              <a:gd name="connsiteY23" fmla="*/ 3346450 h 6858000"/>
              <a:gd name="connsiteX24" fmla="*/ 3612719 w 9155634"/>
              <a:gd name="connsiteY24" fmla="*/ 0 h 6858000"/>
              <a:gd name="connsiteX25" fmla="*/ 2954365 w 9155634"/>
              <a:gd name="connsiteY25" fmla="*/ 3558 h 6858000"/>
              <a:gd name="connsiteX26" fmla="*/ 3381579 w 9155634"/>
              <a:gd name="connsiteY26" fmla="*/ 0 h 6858000"/>
              <a:gd name="connsiteX27" fmla="*/ 430099 w 9155634"/>
              <a:gd name="connsiteY27" fmla="*/ 6858000 h 6858000"/>
              <a:gd name="connsiteX28" fmla="*/ 0 w 9155634"/>
              <a:gd name="connsiteY28" fmla="*/ 6858000 h 6858000"/>
              <a:gd name="connsiteX29" fmla="*/ 2954365 w 9155634"/>
              <a:gd name="connsiteY29" fmla="*/ 3558 h 6858000"/>
              <a:gd name="connsiteX0" fmla="*/ 6636589 w 9155634"/>
              <a:gd name="connsiteY0" fmla="*/ 3511550 h 6858000"/>
              <a:gd name="connsiteX1" fmla="*/ 9155634 w 9155634"/>
              <a:gd name="connsiteY1" fmla="*/ 3511550 h 6858000"/>
              <a:gd name="connsiteX2" fmla="*/ 9155634 w 9155634"/>
              <a:gd name="connsiteY2" fmla="*/ 6858000 h 6858000"/>
              <a:gd name="connsiteX3" fmla="*/ 5196409 w 9155634"/>
              <a:gd name="connsiteY3" fmla="*/ 6858000 h 6858000"/>
              <a:gd name="connsiteX4" fmla="*/ 6636589 w 9155634"/>
              <a:gd name="connsiteY4" fmla="*/ 3511550 h 6858000"/>
              <a:gd name="connsiteX5" fmla="*/ 2101419 w 9155634"/>
              <a:gd name="connsiteY5" fmla="*/ 3511550 h 6858000"/>
              <a:gd name="connsiteX6" fmla="*/ 3591129 w 9155634"/>
              <a:gd name="connsiteY6" fmla="*/ 3511550 h 6858000"/>
              <a:gd name="connsiteX7" fmla="*/ 2150949 w 9155634"/>
              <a:gd name="connsiteY7" fmla="*/ 6858000 h 6858000"/>
              <a:gd name="connsiteX8" fmla="*/ 661239 w 9155634"/>
              <a:gd name="connsiteY8" fmla="*/ 6858000 h 6858000"/>
              <a:gd name="connsiteX9" fmla="*/ 2101419 w 9155634"/>
              <a:gd name="connsiteY9" fmla="*/ 3511550 h 6858000"/>
              <a:gd name="connsiteX10" fmla="*/ 8147889 w 9155634"/>
              <a:gd name="connsiteY10" fmla="*/ 0 h 6858000"/>
              <a:gd name="connsiteX11" fmla="*/ 9155634 w 9155634"/>
              <a:gd name="connsiteY11" fmla="*/ 0 h 6858000"/>
              <a:gd name="connsiteX12" fmla="*/ 9155634 w 9155634"/>
              <a:gd name="connsiteY12" fmla="*/ 3346450 h 6858000"/>
              <a:gd name="connsiteX13" fmla="*/ 6707709 w 9155634"/>
              <a:gd name="connsiteY13" fmla="*/ 3346450 h 6858000"/>
              <a:gd name="connsiteX14" fmla="*/ 8147889 w 9155634"/>
              <a:gd name="connsiteY14" fmla="*/ 0 h 6858000"/>
              <a:gd name="connsiteX15" fmla="*/ 5350079 w 9155634"/>
              <a:gd name="connsiteY15" fmla="*/ 0 h 6858000"/>
              <a:gd name="connsiteX16" fmla="*/ 7912939 w 9155634"/>
              <a:gd name="connsiteY16" fmla="*/ 0 h 6858000"/>
              <a:gd name="connsiteX17" fmla="*/ 4961459 w 9155634"/>
              <a:gd name="connsiteY17" fmla="*/ 6858000 h 6858000"/>
              <a:gd name="connsiteX18" fmla="*/ 2399869 w 9155634"/>
              <a:gd name="connsiteY18" fmla="*/ 6858000 h 6858000"/>
              <a:gd name="connsiteX19" fmla="*/ 5350079 w 9155634"/>
              <a:gd name="connsiteY19" fmla="*/ 0 h 6858000"/>
              <a:gd name="connsiteX20" fmla="*/ 3612719 w 9155634"/>
              <a:gd name="connsiteY20" fmla="*/ 0 h 6858000"/>
              <a:gd name="connsiteX21" fmla="*/ 5102429 w 9155634"/>
              <a:gd name="connsiteY21" fmla="*/ 0 h 6858000"/>
              <a:gd name="connsiteX22" fmla="*/ 3662249 w 9155634"/>
              <a:gd name="connsiteY22" fmla="*/ 3346450 h 6858000"/>
              <a:gd name="connsiteX23" fmla="*/ 2172539 w 9155634"/>
              <a:gd name="connsiteY23" fmla="*/ 3346450 h 6858000"/>
              <a:gd name="connsiteX24" fmla="*/ 3612719 w 9155634"/>
              <a:gd name="connsiteY24" fmla="*/ 0 h 6858000"/>
              <a:gd name="connsiteX25" fmla="*/ 2947249 w 9155634"/>
              <a:gd name="connsiteY25" fmla="*/ 0 h 6858000"/>
              <a:gd name="connsiteX26" fmla="*/ 3381579 w 9155634"/>
              <a:gd name="connsiteY26" fmla="*/ 0 h 6858000"/>
              <a:gd name="connsiteX27" fmla="*/ 430099 w 9155634"/>
              <a:gd name="connsiteY27" fmla="*/ 6858000 h 6858000"/>
              <a:gd name="connsiteX28" fmla="*/ 0 w 9155634"/>
              <a:gd name="connsiteY28" fmla="*/ 6858000 h 6858000"/>
              <a:gd name="connsiteX29" fmla="*/ 2947249 w 9155634"/>
              <a:gd name="connsiteY29" fmla="*/ 0 h 6858000"/>
              <a:gd name="connsiteX0" fmla="*/ 6636589 w 9155634"/>
              <a:gd name="connsiteY0" fmla="*/ 3511550 h 6858000"/>
              <a:gd name="connsiteX1" fmla="*/ 9155634 w 9155634"/>
              <a:gd name="connsiteY1" fmla="*/ 3511550 h 6858000"/>
              <a:gd name="connsiteX2" fmla="*/ 9155634 w 9155634"/>
              <a:gd name="connsiteY2" fmla="*/ 6858000 h 6858000"/>
              <a:gd name="connsiteX3" fmla="*/ 5196409 w 9155634"/>
              <a:gd name="connsiteY3" fmla="*/ 6858000 h 6858000"/>
              <a:gd name="connsiteX4" fmla="*/ 6636589 w 9155634"/>
              <a:gd name="connsiteY4" fmla="*/ 3511550 h 6858000"/>
              <a:gd name="connsiteX5" fmla="*/ 2101419 w 9155634"/>
              <a:gd name="connsiteY5" fmla="*/ 3511550 h 6858000"/>
              <a:gd name="connsiteX6" fmla="*/ 3591129 w 9155634"/>
              <a:gd name="connsiteY6" fmla="*/ 3511550 h 6858000"/>
              <a:gd name="connsiteX7" fmla="*/ 2150949 w 9155634"/>
              <a:gd name="connsiteY7" fmla="*/ 6858000 h 6858000"/>
              <a:gd name="connsiteX8" fmla="*/ 661239 w 9155634"/>
              <a:gd name="connsiteY8" fmla="*/ 6858000 h 6858000"/>
              <a:gd name="connsiteX9" fmla="*/ 2101419 w 9155634"/>
              <a:gd name="connsiteY9" fmla="*/ 3511550 h 6858000"/>
              <a:gd name="connsiteX10" fmla="*/ 8147889 w 9155634"/>
              <a:gd name="connsiteY10" fmla="*/ 0 h 6858000"/>
              <a:gd name="connsiteX11" fmla="*/ 9155634 w 9155634"/>
              <a:gd name="connsiteY11" fmla="*/ 0 h 6858000"/>
              <a:gd name="connsiteX12" fmla="*/ 9155634 w 9155634"/>
              <a:gd name="connsiteY12" fmla="*/ 3346450 h 6858000"/>
              <a:gd name="connsiteX13" fmla="*/ 6707709 w 9155634"/>
              <a:gd name="connsiteY13" fmla="*/ 3346450 h 6858000"/>
              <a:gd name="connsiteX14" fmla="*/ 8147889 w 9155634"/>
              <a:gd name="connsiteY14" fmla="*/ 0 h 6858000"/>
              <a:gd name="connsiteX15" fmla="*/ 5350079 w 9155634"/>
              <a:gd name="connsiteY15" fmla="*/ 0 h 6858000"/>
              <a:gd name="connsiteX16" fmla="*/ 7912939 w 9155634"/>
              <a:gd name="connsiteY16" fmla="*/ 0 h 6858000"/>
              <a:gd name="connsiteX17" fmla="*/ 4961459 w 9155634"/>
              <a:gd name="connsiteY17" fmla="*/ 6858000 h 6858000"/>
              <a:gd name="connsiteX18" fmla="*/ 2399869 w 9155634"/>
              <a:gd name="connsiteY18" fmla="*/ 6858000 h 6858000"/>
              <a:gd name="connsiteX19" fmla="*/ 5350079 w 9155634"/>
              <a:gd name="connsiteY19" fmla="*/ 0 h 6858000"/>
              <a:gd name="connsiteX20" fmla="*/ 3612719 w 9155634"/>
              <a:gd name="connsiteY20" fmla="*/ 0 h 6858000"/>
              <a:gd name="connsiteX21" fmla="*/ 5102429 w 9155634"/>
              <a:gd name="connsiteY21" fmla="*/ 0 h 6858000"/>
              <a:gd name="connsiteX22" fmla="*/ 3662249 w 9155634"/>
              <a:gd name="connsiteY22" fmla="*/ 3346450 h 6858000"/>
              <a:gd name="connsiteX23" fmla="*/ 2172539 w 9155634"/>
              <a:gd name="connsiteY23" fmla="*/ 3346450 h 6858000"/>
              <a:gd name="connsiteX24" fmla="*/ 3612719 w 9155634"/>
              <a:gd name="connsiteY24" fmla="*/ 0 h 6858000"/>
              <a:gd name="connsiteX25" fmla="*/ 2947249 w 9155634"/>
              <a:gd name="connsiteY25" fmla="*/ 0 h 6858000"/>
              <a:gd name="connsiteX26" fmla="*/ 3381579 w 9155634"/>
              <a:gd name="connsiteY26" fmla="*/ 0 h 6858000"/>
              <a:gd name="connsiteX27" fmla="*/ 430099 w 9155634"/>
              <a:gd name="connsiteY27" fmla="*/ 6858000 h 6858000"/>
              <a:gd name="connsiteX28" fmla="*/ 0 w 9155634"/>
              <a:gd name="connsiteY28" fmla="*/ 6858000 h 6858000"/>
              <a:gd name="connsiteX29" fmla="*/ 2947249 w 9155634"/>
              <a:gd name="connsiteY29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</a:cxnLst>
            <a:rect l="l" t="t" r="r" b="b"/>
            <a:pathLst>
              <a:path w="9155634" h="6858000">
                <a:moveTo>
                  <a:pt x="6636589" y="3511550"/>
                </a:moveTo>
                <a:lnTo>
                  <a:pt x="9155634" y="3511550"/>
                </a:lnTo>
                <a:lnTo>
                  <a:pt x="9155634" y="6858000"/>
                </a:lnTo>
                <a:lnTo>
                  <a:pt x="5196409" y="6858000"/>
                </a:lnTo>
                <a:lnTo>
                  <a:pt x="6636589" y="3511550"/>
                </a:lnTo>
                <a:close/>
                <a:moveTo>
                  <a:pt x="2101419" y="3511550"/>
                </a:moveTo>
                <a:lnTo>
                  <a:pt x="3591129" y="3511550"/>
                </a:lnTo>
                <a:lnTo>
                  <a:pt x="2150949" y="6858000"/>
                </a:lnTo>
                <a:lnTo>
                  <a:pt x="661239" y="6858000"/>
                </a:lnTo>
                <a:lnTo>
                  <a:pt x="2101419" y="3511550"/>
                </a:lnTo>
                <a:close/>
                <a:moveTo>
                  <a:pt x="8147889" y="0"/>
                </a:moveTo>
                <a:lnTo>
                  <a:pt x="9155634" y="0"/>
                </a:lnTo>
                <a:lnTo>
                  <a:pt x="9155634" y="3346450"/>
                </a:lnTo>
                <a:lnTo>
                  <a:pt x="6707709" y="3346450"/>
                </a:lnTo>
                <a:lnTo>
                  <a:pt x="8147889" y="0"/>
                </a:lnTo>
                <a:close/>
                <a:moveTo>
                  <a:pt x="5350079" y="0"/>
                </a:moveTo>
                <a:lnTo>
                  <a:pt x="7912939" y="0"/>
                </a:lnTo>
                <a:lnTo>
                  <a:pt x="4961459" y="6858000"/>
                </a:lnTo>
                <a:lnTo>
                  <a:pt x="2399869" y="6858000"/>
                </a:lnTo>
                <a:lnTo>
                  <a:pt x="5350079" y="0"/>
                </a:lnTo>
                <a:close/>
                <a:moveTo>
                  <a:pt x="3612719" y="0"/>
                </a:moveTo>
                <a:lnTo>
                  <a:pt x="5102429" y="0"/>
                </a:lnTo>
                <a:lnTo>
                  <a:pt x="3662249" y="3346450"/>
                </a:lnTo>
                <a:lnTo>
                  <a:pt x="2172539" y="3346450"/>
                </a:lnTo>
                <a:lnTo>
                  <a:pt x="3612719" y="0"/>
                </a:lnTo>
                <a:close/>
                <a:moveTo>
                  <a:pt x="2947249" y="0"/>
                </a:moveTo>
                <a:lnTo>
                  <a:pt x="3381579" y="0"/>
                </a:lnTo>
                <a:lnTo>
                  <a:pt x="430099" y="6858000"/>
                </a:lnTo>
                <a:lnTo>
                  <a:pt x="0" y="6858000"/>
                </a:lnTo>
                <a:lnTo>
                  <a:pt x="2947249" y="0"/>
                </a:lnTo>
                <a:close/>
              </a:path>
            </a:pathLst>
          </a:custGeom>
          <a:solidFill>
            <a:schemeClr val="bg1">
              <a:lumMod val="65000"/>
            </a:schemeClr>
          </a:solidFill>
        </p:spPr>
        <p:txBody>
          <a:bodyPr wrap="square" anchor="ctr" anchorCtr="0">
            <a:noAutofit/>
          </a:bodyPr>
          <a:lstStyle>
            <a:lvl1pPr marL="0" indent="0" algn="ctr">
              <a:buNone/>
              <a:defRPr sz="1050"/>
            </a:lvl1pPr>
          </a:lstStyle>
          <a:p>
            <a:r>
              <a:rPr lang="en-US" dirty="0"/>
              <a:t>Click icon to add picture</a:t>
            </a:r>
            <a:endParaRPr lang="ru-RU" dirty="0"/>
          </a:p>
        </p:txBody>
      </p:sp>
      <p:sp>
        <p:nvSpPr>
          <p:cNvPr id="22" name="Graphic 19">
            <a:extLst>
              <a:ext uri="{FF2B5EF4-FFF2-40B4-BE49-F238E27FC236}">
                <a16:creationId xmlns:a16="http://schemas.microsoft.com/office/drawing/2014/main" id="{A6B740BD-8499-412C-AE4E-A4AD7F73100E}"/>
              </a:ext>
            </a:extLst>
          </p:cNvPr>
          <p:cNvSpPr/>
          <p:nvPr/>
        </p:nvSpPr>
        <p:spPr>
          <a:xfrm>
            <a:off x="-8139" y="3369468"/>
            <a:ext cx="2791800" cy="144000"/>
          </a:xfrm>
          <a:custGeom>
            <a:avLst/>
            <a:gdLst>
              <a:gd name="connsiteX0" fmla="*/ 7144 w 2800350"/>
              <a:gd name="connsiteY0" fmla="*/ 7144 h 114300"/>
              <a:gd name="connsiteX1" fmla="*/ 7144 w 2800350"/>
              <a:gd name="connsiteY1" fmla="*/ 115729 h 114300"/>
              <a:gd name="connsiteX2" fmla="*/ 2726531 w 2800350"/>
              <a:gd name="connsiteY2" fmla="*/ 115729 h 114300"/>
              <a:gd name="connsiteX3" fmla="*/ 2797969 w 2800350"/>
              <a:gd name="connsiteY3" fmla="*/ 7144 h 114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00350" h="114300">
                <a:moveTo>
                  <a:pt x="7144" y="7144"/>
                </a:moveTo>
                <a:lnTo>
                  <a:pt x="7144" y="115729"/>
                </a:lnTo>
                <a:lnTo>
                  <a:pt x="2726531" y="115729"/>
                </a:lnTo>
                <a:lnTo>
                  <a:pt x="2797969" y="7144"/>
                </a:lnTo>
                <a:close/>
              </a:path>
            </a:pathLst>
          </a:custGeom>
          <a:solidFill>
            <a:schemeClr val="bg2">
              <a:alpha val="70000"/>
            </a:schemeClr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r>
              <a:rPr lang="en-US" dirty="0"/>
              <a:t> </a:t>
            </a:r>
            <a:endParaRPr lang="ru-RU" dirty="0"/>
          </a:p>
        </p:txBody>
      </p:sp>
      <p:sp>
        <p:nvSpPr>
          <p:cNvPr id="26" name="Title 1">
            <a:extLst>
              <a:ext uri="{FF2B5EF4-FFF2-40B4-BE49-F238E27FC236}">
                <a16:creationId xmlns:a16="http://schemas.microsoft.com/office/drawing/2014/main" id="{310DFD8C-544F-465B-8315-8B3AA8B9579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77516" y="1096345"/>
            <a:ext cx="7883066" cy="2281355"/>
          </a:xfrm>
        </p:spPr>
        <p:txBody>
          <a:bodyPr>
            <a:noAutofit/>
          </a:bodyPr>
          <a:lstStyle>
            <a:lvl1pPr algn="l">
              <a:defRPr sz="5250"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PRESENTATION</a:t>
            </a:r>
            <a:br>
              <a:rPr lang="ru-RU" dirty="0"/>
            </a:br>
            <a:r>
              <a:rPr lang="en-US" dirty="0"/>
              <a:t>TITLE</a:t>
            </a:r>
            <a:endParaRPr lang="ru-RU" dirty="0"/>
          </a:p>
        </p:txBody>
      </p:sp>
      <p:sp>
        <p:nvSpPr>
          <p:cNvPr id="27" name="Text Placeholder 14">
            <a:extLst>
              <a:ext uri="{FF2B5EF4-FFF2-40B4-BE49-F238E27FC236}">
                <a16:creationId xmlns:a16="http://schemas.microsoft.com/office/drawing/2014/main" id="{A4843534-A750-4D01-BC62-26CD9AEA6AE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77516" y="3773555"/>
            <a:ext cx="7567715" cy="1101897"/>
          </a:xfrm>
        </p:spPr>
        <p:txBody>
          <a:bodyPr>
            <a:noAutofit/>
          </a:bodyPr>
          <a:lstStyle>
            <a:lvl1pPr marL="0" indent="0" algn="l">
              <a:buNone/>
              <a:defRPr sz="2625" b="0" i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Presentation</a:t>
            </a:r>
            <a:br>
              <a:rPr lang="en-US" dirty="0"/>
            </a:br>
            <a:r>
              <a:rPr lang="en-US" dirty="0"/>
              <a:t>Tagline</a:t>
            </a:r>
          </a:p>
        </p:txBody>
      </p:sp>
      <p:sp>
        <p:nvSpPr>
          <p:cNvPr id="29" name="Text Placeholder 26">
            <a:extLst>
              <a:ext uri="{FF2B5EF4-FFF2-40B4-BE49-F238E27FC236}">
                <a16:creationId xmlns:a16="http://schemas.microsoft.com/office/drawing/2014/main" id="{F8E7B25A-0A4A-430B-903E-76193E2954A1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577516" y="5451785"/>
            <a:ext cx="3275648" cy="324417"/>
          </a:xfrm>
        </p:spPr>
        <p:txBody>
          <a:bodyPr>
            <a:noAutofit/>
          </a:bodyPr>
          <a:lstStyle>
            <a:lvl1pPr marL="0" indent="0" algn="l">
              <a:buNone/>
              <a:defRPr sz="1650" b="1" i="0">
                <a:solidFill>
                  <a:schemeClr val="bg2"/>
                </a:solidFill>
                <a:latin typeface="+mn-lt"/>
              </a:defRPr>
            </a:lvl1pPr>
            <a:lvl2pPr marL="342900" indent="0">
              <a:buNone/>
              <a:defRPr sz="1350" b="1" i="1"/>
            </a:lvl2pPr>
            <a:lvl3pPr marL="685800" indent="0">
              <a:buNone/>
              <a:defRPr sz="1350" b="1" i="1"/>
            </a:lvl3pPr>
            <a:lvl4pPr marL="1028700" indent="0">
              <a:buNone/>
              <a:defRPr sz="1350" b="1" i="1"/>
            </a:lvl4pPr>
            <a:lvl5pPr marL="1371600" indent="0">
              <a:buNone/>
              <a:defRPr sz="1350" b="1" i="1"/>
            </a:lvl5pPr>
          </a:lstStyle>
          <a:p>
            <a:pPr lvl="0"/>
            <a:r>
              <a:rPr lang="en-US" dirty="0"/>
              <a:t>20XX</a:t>
            </a:r>
          </a:p>
        </p:txBody>
      </p:sp>
      <p:sp>
        <p:nvSpPr>
          <p:cNvPr id="30" name="Text Placeholder 26">
            <a:extLst>
              <a:ext uri="{FF2B5EF4-FFF2-40B4-BE49-F238E27FC236}">
                <a16:creationId xmlns:a16="http://schemas.microsoft.com/office/drawing/2014/main" id="{B88F3A2A-BD60-4F82-8064-8B157AF4DDC2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577516" y="5105537"/>
            <a:ext cx="3275648" cy="324417"/>
          </a:xfrm>
        </p:spPr>
        <p:txBody>
          <a:bodyPr>
            <a:noAutofit/>
          </a:bodyPr>
          <a:lstStyle>
            <a:lvl1pPr marL="0" indent="0" algn="l">
              <a:buNone/>
              <a:defRPr sz="1650" b="0" i="0">
                <a:solidFill>
                  <a:schemeClr val="bg2"/>
                </a:solidFill>
                <a:latin typeface="+mn-lt"/>
              </a:defRPr>
            </a:lvl1pPr>
            <a:lvl2pPr marL="342900" indent="0">
              <a:buNone/>
              <a:defRPr sz="1350" b="1" i="1"/>
            </a:lvl2pPr>
            <a:lvl3pPr marL="685800" indent="0">
              <a:buNone/>
              <a:defRPr sz="1350" b="1" i="1"/>
            </a:lvl3pPr>
            <a:lvl4pPr marL="1028700" indent="0">
              <a:buNone/>
              <a:defRPr sz="1350" b="1" i="1"/>
            </a:lvl4pPr>
            <a:lvl5pPr marL="1371600" indent="0">
              <a:buNone/>
              <a:defRPr sz="1350" b="1" i="1"/>
            </a:lvl5pPr>
          </a:lstStyle>
          <a:p>
            <a:pPr lvl="0"/>
            <a:r>
              <a:rPr lang="en-US" dirty="0"/>
              <a:t>Month</a:t>
            </a:r>
          </a:p>
        </p:txBody>
      </p:sp>
    </p:spTree>
    <p:extLst>
      <p:ext uri="{BB962C8B-B14F-4D97-AF65-F5344CB8AC3E}">
        <p14:creationId xmlns:p14="http://schemas.microsoft.com/office/powerpoint/2010/main" val="63791190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wo Section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aphic 1">
            <a:extLst>
              <a:ext uri="{FF2B5EF4-FFF2-40B4-BE49-F238E27FC236}">
                <a16:creationId xmlns:a16="http://schemas.microsoft.com/office/drawing/2014/main" id="{2C819B96-1084-49C3-82B7-229513AC2269}"/>
              </a:ext>
            </a:extLst>
          </p:cNvPr>
          <p:cNvGrpSpPr/>
          <p:nvPr/>
        </p:nvGrpSpPr>
        <p:grpSpPr>
          <a:xfrm>
            <a:off x="0" y="0"/>
            <a:ext cx="9144000" cy="6858000"/>
            <a:chOff x="0" y="0"/>
            <a:chExt cx="12192000" cy="6858000"/>
          </a:xfrm>
        </p:grpSpPr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45765A4C-A810-4DB9-9186-CA21666D77CD}"/>
                </a:ext>
              </a:extLst>
            </p:cNvPr>
            <p:cNvSpPr/>
            <p:nvPr/>
          </p:nvSpPr>
          <p:spPr>
            <a:xfrm>
              <a:off x="-12700" y="-12700"/>
              <a:ext cx="12217400" cy="6883400"/>
            </a:xfrm>
            <a:custGeom>
              <a:avLst/>
              <a:gdLst>
                <a:gd name="connsiteX0" fmla="*/ 12700 w 12217400"/>
                <a:gd name="connsiteY0" fmla="*/ 12700 h 6883400"/>
                <a:gd name="connsiteX1" fmla="*/ 12700 w 12217400"/>
                <a:gd name="connsiteY1" fmla="*/ 6870700 h 6883400"/>
                <a:gd name="connsiteX2" fmla="*/ 12205970 w 12217400"/>
                <a:gd name="connsiteY2" fmla="*/ 6870700 h 6883400"/>
                <a:gd name="connsiteX3" fmla="*/ 12205970 w 12217400"/>
                <a:gd name="connsiteY3" fmla="*/ 12700 h 6883400"/>
                <a:gd name="connsiteX4" fmla="*/ 12700 w 12217400"/>
                <a:gd name="connsiteY4" fmla="*/ 12700 h 6883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217400" h="6883400">
                  <a:moveTo>
                    <a:pt x="12700" y="12700"/>
                  </a:moveTo>
                  <a:lnTo>
                    <a:pt x="12700" y="6870700"/>
                  </a:lnTo>
                  <a:lnTo>
                    <a:pt x="12205970" y="6870700"/>
                  </a:lnTo>
                  <a:lnTo>
                    <a:pt x="12205970" y="12700"/>
                  </a:lnTo>
                  <a:lnTo>
                    <a:pt x="12700" y="12700"/>
                  </a:lnTo>
                  <a:close/>
                </a:path>
              </a:pathLst>
            </a:custGeom>
            <a:solidFill>
              <a:schemeClr val="accent6"/>
            </a:soli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2758CCEA-6327-4FC9-8472-4E74DC77BAD5}"/>
                </a:ext>
              </a:extLst>
            </p:cNvPr>
            <p:cNvSpPr/>
            <p:nvPr/>
          </p:nvSpPr>
          <p:spPr>
            <a:xfrm>
              <a:off x="4178300" y="-12700"/>
              <a:ext cx="7289800" cy="6883400"/>
            </a:xfrm>
            <a:custGeom>
              <a:avLst/>
              <a:gdLst>
                <a:gd name="connsiteX0" fmla="*/ 5063490 w 7289800"/>
                <a:gd name="connsiteY0" fmla="*/ 12700 h 6883400"/>
                <a:gd name="connsiteX1" fmla="*/ 2499360 w 7289800"/>
                <a:gd name="connsiteY1" fmla="*/ 6870700 h 6883400"/>
                <a:gd name="connsiteX2" fmla="*/ 4721860 w 7289800"/>
                <a:gd name="connsiteY2" fmla="*/ 6870700 h 6883400"/>
                <a:gd name="connsiteX3" fmla="*/ 7285990 w 7289800"/>
                <a:gd name="connsiteY3" fmla="*/ 12700 h 6883400"/>
                <a:gd name="connsiteX4" fmla="*/ 5063490 w 7289800"/>
                <a:gd name="connsiteY4" fmla="*/ 12700 h 6883400"/>
                <a:gd name="connsiteX5" fmla="*/ 12700 w 7289800"/>
                <a:gd name="connsiteY5" fmla="*/ 6870700 h 6883400"/>
                <a:gd name="connsiteX6" fmla="*/ 2235200 w 7289800"/>
                <a:gd name="connsiteY6" fmla="*/ 6870700 h 6883400"/>
                <a:gd name="connsiteX7" fmla="*/ 4799331 w 7289800"/>
                <a:gd name="connsiteY7" fmla="*/ 12700 h 6883400"/>
                <a:gd name="connsiteX8" fmla="*/ 2576830 w 7289800"/>
                <a:gd name="connsiteY8" fmla="*/ 12700 h 6883400"/>
                <a:gd name="connsiteX9" fmla="*/ 12700 w 7289800"/>
                <a:gd name="connsiteY9" fmla="*/ 6870700 h 6883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7289800" h="6883400">
                  <a:moveTo>
                    <a:pt x="5063490" y="12700"/>
                  </a:moveTo>
                  <a:lnTo>
                    <a:pt x="2499360" y="6870700"/>
                  </a:lnTo>
                  <a:lnTo>
                    <a:pt x="4721860" y="6870700"/>
                  </a:lnTo>
                  <a:lnTo>
                    <a:pt x="7285990" y="12700"/>
                  </a:lnTo>
                  <a:lnTo>
                    <a:pt x="5063490" y="12700"/>
                  </a:lnTo>
                  <a:close/>
                  <a:moveTo>
                    <a:pt x="12700" y="6870700"/>
                  </a:moveTo>
                  <a:lnTo>
                    <a:pt x="2235200" y="6870700"/>
                  </a:lnTo>
                  <a:lnTo>
                    <a:pt x="4799331" y="12700"/>
                  </a:lnTo>
                  <a:lnTo>
                    <a:pt x="2576830" y="12700"/>
                  </a:lnTo>
                  <a:lnTo>
                    <a:pt x="12700" y="6870700"/>
                  </a:lnTo>
                  <a:close/>
                </a:path>
              </a:pathLst>
            </a:custGeom>
            <a:solidFill>
              <a:schemeClr val="bg2">
                <a:alpha val="15000"/>
              </a:schemeClr>
            </a:soli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/>
            </a:p>
          </p:txBody>
        </p:sp>
      </p:grp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906ADBD7-8355-4951-B459-EC284BCE83A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95E168-DA5E-4888-8D8A-92B118324C14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03373955-AB5B-4186-8098-9DBA0AB2650E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580524" y="2993042"/>
            <a:ext cx="3274219" cy="454353"/>
          </a:xfrm>
        </p:spPr>
        <p:txBody>
          <a:bodyPr>
            <a:noAutofit/>
          </a:bodyPr>
          <a:lstStyle>
            <a:lvl1pPr marL="0" indent="0">
              <a:buNone/>
              <a:defRPr sz="2025" b="1">
                <a:solidFill>
                  <a:schemeClr val="bg2"/>
                </a:solidFill>
                <a:latin typeface="+mj-lt"/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Section 1 title</a:t>
            </a:r>
          </a:p>
        </p:txBody>
      </p:sp>
      <p:sp>
        <p:nvSpPr>
          <p:cNvPr id="10" name="Text Placeholder 2">
            <a:extLst>
              <a:ext uri="{FF2B5EF4-FFF2-40B4-BE49-F238E27FC236}">
                <a16:creationId xmlns:a16="http://schemas.microsoft.com/office/drawing/2014/main" id="{23A3472E-32B4-4CAD-B5D0-420AA3FB4CE3}"/>
              </a:ext>
            </a:extLst>
          </p:cNvPr>
          <p:cNvSpPr>
            <a:spLocks noGrp="1"/>
          </p:cNvSpPr>
          <p:nvPr>
            <p:ph type="body" idx="18" hasCustomPrompt="1"/>
          </p:nvPr>
        </p:nvSpPr>
        <p:spPr>
          <a:xfrm>
            <a:off x="4970340" y="2993042"/>
            <a:ext cx="3274219" cy="454353"/>
          </a:xfrm>
        </p:spPr>
        <p:txBody>
          <a:bodyPr>
            <a:noAutofit/>
          </a:bodyPr>
          <a:lstStyle>
            <a:lvl1pPr marL="0" indent="0">
              <a:buNone/>
              <a:defRPr sz="2025" b="1">
                <a:solidFill>
                  <a:schemeClr val="bg2"/>
                </a:solidFill>
                <a:latin typeface="+mj-lt"/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Section 2 title</a:t>
            </a:r>
          </a:p>
        </p:txBody>
      </p:sp>
      <p:sp>
        <p:nvSpPr>
          <p:cNvPr id="11" name="Text Placeholder 26">
            <a:extLst>
              <a:ext uri="{FF2B5EF4-FFF2-40B4-BE49-F238E27FC236}">
                <a16:creationId xmlns:a16="http://schemas.microsoft.com/office/drawing/2014/main" id="{1AEED068-3EA0-4BF4-875C-02473E9EB0CC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580524" y="3563412"/>
            <a:ext cx="3274219" cy="2333625"/>
          </a:xfrm>
        </p:spPr>
        <p:txBody>
          <a:bodyPr>
            <a:normAutofit/>
          </a:bodyPr>
          <a:lstStyle>
            <a:lvl1pPr marL="135000" indent="-135000">
              <a:spcBef>
                <a:spcPts val="45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1050">
                <a:solidFill>
                  <a:schemeClr val="bg1">
                    <a:lumMod val="75000"/>
                  </a:schemeClr>
                </a:solidFill>
              </a:defRPr>
            </a:lvl1pPr>
            <a:lvl2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2pPr>
            <a:lvl3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3pPr>
            <a:lvl4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4pPr>
            <a:lvl5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26">
            <a:extLst>
              <a:ext uri="{FF2B5EF4-FFF2-40B4-BE49-F238E27FC236}">
                <a16:creationId xmlns:a16="http://schemas.microsoft.com/office/drawing/2014/main" id="{3590B9DA-A2DF-4AE1-9A98-C7B84F48C3A9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4970341" y="3563412"/>
            <a:ext cx="3274219" cy="2333625"/>
          </a:xfrm>
        </p:spPr>
        <p:txBody>
          <a:bodyPr>
            <a:normAutofit/>
          </a:bodyPr>
          <a:lstStyle>
            <a:lvl1pPr marL="135000" indent="-135000">
              <a:spcBef>
                <a:spcPts val="45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1050">
                <a:solidFill>
                  <a:schemeClr val="bg1">
                    <a:lumMod val="75000"/>
                  </a:schemeClr>
                </a:solidFill>
              </a:defRPr>
            </a:lvl1pPr>
            <a:lvl2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2pPr>
            <a:lvl3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3pPr>
            <a:lvl4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4pPr>
            <a:lvl5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Graphic 4">
            <a:extLst>
              <a:ext uri="{FF2B5EF4-FFF2-40B4-BE49-F238E27FC236}">
                <a16:creationId xmlns:a16="http://schemas.microsoft.com/office/drawing/2014/main" id="{CC6E1909-954A-41BF-9CF4-2CB53F6862EF}"/>
              </a:ext>
            </a:extLst>
          </p:cNvPr>
          <p:cNvSpPr/>
          <p:nvPr userDrawn="1"/>
        </p:nvSpPr>
        <p:spPr>
          <a:xfrm>
            <a:off x="8469473" y="6103003"/>
            <a:ext cx="683100" cy="144000"/>
          </a:xfrm>
          <a:custGeom>
            <a:avLst/>
            <a:gdLst>
              <a:gd name="connsiteX0" fmla="*/ 689134 w 695325"/>
              <a:gd name="connsiteY0" fmla="*/ 7144 h 114300"/>
              <a:gd name="connsiteX1" fmla="*/ 689134 w 695325"/>
              <a:gd name="connsiteY1" fmla="*/ 115729 h 114300"/>
              <a:gd name="connsiteX2" fmla="*/ 78581 w 695325"/>
              <a:gd name="connsiteY2" fmla="*/ 115729 h 114300"/>
              <a:gd name="connsiteX3" fmla="*/ 7144 w 695325"/>
              <a:gd name="connsiteY3" fmla="*/ 7144 h 114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95325" h="114300">
                <a:moveTo>
                  <a:pt x="689134" y="7144"/>
                </a:moveTo>
                <a:lnTo>
                  <a:pt x="689134" y="115729"/>
                </a:lnTo>
                <a:lnTo>
                  <a:pt x="78581" y="115729"/>
                </a:lnTo>
                <a:lnTo>
                  <a:pt x="7144" y="7144"/>
                </a:lnTo>
                <a:close/>
              </a:path>
            </a:pathLst>
          </a:custGeom>
          <a:solidFill>
            <a:schemeClr val="bg2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ru-RU" dirty="0"/>
          </a:p>
        </p:txBody>
      </p:sp>
      <p:sp>
        <p:nvSpPr>
          <p:cNvPr id="20" name="Title 1">
            <a:extLst>
              <a:ext uri="{FF2B5EF4-FFF2-40B4-BE49-F238E27FC236}">
                <a16:creationId xmlns:a16="http://schemas.microsoft.com/office/drawing/2014/main" id="{9845E736-FB54-4B3D-821B-60C0AB9E1A5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80525" y="1033272"/>
            <a:ext cx="3792062" cy="782638"/>
          </a:xfrm>
        </p:spPr>
        <p:txBody>
          <a:bodyPr>
            <a:normAutofit/>
          </a:bodyPr>
          <a:lstStyle>
            <a:lvl1pPr algn="l">
              <a:defRPr sz="3000"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COMPARISON</a:t>
            </a:r>
            <a:endParaRPr lang="ru-RU" dirty="0"/>
          </a:p>
        </p:txBody>
      </p:sp>
      <p:sp>
        <p:nvSpPr>
          <p:cNvPr id="21" name="Text Placeholder 17">
            <a:extLst>
              <a:ext uri="{FF2B5EF4-FFF2-40B4-BE49-F238E27FC236}">
                <a16:creationId xmlns:a16="http://schemas.microsoft.com/office/drawing/2014/main" id="{AFF98BA6-47F6-4796-B970-98EE605E815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80524" y="2221993"/>
            <a:ext cx="7664035" cy="665713"/>
          </a:xfrm>
        </p:spPr>
        <p:txBody>
          <a:bodyPr>
            <a:normAutofit/>
          </a:bodyPr>
          <a:lstStyle>
            <a:lvl1pPr marL="0" indent="0" algn="l">
              <a:buNone/>
              <a:defRPr sz="1650">
                <a:solidFill>
                  <a:schemeClr val="tx2"/>
                </a:solidFill>
              </a:defRPr>
            </a:lvl1pPr>
            <a:lvl2pPr>
              <a:defRPr sz="1350"/>
            </a:lvl2pPr>
            <a:lvl3pPr>
              <a:defRPr sz="1350"/>
            </a:lvl3pPr>
            <a:lvl4pPr>
              <a:defRPr sz="1350"/>
            </a:lvl4pPr>
            <a:lvl5pPr>
              <a:defRPr sz="1350"/>
            </a:lvl5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8" name="Graphic 15">
            <a:extLst>
              <a:ext uri="{FF2B5EF4-FFF2-40B4-BE49-F238E27FC236}">
                <a16:creationId xmlns:a16="http://schemas.microsoft.com/office/drawing/2014/main" id="{5E78F6F2-1702-E74A-86B2-0C42A30F3378}"/>
              </a:ext>
            </a:extLst>
          </p:cNvPr>
          <p:cNvSpPr/>
          <p:nvPr userDrawn="1"/>
        </p:nvSpPr>
        <p:spPr>
          <a:xfrm>
            <a:off x="-8381" y="1947672"/>
            <a:ext cx="3955500" cy="73100"/>
          </a:xfrm>
          <a:custGeom>
            <a:avLst/>
            <a:gdLst>
              <a:gd name="connsiteX0" fmla="*/ 9138 w 5056083"/>
              <a:gd name="connsiteY0" fmla="*/ 9137 h 73099"/>
              <a:gd name="connsiteX1" fmla="*/ 9138 w 5056083"/>
              <a:gd name="connsiteY1" fmla="*/ 67617 h 73099"/>
              <a:gd name="connsiteX2" fmla="*/ 5018925 w 5056083"/>
              <a:gd name="connsiteY2" fmla="*/ 67617 h 73099"/>
              <a:gd name="connsiteX3" fmla="*/ 5057911 w 5056083"/>
              <a:gd name="connsiteY3" fmla="*/ 9137 h 730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056083" h="73099">
                <a:moveTo>
                  <a:pt x="9138" y="9137"/>
                </a:moveTo>
                <a:lnTo>
                  <a:pt x="9138" y="67617"/>
                </a:lnTo>
                <a:lnTo>
                  <a:pt x="5018925" y="67617"/>
                </a:lnTo>
                <a:lnTo>
                  <a:pt x="5057911" y="9137"/>
                </a:lnTo>
                <a:close/>
              </a:path>
            </a:pathLst>
          </a:custGeom>
          <a:solidFill>
            <a:schemeClr val="bg2">
              <a:alpha val="70000"/>
            </a:schemeClr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9988270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Content with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Picture Placeholder 24">
            <a:extLst>
              <a:ext uri="{FF2B5EF4-FFF2-40B4-BE49-F238E27FC236}">
                <a16:creationId xmlns:a16="http://schemas.microsoft.com/office/drawing/2014/main" id="{9D8367A5-C050-47FB-A1BD-54CD13DE3A0F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4139804" y="0"/>
            <a:ext cx="4577716" cy="6858000"/>
          </a:xfrm>
          <a:custGeom>
            <a:avLst/>
            <a:gdLst>
              <a:gd name="connsiteX0" fmla="*/ 3914141 w 6103621"/>
              <a:gd name="connsiteY0" fmla="*/ 914400 h 6858000"/>
              <a:gd name="connsiteX1" fmla="*/ 6103621 w 6103621"/>
              <a:gd name="connsiteY1" fmla="*/ 914400 h 6858000"/>
              <a:gd name="connsiteX2" fmla="*/ 4339591 w 6103621"/>
              <a:gd name="connsiteY2" fmla="*/ 6858000 h 6858000"/>
              <a:gd name="connsiteX3" fmla="*/ 2150112 w 6103621"/>
              <a:gd name="connsiteY3" fmla="*/ 6858000 h 6858000"/>
              <a:gd name="connsiteX4" fmla="*/ 1769111 w 6103621"/>
              <a:gd name="connsiteY4" fmla="*/ 0 h 6858000"/>
              <a:gd name="connsiteX5" fmla="*/ 3958591 w 6103621"/>
              <a:gd name="connsiteY5" fmla="*/ 0 h 6858000"/>
              <a:gd name="connsiteX6" fmla="*/ 2189480 w 6103621"/>
              <a:gd name="connsiteY6" fmla="*/ 5943601 h 6858000"/>
              <a:gd name="connsiteX7" fmla="*/ 0 w 6103621"/>
              <a:gd name="connsiteY7" fmla="*/ 5943601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103621" h="6858000">
                <a:moveTo>
                  <a:pt x="3914141" y="914400"/>
                </a:moveTo>
                <a:lnTo>
                  <a:pt x="6103621" y="914400"/>
                </a:lnTo>
                <a:lnTo>
                  <a:pt x="4339591" y="6858000"/>
                </a:lnTo>
                <a:lnTo>
                  <a:pt x="2150112" y="6858000"/>
                </a:lnTo>
                <a:close/>
                <a:moveTo>
                  <a:pt x="1769111" y="0"/>
                </a:moveTo>
                <a:lnTo>
                  <a:pt x="3958591" y="0"/>
                </a:lnTo>
                <a:lnTo>
                  <a:pt x="2189480" y="5943601"/>
                </a:lnTo>
                <a:lnTo>
                  <a:pt x="0" y="5943601"/>
                </a:lnTo>
                <a:close/>
              </a:path>
            </a:pathLst>
          </a:custGeom>
          <a:solidFill>
            <a:schemeClr val="bg1">
              <a:lumMod val="65000"/>
            </a:schemeClr>
          </a:solidFill>
        </p:spPr>
        <p:txBody>
          <a:bodyPr wrap="square" anchor="ctr" anchorCtr="0">
            <a:noAutofit/>
          </a:bodyPr>
          <a:lstStyle>
            <a:lvl1pPr marL="0" indent="0" algn="ctr">
              <a:buNone/>
              <a:defRPr sz="1050"/>
            </a:lvl1pPr>
          </a:lstStyle>
          <a:p>
            <a:r>
              <a:rPr lang="en-US" dirty="0"/>
              <a:t>Click icon to add picture</a:t>
            </a:r>
            <a:endParaRPr lang="ru-RU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9D2C969-FCE5-427B-89DE-6A79722FB6F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95E168-DA5E-4888-8D8A-92B118324C14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4" name="Text Placeholder 14">
            <a:extLst>
              <a:ext uri="{FF2B5EF4-FFF2-40B4-BE49-F238E27FC236}">
                <a16:creationId xmlns:a16="http://schemas.microsoft.com/office/drawing/2014/main" id="{302F0820-F94A-40EF-B3BE-26CD0CB55173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580524" y="3074530"/>
            <a:ext cx="3316392" cy="2588637"/>
          </a:xfrm>
        </p:spPr>
        <p:txBody>
          <a:bodyPr lIns="0">
            <a:normAutofit/>
          </a:bodyPr>
          <a:lstStyle>
            <a:lvl1pPr marL="135000" indent="-135000">
              <a:spcBef>
                <a:spcPts val="45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1050" b="0" i="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1" name="Title 1">
            <a:extLst>
              <a:ext uri="{FF2B5EF4-FFF2-40B4-BE49-F238E27FC236}">
                <a16:creationId xmlns:a16="http://schemas.microsoft.com/office/drawing/2014/main" id="{33528AEE-54AB-4366-9576-BBA1CE5F3A5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80525" y="1032746"/>
            <a:ext cx="3792062" cy="782638"/>
          </a:xfrm>
        </p:spPr>
        <p:txBody>
          <a:bodyPr>
            <a:normAutofit/>
          </a:bodyPr>
          <a:lstStyle>
            <a:lvl1pPr algn="l">
              <a:defRPr sz="3000"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TEXT LAYOUT 1</a:t>
            </a:r>
            <a:endParaRPr lang="ru-RU" dirty="0"/>
          </a:p>
        </p:txBody>
      </p:sp>
      <p:sp>
        <p:nvSpPr>
          <p:cNvPr id="22" name="Text Placeholder 17">
            <a:extLst>
              <a:ext uri="{FF2B5EF4-FFF2-40B4-BE49-F238E27FC236}">
                <a16:creationId xmlns:a16="http://schemas.microsoft.com/office/drawing/2014/main" id="{A1867536-E941-4FED-8B68-2609143C2A7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80524" y="2225393"/>
            <a:ext cx="3316392" cy="749047"/>
          </a:xfrm>
        </p:spPr>
        <p:txBody>
          <a:bodyPr>
            <a:normAutofit/>
          </a:bodyPr>
          <a:lstStyle>
            <a:lvl1pPr marL="0" indent="0" algn="l">
              <a:buNone/>
              <a:defRPr sz="1650">
                <a:solidFill>
                  <a:schemeClr val="tx2"/>
                </a:solidFill>
              </a:defRPr>
            </a:lvl1pPr>
            <a:lvl2pPr>
              <a:defRPr sz="1350"/>
            </a:lvl2pPr>
            <a:lvl3pPr>
              <a:defRPr sz="1350"/>
            </a:lvl3pPr>
            <a:lvl4pPr>
              <a:defRPr sz="1350"/>
            </a:lvl4pPr>
            <a:lvl5pPr>
              <a:defRPr sz="1350"/>
            </a:lvl5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26" name="Graphic 4">
            <a:extLst>
              <a:ext uri="{FF2B5EF4-FFF2-40B4-BE49-F238E27FC236}">
                <a16:creationId xmlns:a16="http://schemas.microsoft.com/office/drawing/2014/main" id="{7D57D3C0-DF85-4866-AC4B-ED6A0F6963A5}"/>
              </a:ext>
            </a:extLst>
          </p:cNvPr>
          <p:cNvSpPr/>
          <p:nvPr/>
        </p:nvSpPr>
        <p:spPr>
          <a:xfrm>
            <a:off x="8469473" y="6103003"/>
            <a:ext cx="683100" cy="144000"/>
          </a:xfrm>
          <a:custGeom>
            <a:avLst/>
            <a:gdLst>
              <a:gd name="connsiteX0" fmla="*/ 689134 w 695325"/>
              <a:gd name="connsiteY0" fmla="*/ 7144 h 114300"/>
              <a:gd name="connsiteX1" fmla="*/ 689134 w 695325"/>
              <a:gd name="connsiteY1" fmla="*/ 115729 h 114300"/>
              <a:gd name="connsiteX2" fmla="*/ 78581 w 695325"/>
              <a:gd name="connsiteY2" fmla="*/ 115729 h 114300"/>
              <a:gd name="connsiteX3" fmla="*/ 7144 w 695325"/>
              <a:gd name="connsiteY3" fmla="*/ 7144 h 114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95325" h="114300">
                <a:moveTo>
                  <a:pt x="689134" y="7144"/>
                </a:moveTo>
                <a:lnTo>
                  <a:pt x="689134" y="115729"/>
                </a:lnTo>
                <a:lnTo>
                  <a:pt x="78581" y="115729"/>
                </a:lnTo>
                <a:lnTo>
                  <a:pt x="7144" y="7144"/>
                </a:lnTo>
                <a:close/>
              </a:path>
            </a:pathLst>
          </a:custGeom>
          <a:solidFill>
            <a:schemeClr val="bg2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ru-RU" dirty="0"/>
          </a:p>
        </p:txBody>
      </p:sp>
      <p:sp>
        <p:nvSpPr>
          <p:cNvPr id="11" name="Graphic 15">
            <a:extLst>
              <a:ext uri="{FF2B5EF4-FFF2-40B4-BE49-F238E27FC236}">
                <a16:creationId xmlns:a16="http://schemas.microsoft.com/office/drawing/2014/main" id="{FA387E18-8CE1-1648-81B1-6F1A0F183C30}"/>
              </a:ext>
            </a:extLst>
          </p:cNvPr>
          <p:cNvSpPr/>
          <p:nvPr userDrawn="1"/>
        </p:nvSpPr>
        <p:spPr>
          <a:xfrm>
            <a:off x="-8381" y="1947672"/>
            <a:ext cx="3955500" cy="73100"/>
          </a:xfrm>
          <a:custGeom>
            <a:avLst/>
            <a:gdLst>
              <a:gd name="connsiteX0" fmla="*/ 9138 w 5056083"/>
              <a:gd name="connsiteY0" fmla="*/ 9137 h 73099"/>
              <a:gd name="connsiteX1" fmla="*/ 9138 w 5056083"/>
              <a:gd name="connsiteY1" fmla="*/ 67617 h 73099"/>
              <a:gd name="connsiteX2" fmla="*/ 5018925 w 5056083"/>
              <a:gd name="connsiteY2" fmla="*/ 67617 h 73099"/>
              <a:gd name="connsiteX3" fmla="*/ 5057911 w 5056083"/>
              <a:gd name="connsiteY3" fmla="*/ 9137 h 730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056083" h="73099">
                <a:moveTo>
                  <a:pt x="9138" y="9137"/>
                </a:moveTo>
                <a:lnTo>
                  <a:pt x="9138" y="67617"/>
                </a:lnTo>
                <a:lnTo>
                  <a:pt x="5018925" y="67617"/>
                </a:lnTo>
                <a:lnTo>
                  <a:pt x="5057911" y="9137"/>
                </a:lnTo>
                <a:close/>
              </a:path>
            </a:pathLst>
          </a:custGeom>
          <a:solidFill>
            <a:schemeClr val="bg2">
              <a:alpha val="70000"/>
            </a:schemeClr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0912309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nten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icture Placeholder 21">
            <a:extLst>
              <a:ext uri="{FF2B5EF4-FFF2-40B4-BE49-F238E27FC236}">
                <a16:creationId xmlns:a16="http://schemas.microsoft.com/office/drawing/2014/main" id="{B2044CCF-605D-4D6E-A41D-D6AED53B2233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0" y="404811"/>
            <a:ext cx="4581654" cy="5485128"/>
          </a:xfrm>
          <a:custGeom>
            <a:avLst/>
            <a:gdLst>
              <a:gd name="connsiteX0" fmla="*/ 0 w 6108872"/>
              <a:gd name="connsiteY0" fmla="*/ 2203471 h 5485128"/>
              <a:gd name="connsiteX1" fmla="*/ 6108872 w 6108872"/>
              <a:gd name="connsiteY1" fmla="*/ 3505695 h 5485128"/>
              <a:gd name="connsiteX2" fmla="*/ 6108872 w 6108872"/>
              <a:gd name="connsiteY2" fmla="*/ 5485128 h 5485128"/>
              <a:gd name="connsiteX3" fmla="*/ 0 w 6108872"/>
              <a:gd name="connsiteY3" fmla="*/ 4182903 h 5485128"/>
              <a:gd name="connsiteX4" fmla="*/ 0 w 6108872"/>
              <a:gd name="connsiteY4" fmla="*/ 0 h 5485128"/>
              <a:gd name="connsiteX5" fmla="*/ 6108872 w 6108872"/>
              <a:gd name="connsiteY5" fmla="*/ 1302225 h 5485128"/>
              <a:gd name="connsiteX6" fmla="*/ 6108872 w 6108872"/>
              <a:gd name="connsiteY6" fmla="*/ 3281657 h 5485128"/>
              <a:gd name="connsiteX7" fmla="*/ 0 w 6108872"/>
              <a:gd name="connsiteY7" fmla="*/ 1979432 h 54851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108872" h="5485128">
                <a:moveTo>
                  <a:pt x="0" y="2203471"/>
                </a:moveTo>
                <a:lnTo>
                  <a:pt x="6108872" y="3505695"/>
                </a:lnTo>
                <a:lnTo>
                  <a:pt x="6108872" y="5485128"/>
                </a:lnTo>
                <a:lnTo>
                  <a:pt x="0" y="4182903"/>
                </a:lnTo>
                <a:close/>
                <a:moveTo>
                  <a:pt x="0" y="0"/>
                </a:moveTo>
                <a:lnTo>
                  <a:pt x="6108872" y="1302225"/>
                </a:lnTo>
                <a:lnTo>
                  <a:pt x="6108872" y="3281657"/>
                </a:lnTo>
                <a:lnTo>
                  <a:pt x="0" y="1979432"/>
                </a:lnTo>
                <a:close/>
              </a:path>
            </a:pathLst>
          </a:custGeom>
          <a:solidFill>
            <a:schemeClr val="bg1">
              <a:lumMod val="65000"/>
            </a:schemeClr>
          </a:solidFill>
        </p:spPr>
        <p:txBody>
          <a:bodyPr wrap="square" anchor="ctr" anchorCtr="0">
            <a:noAutofit/>
          </a:bodyPr>
          <a:lstStyle>
            <a:lvl1pPr marL="0" indent="0" algn="ctr">
              <a:buNone/>
              <a:defRPr sz="1050"/>
            </a:lvl1pPr>
          </a:lstStyle>
          <a:p>
            <a:r>
              <a:rPr lang="en-US" dirty="0"/>
              <a:t>Click icon to add picture</a:t>
            </a:r>
            <a:endParaRPr lang="ru-RU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9D2C969-FCE5-427B-89DE-6A79722FB6F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95E168-DA5E-4888-8D8A-92B118324C14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6" name="Text Placeholder 14">
            <a:extLst>
              <a:ext uri="{FF2B5EF4-FFF2-40B4-BE49-F238E27FC236}">
                <a16:creationId xmlns:a16="http://schemas.microsoft.com/office/drawing/2014/main" id="{E7F180F3-53B1-4A31-82A4-E6F9B5D8D8A3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5160904" y="3090573"/>
            <a:ext cx="3316393" cy="2588637"/>
          </a:xfrm>
        </p:spPr>
        <p:txBody>
          <a:bodyPr lIns="0">
            <a:normAutofit/>
          </a:bodyPr>
          <a:lstStyle>
            <a:lvl1pPr marL="135000" indent="-135000">
              <a:spcBef>
                <a:spcPts val="45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1050" b="0" i="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7" name="Title 1">
            <a:extLst>
              <a:ext uri="{FF2B5EF4-FFF2-40B4-BE49-F238E27FC236}">
                <a16:creationId xmlns:a16="http://schemas.microsoft.com/office/drawing/2014/main" id="{BD523330-9E96-4C6E-B5A4-6B543D365FA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160905" y="1046140"/>
            <a:ext cx="3792062" cy="782638"/>
          </a:xfrm>
        </p:spPr>
        <p:txBody>
          <a:bodyPr>
            <a:normAutofit/>
          </a:bodyPr>
          <a:lstStyle>
            <a:lvl1pPr algn="l">
              <a:defRPr sz="3000"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TEXT LAYOUT 2</a:t>
            </a:r>
            <a:endParaRPr lang="ru-RU" dirty="0"/>
          </a:p>
        </p:txBody>
      </p:sp>
      <p:sp>
        <p:nvSpPr>
          <p:cNvPr id="18" name="Text Placeholder 17">
            <a:extLst>
              <a:ext uri="{FF2B5EF4-FFF2-40B4-BE49-F238E27FC236}">
                <a16:creationId xmlns:a16="http://schemas.microsoft.com/office/drawing/2014/main" id="{1A08F6B3-0ADA-4ECF-8D25-7DFE4A36411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160905" y="2241516"/>
            <a:ext cx="3316392" cy="749047"/>
          </a:xfrm>
        </p:spPr>
        <p:txBody>
          <a:bodyPr>
            <a:normAutofit/>
          </a:bodyPr>
          <a:lstStyle>
            <a:lvl1pPr marL="0" indent="0" algn="l">
              <a:buNone/>
              <a:defRPr sz="1650">
                <a:solidFill>
                  <a:schemeClr val="tx2"/>
                </a:solidFill>
              </a:defRPr>
            </a:lvl1pPr>
            <a:lvl2pPr>
              <a:defRPr sz="1350"/>
            </a:lvl2pPr>
            <a:lvl3pPr>
              <a:defRPr sz="1350"/>
            </a:lvl3pPr>
            <a:lvl4pPr>
              <a:defRPr sz="1350"/>
            </a:lvl4pPr>
            <a:lvl5pPr>
              <a:defRPr sz="1350"/>
            </a:lvl5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9" name="Graphic 15">
            <a:extLst>
              <a:ext uri="{FF2B5EF4-FFF2-40B4-BE49-F238E27FC236}">
                <a16:creationId xmlns:a16="http://schemas.microsoft.com/office/drawing/2014/main" id="{5CCECBFE-3C2B-4492-BCDA-1EFEB5E3E092}"/>
              </a:ext>
            </a:extLst>
          </p:cNvPr>
          <p:cNvSpPr/>
          <p:nvPr userDrawn="1"/>
        </p:nvSpPr>
        <p:spPr>
          <a:xfrm flipH="1">
            <a:off x="5235690" y="1947672"/>
            <a:ext cx="3915000" cy="73100"/>
          </a:xfrm>
          <a:custGeom>
            <a:avLst/>
            <a:gdLst>
              <a:gd name="connsiteX0" fmla="*/ 9138 w 5056083"/>
              <a:gd name="connsiteY0" fmla="*/ 9137 h 73099"/>
              <a:gd name="connsiteX1" fmla="*/ 9138 w 5056083"/>
              <a:gd name="connsiteY1" fmla="*/ 67617 h 73099"/>
              <a:gd name="connsiteX2" fmla="*/ 5018925 w 5056083"/>
              <a:gd name="connsiteY2" fmla="*/ 67617 h 73099"/>
              <a:gd name="connsiteX3" fmla="*/ 5057911 w 5056083"/>
              <a:gd name="connsiteY3" fmla="*/ 9137 h 730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056083" h="73099">
                <a:moveTo>
                  <a:pt x="9138" y="9137"/>
                </a:moveTo>
                <a:lnTo>
                  <a:pt x="9138" y="67617"/>
                </a:lnTo>
                <a:lnTo>
                  <a:pt x="5018925" y="67617"/>
                </a:lnTo>
                <a:lnTo>
                  <a:pt x="5057911" y="9137"/>
                </a:lnTo>
                <a:close/>
              </a:path>
            </a:pathLst>
          </a:custGeom>
          <a:solidFill>
            <a:schemeClr val="bg2">
              <a:alpha val="70000"/>
            </a:schemeClr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ru-RU" dirty="0"/>
          </a:p>
        </p:txBody>
      </p:sp>
      <p:sp>
        <p:nvSpPr>
          <p:cNvPr id="20" name="Graphic 4">
            <a:extLst>
              <a:ext uri="{FF2B5EF4-FFF2-40B4-BE49-F238E27FC236}">
                <a16:creationId xmlns:a16="http://schemas.microsoft.com/office/drawing/2014/main" id="{3441B044-38F8-49ED-845B-5D926C811447}"/>
              </a:ext>
            </a:extLst>
          </p:cNvPr>
          <p:cNvSpPr/>
          <p:nvPr userDrawn="1"/>
        </p:nvSpPr>
        <p:spPr>
          <a:xfrm>
            <a:off x="8469473" y="6103003"/>
            <a:ext cx="683100" cy="144000"/>
          </a:xfrm>
          <a:custGeom>
            <a:avLst/>
            <a:gdLst>
              <a:gd name="connsiteX0" fmla="*/ 689134 w 695325"/>
              <a:gd name="connsiteY0" fmla="*/ 7144 h 114300"/>
              <a:gd name="connsiteX1" fmla="*/ 689134 w 695325"/>
              <a:gd name="connsiteY1" fmla="*/ 115729 h 114300"/>
              <a:gd name="connsiteX2" fmla="*/ 78581 w 695325"/>
              <a:gd name="connsiteY2" fmla="*/ 115729 h 114300"/>
              <a:gd name="connsiteX3" fmla="*/ 7144 w 695325"/>
              <a:gd name="connsiteY3" fmla="*/ 7144 h 114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95325" h="114300">
                <a:moveTo>
                  <a:pt x="689134" y="7144"/>
                </a:moveTo>
                <a:lnTo>
                  <a:pt x="689134" y="115729"/>
                </a:lnTo>
                <a:lnTo>
                  <a:pt x="78581" y="115729"/>
                </a:lnTo>
                <a:lnTo>
                  <a:pt x="7144" y="7144"/>
                </a:lnTo>
                <a:close/>
              </a:path>
            </a:pathLst>
          </a:custGeom>
          <a:solidFill>
            <a:schemeClr val="bg2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0630290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0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tIns="0" rIns="18288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B314E4-5313-4426-8F3B-56C7353531D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3869810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4AE8A8-6ACE-4A15-90DF-984768BF090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162508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blipFill dpi="0" rotWithShape="0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tIns="0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5"/>
            <a:ext cx="7772400" cy="1509712"/>
          </a:xfrm>
        </p:spPr>
        <p:txBody>
          <a:bodyPr lIns="45720" rIns="45720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DCBF32-FF78-44AA-8572-630994CAC47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5738653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4AE8A8-6ACE-4A15-90DF-984768BF090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9217270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317231-FA46-49F0-98CE-9EE970EB22D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2335391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1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6" y="1859758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1" y="2514601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514601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3A2489-E4F4-4467-8292-1AE251D6708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4505770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4FEE21-878D-4F01-8CE8-54AA8AE8A78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2874682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FF4C57-6B4F-45B6-8C98-B313356578D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4239267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1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9A6028-E669-43C5-A0DC-2FFDEA582AF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3704100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nip and Round Single Corner Rectangle 4"/>
          <p:cNvSpPr/>
          <p:nvPr/>
        </p:nvSpPr>
        <p:spPr>
          <a:xfrm rot="420000" flipV="1">
            <a:off x="3165475" y="1108075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6" name="Right Triangle 5"/>
          <p:cNvSpPr/>
          <p:nvPr/>
        </p:nvSpPr>
        <p:spPr>
          <a:xfrm rot="420000" flipV="1">
            <a:off x="8004175" y="5359400"/>
            <a:ext cx="155575" cy="155575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7" name="Freeform 6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dirty="0">
              <a:latin typeface="+mn-lt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dirty="0">
              <a:latin typeface="+mn-lt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7"/>
            <a:ext cx="2212848" cy="1582621"/>
          </a:xfrm>
        </p:spPr>
        <p:txBody>
          <a:bodyPr lIns="45720" rIns="45720" bIns="45720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en-US" noProof="0" dirty="0"/>
              <a:t>Click icon to add picture</a:t>
            </a:r>
          </a:p>
        </p:txBody>
      </p:sp>
      <p:sp>
        <p:nvSpPr>
          <p:cNvPr id="9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B9F1C06-2040-4BEE-AEE6-5D33D89D653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1472610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C31822-8D6E-4D2E-A705-A0E0A1033BD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9753164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2"/>
            <a:ext cx="2057400" cy="5211763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2"/>
            <a:ext cx="6019800" cy="521176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A14F9A-450D-4A4E-8B74-E268E5A8D44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0263017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76200"/>
            <a:ext cx="7848600" cy="8382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09601" y="1295401"/>
            <a:ext cx="3848100" cy="48307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10101" y="1295401"/>
            <a:ext cx="3848100" cy="48307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F0E5FA-8196-4D91-9E8C-6A16B1CC931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463946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blipFill dpi="0" rotWithShape="0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tIns="0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5"/>
            <a:ext cx="7772400" cy="1509712"/>
          </a:xfrm>
        </p:spPr>
        <p:txBody>
          <a:bodyPr lIns="45720" rIns="45720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DCBF32-FF78-44AA-8572-630994CAC47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7943750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317231-FA46-49F0-98CE-9EE970EB22D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133581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1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6" y="1859758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1" y="2514601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514601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3A2489-E4F4-4467-8292-1AE251D6708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51637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4FEE21-878D-4F01-8CE8-54AA8AE8A78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972257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FF4C57-6B4F-45B6-8C98-B313356578D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959883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1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9A6028-E669-43C5-A0DC-2FFDEA582AF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873632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nip and Round Single Corner Rectangle 4"/>
          <p:cNvSpPr/>
          <p:nvPr/>
        </p:nvSpPr>
        <p:spPr>
          <a:xfrm rot="420000" flipV="1">
            <a:off x="3165475" y="1108075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6" name="Right Triangle 5"/>
          <p:cNvSpPr/>
          <p:nvPr/>
        </p:nvSpPr>
        <p:spPr>
          <a:xfrm rot="420000" flipV="1">
            <a:off x="8004175" y="5359400"/>
            <a:ext cx="155575" cy="155575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7" name="Freeform 6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dirty="0">
              <a:latin typeface="+mn-lt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dirty="0">
              <a:latin typeface="+mn-lt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7"/>
            <a:ext cx="2212848" cy="1582621"/>
          </a:xfrm>
        </p:spPr>
        <p:txBody>
          <a:bodyPr lIns="45720" rIns="45720" bIns="45720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en-US" noProof="0" dirty="0"/>
              <a:t>Click icon to add picture</a:t>
            </a:r>
          </a:p>
        </p:txBody>
      </p:sp>
      <p:sp>
        <p:nvSpPr>
          <p:cNvPr id="9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B9F1C06-2040-4BEE-AEE6-5D33D89D653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819395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2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4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9.xml"/><Relationship Id="rId7" Type="http://schemas.openxmlformats.org/officeDocument/2006/relationships/slideLayout" Target="../slideLayouts/slideLayout23.xml"/><Relationship Id="rId12" Type="http://schemas.openxmlformats.org/officeDocument/2006/relationships/slideLayout" Target="../slideLayouts/slideLayout28.xml"/><Relationship Id="rId2" Type="http://schemas.openxmlformats.org/officeDocument/2006/relationships/slideLayout" Target="../slideLayouts/slideLayout18.xml"/><Relationship Id="rId1" Type="http://schemas.openxmlformats.org/officeDocument/2006/relationships/slideLayout" Target="../slideLayouts/slideLayout17.xml"/><Relationship Id="rId6" Type="http://schemas.openxmlformats.org/officeDocument/2006/relationships/slideLayout" Target="../slideLayouts/slideLayout22.xml"/><Relationship Id="rId11" Type="http://schemas.openxmlformats.org/officeDocument/2006/relationships/slideLayout" Target="../slideLayouts/slideLayout27.xml"/><Relationship Id="rId5" Type="http://schemas.openxmlformats.org/officeDocument/2006/relationships/slideLayout" Target="../slideLayouts/slideLayout21.xml"/><Relationship Id="rId10" Type="http://schemas.openxmlformats.org/officeDocument/2006/relationships/slideLayout" Target="../slideLayouts/slideLayout26.xml"/><Relationship Id="rId4" Type="http://schemas.openxmlformats.org/officeDocument/2006/relationships/slideLayout" Target="../slideLayouts/slideLayout20.xml"/><Relationship Id="rId9" Type="http://schemas.openxmlformats.org/officeDocument/2006/relationships/slideLayout" Target="../slideLayouts/slideLayout25.xml"/><Relationship Id="rId14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938"/>
            <a:ext cx="9163050" cy="104140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dirty="0">
              <a:latin typeface="+mn-lt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938"/>
            <a:ext cx="4762500" cy="6381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dirty="0">
              <a:latin typeface="+mn-lt"/>
              <a:cs typeface="+mn-cs"/>
            </a:endParaRPr>
          </a:p>
        </p:txBody>
      </p:sp>
      <p:sp>
        <p:nvSpPr>
          <p:cNvPr id="1028" name="Title Placeholder 8"/>
          <p:cNvSpPr>
            <a:spLocks noGrp="1"/>
          </p:cNvSpPr>
          <p:nvPr>
            <p:ph type="title"/>
          </p:nvPr>
        </p:nvSpPr>
        <p:spPr bwMode="auto">
          <a:xfrm>
            <a:off x="457200" y="704850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4572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9" name="Text Placeholder 29"/>
          <p:cNvSpPr>
            <a:spLocks noGrp="1"/>
          </p:cNvSpPr>
          <p:nvPr>
            <p:ph type="body" idx="1"/>
          </p:nvPr>
        </p:nvSpPr>
        <p:spPr bwMode="auto">
          <a:xfrm>
            <a:off x="457200" y="1935163"/>
            <a:ext cx="8229600" cy="438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  <a:latin typeface="Arial" charset="0"/>
                <a:cs typeface="+mn-cs"/>
              </a:defRPr>
            </a:lvl1pPr>
          </a:lstStyle>
          <a:p>
            <a:pPr>
              <a:defRPr/>
            </a:pPr>
            <a:fld id="{FDD9C398-2318-4319-9CFE-B8C787321B0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grpSp>
        <p:nvGrpSpPr>
          <p:cNvPr id="1033" name="Group 1"/>
          <p:cNvGrpSpPr>
            <a:grpSpLocks/>
          </p:cNvGrpSpPr>
          <p:nvPr/>
        </p:nvGrpSpPr>
        <p:grpSpPr bwMode="auto">
          <a:xfrm>
            <a:off x="-19050" y="203200"/>
            <a:ext cx="9180513" cy="647700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7627" r:id="rId1"/>
    <p:sldLayoutId id="2147487609" r:id="rId2"/>
    <p:sldLayoutId id="2147487628" r:id="rId3"/>
    <p:sldLayoutId id="2147487610" r:id="rId4"/>
    <p:sldLayoutId id="2147487611" r:id="rId5"/>
    <p:sldLayoutId id="2147487612" r:id="rId6"/>
    <p:sldLayoutId id="2147487613" r:id="rId7"/>
    <p:sldLayoutId id="2147487614" r:id="rId8"/>
    <p:sldLayoutId id="2147487629" r:id="rId9"/>
    <p:sldLayoutId id="2147487615" r:id="rId10"/>
    <p:sldLayoutId id="2147487616" r:id="rId11"/>
    <p:sldLayoutId id="2147487630" r:id="rId12"/>
    <p:sldLayoutId id="2147487644" r:id="rId13"/>
    <p:sldLayoutId id="2147487645" r:id="rId14"/>
    <p:sldLayoutId id="2147487646" r:id="rId15"/>
    <p:sldLayoutId id="2147487647" r:id="rId16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50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9pPr>
    </p:titleStyle>
    <p:bodyStyle>
      <a:lvl1pPr marL="273050" indent="-273050" algn="l" rtl="0" eaLnBrk="0" fontAlgn="base" hangingPunct="0">
        <a:spcBef>
          <a:spcPct val="20000"/>
        </a:spcBef>
        <a:spcAft>
          <a:spcPct val="0"/>
        </a:spcAft>
        <a:buClr>
          <a:srgbClr val="0BD0D9"/>
        </a:buClr>
        <a:buSzPct val="95000"/>
        <a:buFont typeface="Wingdings 2" pitchFamily="18" charset="2"/>
        <a:buChar char="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46063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Wingdings 2" pitchFamily="18" charset="2"/>
        <a:buChar char="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06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 2" pitchFamily="18" charset="2"/>
        <a:buChar char="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7450" indent="-209550" algn="l" rtl="0" eaLnBrk="0" fontAlgn="base" hangingPunct="0">
        <a:spcBef>
          <a:spcPct val="20000"/>
        </a:spcBef>
        <a:spcAft>
          <a:spcPct val="0"/>
        </a:spcAft>
        <a:buClr>
          <a:srgbClr val="0BD0D9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2088" indent="-209550" algn="l" rtl="0" eaLnBrk="0" fontAlgn="base" hangingPunct="0">
        <a:spcBef>
          <a:spcPct val="20000"/>
        </a:spcBef>
        <a:spcAft>
          <a:spcPct val="0"/>
        </a:spcAft>
        <a:buClr>
          <a:srgbClr val="10CF9B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938"/>
            <a:ext cx="9163050" cy="104140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dirty="0">
              <a:latin typeface="+mn-lt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938"/>
            <a:ext cx="4762500" cy="6381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dirty="0">
              <a:latin typeface="+mn-lt"/>
              <a:cs typeface="+mn-cs"/>
            </a:endParaRPr>
          </a:p>
        </p:txBody>
      </p:sp>
      <p:sp>
        <p:nvSpPr>
          <p:cNvPr id="1028" name="Title Placeholder 8"/>
          <p:cNvSpPr>
            <a:spLocks noGrp="1"/>
          </p:cNvSpPr>
          <p:nvPr>
            <p:ph type="title"/>
          </p:nvPr>
        </p:nvSpPr>
        <p:spPr bwMode="auto">
          <a:xfrm>
            <a:off x="457200" y="704850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4572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9" name="Text Placeholder 29"/>
          <p:cNvSpPr>
            <a:spLocks noGrp="1"/>
          </p:cNvSpPr>
          <p:nvPr>
            <p:ph type="body" idx="1"/>
          </p:nvPr>
        </p:nvSpPr>
        <p:spPr bwMode="auto">
          <a:xfrm>
            <a:off x="457200" y="1935163"/>
            <a:ext cx="8229600" cy="438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  <a:latin typeface="Arial" charset="0"/>
                <a:cs typeface="+mn-cs"/>
              </a:defRPr>
            </a:lvl1pPr>
          </a:lstStyle>
          <a:p>
            <a:pPr>
              <a:defRPr/>
            </a:pPr>
            <a:fld id="{FDD9C398-2318-4319-9CFE-B8C787321B0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grpSp>
        <p:nvGrpSpPr>
          <p:cNvPr id="1033" name="Group 1"/>
          <p:cNvGrpSpPr>
            <a:grpSpLocks/>
          </p:cNvGrpSpPr>
          <p:nvPr/>
        </p:nvGrpSpPr>
        <p:grpSpPr bwMode="auto">
          <a:xfrm>
            <a:off x="-19050" y="203200"/>
            <a:ext cx="9180513" cy="647700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7557281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7632" r:id="rId1"/>
    <p:sldLayoutId id="2147487633" r:id="rId2"/>
    <p:sldLayoutId id="2147487634" r:id="rId3"/>
    <p:sldLayoutId id="2147487635" r:id="rId4"/>
    <p:sldLayoutId id="2147487636" r:id="rId5"/>
    <p:sldLayoutId id="2147487637" r:id="rId6"/>
    <p:sldLayoutId id="2147487638" r:id="rId7"/>
    <p:sldLayoutId id="2147487639" r:id="rId8"/>
    <p:sldLayoutId id="2147487640" r:id="rId9"/>
    <p:sldLayoutId id="2147487641" r:id="rId10"/>
    <p:sldLayoutId id="2147487642" r:id="rId11"/>
    <p:sldLayoutId id="2147487643" r:id="rId12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50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9pPr>
    </p:titleStyle>
    <p:bodyStyle>
      <a:lvl1pPr marL="273050" indent="-273050" algn="l" rtl="0" eaLnBrk="0" fontAlgn="base" hangingPunct="0">
        <a:spcBef>
          <a:spcPct val="20000"/>
        </a:spcBef>
        <a:spcAft>
          <a:spcPct val="0"/>
        </a:spcAft>
        <a:buClr>
          <a:srgbClr val="0BD0D9"/>
        </a:buClr>
        <a:buSzPct val="95000"/>
        <a:buFont typeface="Wingdings 2" pitchFamily="18" charset="2"/>
        <a:buChar char="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46063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Wingdings 2" pitchFamily="18" charset="2"/>
        <a:buChar char="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06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 2" pitchFamily="18" charset="2"/>
        <a:buChar char="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7450" indent="-209550" algn="l" rtl="0" eaLnBrk="0" fontAlgn="base" hangingPunct="0">
        <a:spcBef>
          <a:spcPct val="20000"/>
        </a:spcBef>
        <a:spcAft>
          <a:spcPct val="0"/>
        </a:spcAft>
        <a:buClr>
          <a:srgbClr val="0BD0D9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2088" indent="-209550" algn="l" rtl="0" eaLnBrk="0" fontAlgn="base" hangingPunct="0">
        <a:spcBef>
          <a:spcPct val="20000"/>
        </a:spcBef>
        <a:spcAft>
          <a:spcPct val="0"/>
        </a:spcAft>
        <a:buClr>
          <a:srgbClr val="10CF9B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labavn.org/" TargetMode="Externa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hyperlink" Target="mailto:ITOLEDO@LAWA.ORG" TargetMode="External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8.xml"/><Relationship Id="rId6" Type="http://schemas.openxmlformats.org/officeDocument/2006/relationships/image" Target="../media/image8.jpeg"/><Relationship Id="rId5" Type="http://schemas.openxmlformats.org/officeDocument/2006/relationships/hyperlink" Target="http://upload.wikimedia.org/wikipedia/en/9/96/Palmdale_Airport_Terminal.jpg" TargetMode="External"/><Relationship Id="rId4" Type="http://schemas.openxmlformats.org/officeDocument/2006/relationships/image" Target="../media/image7.jpe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https://finance.lacity.org/" TargetMode="External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3.jpeg"/><Relationship Id="rId4" Type="http://schemas.openxmlformats.org/officeDocument/2006/relationships/hyperlink" Target="https://urldefense.proofpoint.com/v2/url?u=https-3A__vimeo.com_304192330&amp;d=DwMFaQ&amp;c=_EZyq3jpMgV82C-qqw4SRw&amp;r=KkF3cnlaKtnrQuHnP3C50J0nNi6xwuJ7iNmoT-K35SU&amp;m=-Ehpx0njrv8YWYtAj9jCwODceNq4Ok7f6NnXdjn7v4c&amp;s=h_UzHDVy_RhsgMUpPW797DPWuzDIUbiy74gVGnpAQbM&amp;e=" TargetMode="Externa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7" Type="http://schemas.openxmlformats.org/officeDocument/2006/relationships/image" Target="../media/image42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Relationship Id="rId6" Type="http://schemas.openxmlformats.org/officeDocument/2006/relationships/hyperlink" Target="http://www.lawa.org/" TargetMode="External"/><Relationship Id="rId5" Type="http://schemas.openxmlformats.org/officeDocument/2006/relationships/image" Target="../media/image41.png"/><Relationship Id="rId4" Type="http://schemas.openxmlformats.org/officeDocument/2006/relationships/image" Target="../media/image40.jpe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3.jpeg"/><Relationship Id="rId4" Type="http://schemas.openxmlformats.org/officeDocument/2006/relationships/hyperlink" Target="mailto:BusinessandJobs@lawa.org" TargetMode="Externa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4.jpe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jobsatlax.org/" TargetMode="Externa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www.jobsatlax.org/" TargetMode="External"/><Relationship Id="rId4" Type="http://schemas.openxmlformats.org/officeDocument/2006/relationships/hyperlink" Target="mailto:cespinosa@lawa.org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5" Type="http://schemas.openxmlformats.org/officeDocument/2006/relationships/hyperlink" Target="mailto:cespinosa@lawa.org" TargetMode="External"/><Relationship Id="rId4" Type="http://schemas.openxmlformats.org/officeDocument/2006/relationships/hyperlink" Target="http://www.jobsallax.org/" TargetMode="Externa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hyperlink" Target="mailto:rosa@imwis.com" TargetMode="External"/><Relationship Id="rId2" Type="http://schemas.openxmlformats.org/officeDocument/2006/relationships/image" Target="../media/image45.jp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5.jpeg"/><Relationship Id="rId4" Type="http://schemas.openxmlformats.org/officeDocument/2006/relationships/image" Target="../media/image46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5.jpe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5.jpe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5.jpe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50.jpg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5.jpe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50.jpg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5.jpeg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hyperlink" Target="https://bca.lacity.org/Uploads/cca/SLBApplication.pdf" TargetMode="External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7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7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7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lawa.org/" TargetMode="External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labavn.org/" TargetMode="External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www.lawa.org/en/lawa-businesses/lawa-current-opportunities" TargetMode="External"/><Relationship Id="rId4" Type="http://schemas.openxmlformats.org/officeDocument/2006/relationships/hyperlink" Target="http://www.lawa.org/" TargetMode="Externa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lawa.org/" TargetMode="External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8" Type="http://schemas.openxmlformats.org/officeDocument/2006/relationships/hyperlink" Target="http://bca.lacity.org/" TargetMode="External"/><Relationship Id="rId3" Type="http://schemas.openxmlformats.org/officeDocument/2006/relationships/hyperlink" Target="https://www.lawa.org/groups-and-divisions/business-jobs-and-social-responsibility" TargetMode="External"/><Relationship Id="rId7" Type="http://schemas.openxmlformats.org/officeDocument/2006/relationships/hyperlink" Target="mailto:bca.certifications@lacity.org" TargetMode="External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12.xml"/><Relationship Id="rId6" Type="http://schemas.openxmlformats.org/officeDocument/2006/relationships/hyperlink" Target="http://www.lawa.org/" TargetMode="External"/><Relationship Id="rId5" Type="http://schemas.openxmlformats.org/officeDocument/2006/relationships/hyperlink" Target="http://www.lawa.org/bjrc" TargetMode="External"/><Relationship Id="rId4" Type="http://schemas.openxmlformats.org/officeDocument/2006/relationships/hyperlink" Target="mailto:rosa@imwis.com" TargetMode="External"/><Relationship Id="rId9" Type="http://schemas.openxmlformats.org/officeDocument/2006/relationships/hyperlink" Target="http://www.labavn.org/" TargetMode="Externa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eg"/><Relationship Id="rId4" Type="http://schemas.microsoft.com/office/2007/relationships/hdphoto" Target="../media/hdphoto1.wdp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hyperlink" Target="https://www.lawa.org/en/lawa-businesses/lawa-current-opportunities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562" name="Picture 2" descr="C:\Users\a19jxl\Pictures\background-last 11x14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51955" y="-408214"/>
            <a:ext cx="9247909" cy="72662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09600" y="304800"/>
            <a:ext cx="7851648" cy="1524000"/>
          </a:xfrm>
        </p:spPr>
        <p:txBody>
          <a:bodyPr>
            <a:no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sz="4400" dirty="0"/>
              <a:t>DOING BUSINESS with </a:t>
            </a:r>
            <a:br>
              <a:rPr lang="en-US" sz="4400" dirty="0"/>
            </a:br>
            <a:r>
              <a:rPr lang="en-US" sz="4400" dirty="0"/>
              <a:t>Los Angeles World Airports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D8F6B9D-4E84-4399-AECC-9A514B36C05D}" type="slidenum">
              <a:rPr lang="en-US" smtClean="0"/>
              <a:pPr>
                <a:defRPr/>
              </a:pPr>
              <a:t>1</a:t>
            </a:fld>
            <a:endParaRPr lang="en-US" dirty="0"/>
          </a:p>
        </p:txBody>
      </p:sp>
      <p:sp>
        <p:nvSpPr>
          <p:cNvPr id="33797" name="TextBox 2"/>
          <p:cNvSpPr txBox="1">
            <a:spLocks noChangeArrowheads="1"/>
          </p:cNvSpPr>
          <p:nvPr/>
        </p:nvSpPr>
        <p:spPr bwMode="auto">
          <a:xfrm>
            <a:off x="76200" y="6062990"/>
            <a:ext cx="2209800" cy="261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rgbClr val="0BD0D9"/>
              </a:buClr>
              <a:buSzPct val="95000"/>
              <a:buFont typeface="Wingdings 2" pitchFamily="18" charset="2"/>
              <a:buChar char=""/>
              <a:defRPr sz="2600">
                <a:solidFill>
                  <a:schemeClr val="tx1"/>
                </a:solidFill>
                <a:latin typeface="Constantia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85000"/>
              <a:buFont typeface="Wingdings 2" pitchFamily="18" charset="2"/>
              <a:buChar char=""/>
              <a:defRPr sz="2400">
                <a:solidFill>
                  <a:schemeClr val="tx1"/>
                </a:solidFill>
                <a:latin typeface="Constantia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 2" pitchFamily="18" charset="2"/>
              <a:buChar char=""/>
              <a:defRPr sz="2100">
                <a:solidFill>
                  <a:schemeClr val="tx1"/>
                </a:solidFill>
                <a:latin typeface="Constantia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0BD0D9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100" dirty="0">
                <a:latin typeface="Arial" charset="0"/>
              </a:rPr>
              <a:t>Rev. 12 / 2020</a:t>
            </a:r>
          </a:p>
        </p:txBody>
      </p:sp>
      <p:pic>
        <p:nvPicPr>
          <p:cNvPr id="3" name="Picture 2" descr="C:\Users\a19jxl\Pictures\New Logos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477000" y="5548947"/>
            <a:ext cx="2354263" cy="4708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4F87A889-4B36-45B6-9951-B63E07FA96F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3559" y="1878988"/>
            <a:ext cx="7776882" cy="424844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000125"/>
            <a:ext cx="8229600" cy="685800"/>
          </a:xfrm>
        </p:spPr>
        <p:txBody>
          <a:bodyPr/>
          <a:lstStyle/>
          <a:p>
            <a:pPr algn="ctr"/>
            <a:r>
              <a:rPr lang="en-US" sz="3200" b="1" i="1" dirty="0"/>
              <a:t>Current Contract Status Report: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84AE8A8-6ACE-4A15-90DF-984768BF0901}" type="slidenum">
              <a:rPr lang="en-US" smtClean="0"/>
              <a:pPr>
                <a:defRPr/>
              </a:pPr>
              <a:t>10</a:t>
            </a:fld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6248400" y="1900334"/>
            <a:ext cx="1066800" cy="4227095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862385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762000"/>
            <a:ext cx="8489950" cy="715963"/>
          </a:xfrm>
        </p:spPr>
        <p:txBody>
          <a:bodyPr/>
          <a:lstStyle/>
          <a:p>
            <a:pPr eaLnBrk="1" hangingPunct="1"/>
            <a:r>
              <a:rPr lang="en-US" altLang="en-US" sz="3200" b="1" i="1" dirty="0"/>
              <a:t>Request For Bids (RFB)</a:t>
            </a:r>
          </a:p>
        </p:txBody>
      </p:sp>
      <p:sp>
        <p:nvSpPr>
          <p:cNvPr id="34819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752600"/>
            <a:ext cx="7848600" cy="4876800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Clr>
                <a:schemeClr val="tx2"/>
              </a:buClr>
            </a:pPr>
            <a:r>
              <a:rPr lang="en-US" altLang="en-US" sz="2400" dirty="0">
                <a:latin typeface="Arial" charset="0"/>
                <a:cs typeface="Arial" charset="0"/>
              </a:rPr>
              <a:t>A </a:t>
            </a:r>
            <a:r>
              <a:rPr lang="en-US" altLang="en-US" sz="2400" b="1" dirty="0">
                <a:latin typeface="Arial" charset="0"/>
                <a:cs typeface="Arial" charset="0"/>
              </a:rPr>
              <a:t>Request for Bid</a:t>
            </a:r>
            <a:r>
              <a:rPr lang="en-US" altLang="en-US" sz="2400" dirty="0">
                <a:latin typeface="Arial" charset="0"/>
                <a:cs typeface="Arial" charset="0"/>
              </a:rPr>
              <a:t> is used for the competitive purchase of:</a:t>
            </a:r>
          </a:p>
          <a:p>
            <a:pPr lvl="1" eaLnBrk="1" hangingPunct="1">
              <a:lnSpc>
                <a:spcPct val="80000"/>
              </a:lnSpc>
              <a:buClr>
                <a:schemeClr val="tx2"/>
              </a:buClr>
            </a:pPr>
            <a:r>
              <a:rPr lang="en-US" altLang="en-US" sz="2000" dirty="0">
                <a:latin typeface="Arial" charset="0"/>
                <a:cs typeface="Arial" charset="0"/>
              </a:rPr>
              <a:t>Goods</a:t>
            </a:r>
          </a:p>
          <a:p>
            <a:pPr lvl="1" eaLnBrk="1" hangingPunct="1">
              <a:lnSpc>
                <a:spcPct val="80000"/>
              </a:lnSpc>
              <a:buClr>
                <a:schemeClr val="tx2"/>
              </a:buClr>
            </a:pPr>
            <a:r>
              <a:rPr lang="en-US" altLang="en-US" sz="2000" dirty="0">
                <a:latin typeface="Arial" charset="0"/>
                <a:cs typeface="Arial" charset="0"/>
              </a:rPr>
              <a:t>Equipment</a:t>
            </a:r>
          </a:p>
          <a:p>
            <a:pPr lvl="1" eaLnBrk="1" hangingPunct="1">
              <a:lnSpc>
                <a:spcPct val="80000"/>
              </a:lnSpc>
              <a:buClr>
                <a:schemeClr val="tx2"/>
              </a:buClr>
            </a:pPr>
            <a:r>
              <a:rPr lang="en-US" altLang="en-US" sz="2000" dirty="0">
                <a:latin typeface="Arial" charset="0"/>
                <a:cs typeface="Arial" charset="0"/>
              </a:rPr>
              <a:t>Non-professional services</a:t>
            </a:r>
          </a:p>
          <a:p>
            <a:pPr lvl="1" eaLnBrk="1" hangingPunct="1">
              <a:lnSpc>
                <a:spcPct val="80000"/>
              </a:lnSpc>
              <a:buClr>
                <a:schemeClr val="tx2"/>
              </a:buClr>
            </a:pPr>
            <a:endParaRPr lang="en-US" altLang="en-US" sz="2000" dirty="0">
              <a:latin typeface="Arial" charset="0"/>
              <a:cs typeface="Arial" charset="0"/>
            </a:endParaRPr>
          </a:p>
          <a:p>
            <a:pPr eaLnBrk="1" hangingPunct="1">
              <a:lnSpc>
                <a:spcPct val="80000"/>
              </a:lnSpc>
              <a:buClr>
                <a:schemeClr val="tx2"/>
              </a:buClr>
            </a:pPr>
            <a:r>
              <a:rPr lang="en-US" altLang="en-US" sz="2400" dirty="0">
                <a:latin typeface="Arial" charset="0"/>
                <a:cs typeface="Arial" charset="0"/>
              </a:rPr>
              <a:t>The contract award is made to the lowest priced bid that is deemed to be:</a:t>
            </a:r>
          </a:p>
          <a:p>
            <a:pPr lvl="1" eaLnBrk="1" hangingPunct="1">
              <a:lnSpc>
                <a:spcPct val="80000"/>
              </a:lnSpc>
              <a:buClr>
                <a:schemeClr val="tx2"/>
              </a:buClr>
            </a:pPr>
            <a:r>
              <a:rPr lang="en-US" altLang="en-US" sz="2000" dirty="0">
                <a:latin typeface="Arial" charset="0"/>
                <a:cs typeface="Arial" charset="0"/>
              </a:rPr>
              <a:t>Responsive – accurate completion of the bid</a:t>
            </a:r>
          </a:p>
          <a:p>
            <a:pPr lvl="1" eaLnBrk="1" hangingPunct="1">
              <a:lnSpc>
                <a:spcPct val="80000"/>
              </a:lnSpc>
              <a:buClr>
                <a:schemeClr val="tx2"/>
              </a:buClr>
            </a:pPr>
            <a:r>
              <a:rPr lang="en-US" altLang="en-US" sz="2000" dirty="0">
                <a:latin typeface="Arial" charset="0"/>
                <a:cs typeface="Arial" charset="0"/>
              </a:rPr>
              <a:t>Responsible – determined to be capable of meeting the specifications</a:t>
            </a:r>
          </a:p>
          <a:p>
            <a:pPr marL="393700" lvl="1" indent="0" eaLnBrk="1" hangingPunct="1">
              <a:lnSpc>
                <a:spcPct val="80000"/>
              </a:lnSpc>
              <a:buClr>
                <a:schemeClr val="tx2"/>
              </a:buClr>
              <a:buNone/>
            </a:pPr>
            <a:endParaRPr lang="en-US" altLang="en-US" sz="2400" dirty="0">
              <a:latin typeface="Arial" charset="0"/>
              <a:cs typeface="Arial" charset="0"/>
            </a:endParaRPr>
          </a:p>
          <a:p>
            <a:pPr eaLnBrk="1" hangingPunct="1">
              <a:lnSpc>
                <a:spcPct val="80000"/>
              </a:lnSpc>
              <a:buClr>
                <a:schemeClr val="tx2"/>
              </a:buClr>
            </a:pPr>
            <a:r>
              <a:rPr lang="en-US" altLang="en-US" sz="2400" dirty="0">
                <a:latin typeface="Arial" charset="0"/>
                <a:cs typeface="Arial" charset="0"/>
              </a:rPr>
              <a:t>Bids can be for individual items, services, or contracts from 1 to 5 years in duration.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D66C924-60B1-4607-948C-1ED6751376BE}" type="slidenum">
              <a:rPr lang="en-US" smtClean="0"/>
              <a:pPr>
                <a:defRPr/>
              </a:pPr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5684228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48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48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348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4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48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48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48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48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48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48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48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48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48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48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48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48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4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48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48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348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4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348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48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48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4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3481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3481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3481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4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3481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3481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3481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818" grpId="0"/>
      <p:bldP spid="34819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ChangeArrowheads="1"/>
          </p:cNvSpPr>
          <p:nvPr/>
        </p:nvSpPr>
        <p:spPr bwMode="auto">
          <a:xfrm>
            <a:off x="263525" y="938212"/>
            <a:ext cx="7772400" cy="5857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eaLnBrk="0" hangingPunct="0">
              <a:spcBef>
                <a:spcPct val="20000"/>
              </a:spcBef>
              <a:buClr>
                <a:srgbClr val="0BD0D9"/>
              </a:buClr>
              <a:buSzPct val="95000"/>
              <a:buFont typeface="Wingdings 2" pitchFamily="18" charset="2"/>
              <a:buChar char=""/>
              <a:defRPr sz="2600">
                <a:solidFill>
                  <a:schemeClr val="tx1"/>
                </a:solidFill>
                <a:latin typeface="Constantia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85000"/>
              <a:buFont typeface="Wingdings 2" pitchFamily="18" charset="2"/>
              <a:buChar char=""/>
              <a:defRPr sz="2400">
                <a:solidFill>
                  <a:schemeClr val="tx1"/>
                </a:solidFill>
                <a:latin typeface="Constantia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 2" pitchFamily="18" charset="2"/>
              <a:buChar char=""/>
              <a:defRPr sz="2100">
                <a:solidFill>
                  <a:schemeClr val="tx1"/>
                </a:solidFill>
                <a:latin typeface="Constantia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0BD0D9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3200" b="1" i="1" dirty="0">
                <a:solidFill>
                  <a:schemeClr val="tx2"/>
                </a:solidFill>
                <a:latin typeface="Calibri" pitchFamily="34" charset="0"/>
              </a:rPr>
              <a:t>Important RFB Information to Note</a:t>
            </a:r>
          </a:p>
        </p:txBody>
      </p:sp>
      <p:sp>
        <p:nvSpPr>
          <p:cNvPr id="40963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600200"/>
            <a:ext cx="7772400" cy="52578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Clr>
                <a:schemeClr val="tx2"/>
              </a:buClr>
              <a:buSzPct val="90000"/>
              <a:defRPr/>
            </a:pPr>
            <a:r>
              <a:rPr lang="en-US" sz="2000" b="1" dirty="0">
                <a:latin typeface="Arial" charset="0"/>
              </a:rPr>
              <a:t>DUE DATE (COVID-19 Info)</a:t>
            </a:r>
          </a:p>
          <a:p>
            <a:pPr lvl="1" eaLnBrk="1" hangingPunct="1">
              <a:lnSpc>
                <a:spcPct val="90000"/>
              </a:lnSpc>
              <a:buClr>
                <a:schemeClr val="tx2"/>
              </a:buClr>
              <a:buSzPct val="90000"/>
              <a:defRPr/>
            </a:pPr>
            <a:r>
              <a:rPr lang="en-US" sz="1800" dirty="0">
                <a:latin typeface="Arial" charset="0"/>
              </a:rPr>
              <a:t>There are no exceptions to the stated Due Date and Time</a:t>
            </a:r>
          </a:p>
          <a:p>
            <a:pPr lvl="1" eaLnBrk="1" hangingPunct="1">
              <a:lnSpc>
                <a:spcPct val="90000"/>
              </a:lnSpc>
              <a:buClr>
                <a:schemeClr val="tx2"/>
              </a:buClr>
              <a:buSzPct val="90000"/>
              <a:defRPr/>
            </a:pPr>
            <a:r>
              <a:rPr lang="en-US" sz="1800" dirty="0">
                <a:latin typeface="Arial" charset="0"/>
              </a:rPr>
              <a:t>RFB bid submittal must be uploaded through Box</a:t>
            </a:r>
          </a:p>
          <a:p>
            <a:pPr lvl="1" eaLnBrk="1" hangingPunct="1">
              <a:lnSpc>
                <a:spcPct val="90000"/>
              </a:lnSpc>
              <a:buClr>
                <a:schemeClr val="tx2"/>
              </a:buClr>
              <a:buSzPct val="90000"/>
              <a:defRPr/>
            </a:pPr>
            <a:r>
              <a:rPr lang="en-US" sz="1800" dirty="0">
                <a:latin typeface="Arial" charset="0"/>
              </a:rPr>
              <a:t>Upload instructions are located on LABAVN RFB page</a:t>
            </a:r>
          </a:p>
          <a:p>
            <a:pPr marL="393700" lvl="1" indent="0" eaLnBrk="1" hangingPunct="1">
              <a:lnSpc>
                <a:spcPct val="90000"/>
              </a:lnSpc>
              <a:buClr>
                <a:schemeClr val="tx2"/>
              </a:buClr>
              <a:buSzPct val="90000"/>
              <a:buNone/>
              <a:defRPr/>
            </a:pPr>
            <a:endParaRPr lang="en-US" sz="1600" dirty="0">
              <a:latin typeface="Arial" charset="0"/>
            </a:endParaRPr>
          </a:p>
          <a:p>
            <a:pPr eaLnBrk="1" hangingPunct="1">
              <a:lnSpc>
                <a:spcPct val="90000"/>
              </a:lnSpc>
              <a:buClr>
                <a:schemeClr val="tx2"/>
              </a:buClr>
              <a:buSzPct val="90000"/>
              <a:defRPr/>
            </a:pPr>
            <a:r>
              <a:rPr lang="en-US" sz="2000" b="1" dirty="0">
                <a:latin typeface="Arial" charset="0"/>
              </a:rPr>
              <a:t>QUESTIONS &amp; CLARIFICATIONS</a:t>
            </a:r>
          </a:p>
          <a:p>
            <a:pPr lvl="1" eaLnBrk="1" hangingPunct="1">
              <a:lnSpc>
                <a:spcPct val="90000"/>
              </a:lnSpc>
              <a:buClr>
                <a:schemeClr val="tx2"/>
              </a:buClr>
              <a:buSzPct val="90000"/>
              <a:defRPr/>
            </a:pPr>
            <a:r>
              <a:rPr lang="en-US" sz="1800" dirty="0">
                <a:latin typeface="Arial" charset="0"/>
              </a:rPr>
              <a:t>Must contact the designated LAWA Procurement Analyst via email for RFBs.</a:t>
            </a:r>
          </a:p>
          <a:p>
            <a:pPr marL="0" indent="0" eaLnBrk="1" hangingPunct="1">
              <a:lnSpc>
                <a:spcPct val="90000"/>
              </a:lnSpc>
              <a:buClr>
                <a:schemeClr val="tx2"/>
              </a:buClr>
              <a:buSzPct val="90000"/>
              <a:buNone/>
              <a:defRPr/>
            </a:pPr>
            <a:endParaRPr lang="en-US" sz="2000" b="1" dirty="0">
              <a:latin typeface="Arial" charset="0"/>
            </a:endParaRPr>
          </a:p>
          <a:p>
            <a:pPr eaLnBrk="1" hangingPunct="1">
              <a:lnSpc>
                <a:spcPct val="90000"/>
              </a:lnSpc>
              <a:buClr>
                <a:schemeClr val="tx2"/>
              </a:buClr>
              <a:buSzPct val="90000"/>
              <a:defRPr/>
            </a:pPr>
            <a:r>
              <a:rPr lang="en-US" sz="2000" b="1" dirty="0">
                <a:latin typeface="Arial" charset="0"/>
              </a:rPr>
              <a:t>AUTHORIZATION</a:t>
            </a:r>
          </a:p>
          <a:p>
            <a:pPr lvl="1" eaLnBrk="1" hangingPunct="1">
              <a:lnSpc>
                <a:spcPct val="90000"/>
              </a:lnSpc>
              <a:buClr>
                <a:schemeClr val="tx2"/>
              </a:buClr>
              <a:buSzPct val="90000"/>
              <a:defRPr/>
            </a:pPr>
            <a:r>
              <a:rPr lang="en-US" sz="1800" dirty="0">
                <a:latin typeface="Arial" charset="0"/>
              </a:rPr>
              <a:t>RFB must be signed by someone authorized to encumber the bidding/proposing company.</a:t>
            </a:r>
          </a:p>
          <a:p>
            <a:pPr marL="0" indent="0" eaLnBrk="1" hangingPunct="1">
              <a:lnSpc>
                <a:spcPct val="90000"/>
              </a:lnSpc>
              <a:buClr>
                <a:schemeClr val="tx2"/>
              </a:buClr>
              <a:buSzPct val="90000"/>
              <a:buNone/>
              <a:defRPr/>
            </a:pPr>
            <a:endParaRPr lang="en-US" sz="2000" b="1" dirty="0">
              <a:latin typeface="Arial" charset="0"/>
            </a:endParaRPr>
          </a:p>
          <a:p>
            <a:pPr eaLnBrk="1" hangingPunct="1">
              <a:lnSpc>
                <a:spcPct val="90000"/>
              </a:lnSpc>
              <a:buClr>
                <a:schemeClr val="tx2"/>
              </a:buClr>
              <a:buSzPct val="90000"/>
              <a:defRPr/>
            </a:pPr>
            <a:r>
              <a:rPr lang="en-US" sz="2000" b="1" dirty="0">
                <a:latin typeface="Arial" charset="0"/>
              </a:rPr>
              <a:t>PRE-BID MEETINGS</a:t>
            </a:r>
          </a:p>
          <a:p>
            <a:pPr lvl="1" eaLnBrk="1" hangingPunct="1">
              <a:lnSpc>
                <a:spcPct val="90000"/>
              </a:lnSpc>
              <a:buClr>
                <a:schemeClr val="tx2"/>
              </a:buClr>
              <a:buSzPct val="90000"/>
              <a:defRPr/>
            </a:pPr>
            <a:r>
              <a:rPr lang="en-US" sz="1800" dirty="0">
                <a:latin typeface="Arial" charset="0"/>
              </a:rPr>
              <a:t>Mandatory vs. Non-mandatory</a:t>
            </a:r>
          </a:p>
          <a:p>
            <a:pPr marL="393700" lvl="1" indent="0" eaLnBrk="1" hangingPunct="1">
              <a:lnSpc>
                <a:spcPct val="90000"/>
              </a:lnSpc>
              <a:buClr>
                <a:schemeClr val="tx2"/>
              </a:buClr>
              <a:buSzPct val="90000"/>
              <a:buNone/>
              <a:defRPr/>
            </a:pPr>
            <a:endParaRPr lang="en-US" sz="1800" dirty="0">
              <a:latin typeface="Arial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DE81413-BABE-4426-A73B-4A0A4606EB0E}" type="slidenum">
              <a:rPr lang="en-US" smtClean="0"/>
              <a:pPr>
                <a:defRPr/>
              </a:pPr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391127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09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24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7" dur="500" fill="hold"/>
                                        <p:tgtEl>
                                          <p:spTgt spid="409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28" dur="500" fill="hold"/>
                                        <p:tgtEl>
                                          <p:spTgt spid="409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29" dur="500" fill="hold"/>
                                        <p:tgtEl>
                                          <p:spTgt spid="409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30" dur="500" fill="hold"/>
                                        <p:tgtEl>
                                          <p:spTgt spid="409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4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4" dur="500" fill="hold"/>
                                        <p:tgtEl>
                                          <p:spTgt spid="409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35" dur="500" fill="hold"/>
                                        <p:tgtEl>
                                          <p:spTgt spid="409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36" dur="500" fill="hold"/>
                                        <p:tgtEl>
                                          <p:spTgt spid="409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37" dur="500" fill="hold"/>
                                        <p:tgtEl>
                                          <p:spTgt spid="409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4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41" dur="500" fill="hold"/>
                                        <p:tgtEl>
                                          <p:spTgt spid="409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42" dur="500" fill="hold"/>
                                        <p:tgtEl>
                                          <p:spTgt spid="409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43" dur="500" fill="hold"/>
                                        <p:tgtEl>
                                          <p:spTgt spid="409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44" dur="500" fill="hold"/>
                                        <p:tgtEl>
                                          <p:spTgt spid="409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4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48" dur="500" fill="hold"/>
                                        <p:tgtEl>
                                          <p:spTgt spid="409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49" dur="500" fill="hold"/>
                                        <p:tgtEl>
                                          <p:spTgt spid="409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50" dur="500" fill="hold"/>
                                        <p:tgtEl>
                                          <p:spTgt spid="409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51" dur="500" fill="hold"/>
                                        <p:tgtEl>
                                          <p:spTgt spid="409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 nodeType="clickPar">
                      <p:stCondLst>
                        <p:cond delay="indefinite"/>
                      </p:stCondLst>
                      <p:childTnLst>
                        <p:par>
                          <p:cTn id="5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8" presetID="24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59" dur="500" fill="hold"/>
                                        <p:tgtEl>
                                          <p:spTgt spid="4096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60" dur="500" fill="hold"/>
                                        <p:tgtEl>
                                          <p:spTgt spid="4096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61" dur="500" fill="hold"/>
                                        <p:tgtEl>
                                          <p:spTgt spid="4096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62" dur="500" fill="hold"/>
                                        <p:tgtEl>
                                          <p:spTgt spid="4096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4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6" dur="500" fill="hold"/>
                                        <p:tgtEl>
                                          <p:spTgt spid="4096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67" dur="500" fill="hold"/>
                                        <p:tgtEl>
                                          <p:spTgt spid="4096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68" dur="500" fill="hold"/>
                                        <p:tgtEl>
                                          <p:spTgt spid="4096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69" dur="500" fill="hold"/>
                                        <p:tgtEl>
                                          <p:spTgt spid="4096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 nodeType="clickPar">
                      <p:stCondLst>
                        <p:cond delay="indefinite"/>
                      </p:stCondLst>
                      <p:childTnLst>
                        <p:par>
                          <p:cTn id="7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0" presetID="24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81" dur="500" fill="hold"/>
                                        <p:tgtEl>
                                          <p:spTgt spid="4096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82" dur="500" fill="hold"/>
                                        <p:tgtEl>
                                          <p:spTgt spid="4096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83" dur="500" fill="hold"/>
                                        <p:tgtEl>
                                          <p:spTgt spid="4096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84" dur="500" fill="hold"/>
                                        <p:tgtEl>
                                          <p:spTgt spid="4096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24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88" dur="500" fill="hold"/>
                                        <p:tgtEl>
                                          <p:spTgt spid="4096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89" dur="500" fill="hold"/>
                                        <p:tgtEl>
                                          <p:spTgt spid="4096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90" dur="500" fill="hold"/>
                                        <p:tgtEl>
                                          <p:spTgt spid="4096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91" dur="500" fill="hold"/>
                                        <p:tgtEl>
                                          <p:spTgt spid="4096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24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95" dur="500" fill="hold"/>
                                        <p:tgtEl>
                                          <p:spTgt spid="4096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96" dur="500" fill="hold"/>
                                        <p:tgtEl>
                                          <p:spTgt spid="4096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97" dur="500" fill="hold"/>
                                        <p:tgtEl>
                                          <p:spTgt spid="4096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98" dur="500" fill="hold"/>
                                        <p:tgtEl>
                                          <p:spTgt spid="4096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24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02" dur="500" fill="hold"/>
                                        <p:tgtEl>
                                          <p:spTgt spid="4096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03" dur="500" fill="hold"/>
                                        <p:tgtEl>
                                          <p:spTgt spid="4096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04" dur="500" fill="hold"/>
                                        <p:tgtEl>
                                          <p:spTgt spid="4096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105" dur="500" fill="hold"/>
                                        <p:tgtEl>
                                          <p:spTgt spid="4096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685800"/>
            <a:ext cx="8394700" cy="762000"/>
          </a:xfrm>
        </p:spPr>
        <p:txBody>
          <a:bodyPr/>
          <a:lstStyle/>
          <a:p>
            <a:pPr eaLnBrk="1" hangingPunct="1"/>
            <a:r>
              <a:rPr lang="en-US" altLang="en-US" sz="3200" b="1" i="1" dirty="0"/>
              <a:t>Additional </a:t>
            </a:r>
            <a:r>
              <a:rPr lang="en-US" altLang="en-US" sz="3200" b="1" i="1" dirty="0">
                <a:latin typeface="Calibri" pitchFamily="34" charset="0"/>
              </a:rPr>
              <a:t>RFB </a:t>
            </a:r>
            <a:r>
              <a:rPr lang="en-US" altLang="en-US" sz="3200" b="1" i="1" dirty="0"/>
              <a:t>Requirements</a:t>
            </a:r>
          </a:p>
        </p:txBody>
      </p:sp>
      <p:sp>
        <p:nvSpPr>
          <p:cNvPr id="43011" name="Rectangle 3"/>
          <p:cNvSpPr>
            <a:spLocks noGrp="1" noChangeArrowheads="1"/>
          </p:cNvSpPr>
          <p:nvPr>
            <p:ph idx="1"/>
          </p:nvPr>
        </p:nvSpPr>
        <p:spPr>
          <a:xfrm>
            <a:off x="266700" y="1600200"/>
            <a:ext cx="8610600" cy="50292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ClrTx/>
              <a:buSzPct val="100000"/>
              <a:buFont typeface="Arial" panose="020B0604020202020204" pitchFamily="34" charset="0"/>
              <a:buChar char="•"/>
            </a:pPr>
            <a:r>
              <a:rPr lang="en-US" altLang="en-US" sz="2000" b="1" dirty="0">
                <a:latin typeface="Arial" charset="0"/>
              </a:rPr>
              <a:t>COMPLETION OF DOCUMENTS</a:t>
            </a:r>
          </a:p>
          <a:p>
            <a:pPr lvl="1" eaLnBrk="1" hangingPunct="1">
              <a:lnSpc>
                <a:spcPct val="90000"/>
              </a:lnSpc>
              <a:buClrTx/>
              <a:buSzPct val="100000"/>
              <a:buFont typeface="Arial" panose="020B0604020202020204" pitchFamily="34" charset="0"/>
              <a:buChar char="•"/>
            </a:pPr>
            <a:r>
              <a:rPr lang="en-US" altLang="en-US" sz="2000" dirty="0">
                <a:latin typeface="Arial" charset="0"/>
              </a:rPr>
              <a:t>Bid, Worksheets and Administrative Requirements must be filled out as directed and returned complete, in the order received. Failure to do so may invalidate </a:t>
            </a:r>
            <a:r>
              <a:rPr lang="en-US" sz="2000" dirty="0">
                <a:latin typeface="Arial" charset="0"/>
              </a:rPr>
              <a:t>RFB.</a:t>
            </a:r>
            <a:r>
              <a:rPr lang="en-US" altLang="en-US" sz="2000" dirty="0">
                <a:latin typeface="Arial" charset="0"/>
              </a:rPr>
              <a:t> </a:t>
            </a:r>
          </a:p>
          <a:p>
            <a:pPr eaLnBrk="1" hangingPunct="1">
              <a:lnSpc>
                <a:spcPct val="90000"/>
              </a:lnSpc>
              <a:buClrTx/>
              <a:buSzPct val="100000"/>
              <a:buFont typeface="Arial" panose="020B0604020202020204" pitchFamily="34" charset="0"/>
              <a:buChar char="•"/>
            </a:pPr>
            <a:endParaRPr lang="en-US" altLang="en-US" sz="2000" dirty="0">
              <a:latin typeface="Arial" charset="0"/>
            </a:endParaRPr>
          </a:p>
          <a:p>
            <a:pPr eaLnBrk="1" hangingPunct="1">
              <a:lnSpc>
                <a:spcPct val="90000"/>
              </a:lnSpc>
              <a:buClrTx/>
              <a:buSzPct val="100000"/>
              <a:buFont typeface="Arial" panose="020B0604020202020204" pitchFamily="34" charset="0"/>
              <a:buChar char="•"/>
            </a:pPr>
            <a:r>
              <a:rPr lang="en-US" altLang="en-US" sz="2000" b="1" dirty="0">
                <a:latin typeface="Arial" charset="0"/>
              </a:rPr>
              <a:t>PAYMENT TERMS</a:t>
            </a:r>
          </a:p>
          <a:p>
            <a:pPr lvl="1" eaLnBrk="1" hangingPunct="1">
              <a:lnSpc>
                <a:spcPct val="90000"/>
              </a:lnSpc>
              <a:buClrTx/>
              <a:buSzPct val="100000"/>
              <a:buFont typeface="Arial" panose="020B0604020202020204" pitchFamily="34" charset="0"/>
              <a:buChar char="•"/>
            </a:pPr>
            <a:r>
              <a:rPr lang="en-US" altLang="en-US" sz="2000" dirty="0">
                <a:latin typeface="Arial" charset="0"/>
              </a:rPr>
              <a:t>Discount terms of 25 days or more can impact your </a:t>
            </a:r>
            <a:r>
              <a:rPr lang="en-US" sz="2000" dirty="0">
                <a:latin typeface="Arial" charset="0"/>
              </a:rPr>
              <a:t>RFB evaluation</a:t>
            </a:r>
            <a:r>
              <a:rPr lang="en-US" altLang="en-US" sz="2000" dirty="0">
                <a:latin typeface="Arial" charset="0"/>
              </a:rPr>
              <a:t>.</a:t>
            </a:r>
          </a:p>
          <a:p>
            <a:pPr marL="0" indent="0" eaLnBrk="1" hangingPunct="1">
              <a:lnSpc>
                <a:spcPct val="90000"/>
              </a:lnSpc>
              <a:buClrTx/>
              <a:buSzPct val="100000"/>
              <a:buNone/>
            </a:pPr>
            <a:endParaRPr lang="en-US" altLang="en-US" sz="2000" dirty="0">
              <a:latin typeface="Arial" charset="0"/>
            </a:endParaRPr>
          </a:p>
          <a:p>
            <a:pPr eaLnBrk="1" hangingPunct="1">
              <a:lnSpc>
                <a:spcPct val="90000"/>
              </a:lnSpc>
              <a:buClrTx/>
              <a:buSzPct val="100000"/>
              <a:buFont typeface="Arial" panose="020B0604020202020204" pitchFamily="34" charset="0"/>
              <a:buChar char="•"/>
            </a:pPr>
            <a:r>
              <a:rPr lang="en-US" altLang="en-US" sz="2000" b="1" dirty="0">
                <a:latin typeface="Arial" charset="0"/>
              </a:rPr>
              <a:t>DEVIATION FROM SPECIFICATIONS</a:t>
            </a:r>
          </a:p>
          <a:p>
            <a:pPr lvl="1" eaLnBrk="1" hangingPunct="1">
              <a:lnSpc>
                <a:spcPct val="90000"/>
              </a:lnSpc>
              <a:buClrTx/>
              <a:buSzPct val="100000"/>
              <a:buFont typeface="Arial" panose="020B0604020202020204" pitchFamily="34" charset="0"/>
              <a:buChar char="•"/>
            </a:pPr>
            <a:r>
              <a:rPr lang="en-US" altLang="en-US" sz="2000" dirty="0">
                <a:latin typeface="Arial" charset="0"/>
              </a:rPr>
              <a:t>When allowed, bidders desiring to quote on any other comparable make/brand must indicate make/brand and model name/number.</a:t>
            </a:r>
          </a:p>
          <a:p>
            <a:pPr marL="369887" indent="-342900" eaLnBrk="1" hangingPunct="1">
              <a:lnSpc>
                <a:spcPct val="90000"/>
              </a:lnSpc>
              <a:buClrTx/>
              <a:buSzPct val="100000"/>
              <a:buFont typeface="Arial" panose="020B0604020202020204" pitchFamily="34" charset="0"/>
              <a:buChar char="•"/>
            </a:pPr>
            <a:endParaRPr lang="en-US" sz="2000" b="1" dirty="0">
              <a:latin typeface="Arial" charset="0"/>
            </a:endParaRPr>
          </a:p>
          <a:p>
            <a:pPr marL="369887" indent="-342900" eaLnBrk="1" hangingPunct="1">
              <a:lnSpc>
                <a:spcPct val="90000"/>
              </a:lnSpc>
              <a:buClrTx/>
              <a:buSzPct val="100000"/>
              <a:buFont typeface="Arial" panose="020B0604020202020204" pitchFamily="34" charset="0"/>
              <a:buChar char="•"/>
            </a:pPr>
            <a:r>
              <a:rPr lang="en-US" sz="2000" b="1" dirty="0">
                <a:latin typeface="Arial" charset="0"/>
              </a:rPr>
              <a:t>BE CAREFUL</a:t>
            </a:r>
            <a:endParaRPr lang="en-US" sz="2000" dirty="0">
              <a:latin typeface="Arial" charset="0"/>
            </a:endParaRPr>
          </a:p>
          <a:p>
            <a:pPr lvl="1" eaLnBrk="1" hangingPunct="1">
              <a:lnSpc>
                <a:spcPct val="90000"/>
              </a:lnSpc>
              <a:buClrTx/>
              <a:buSzPct val="100000"/>
              <a:buFont typeface="Arial" panose="020B0604020202020204" pitchFamily="34" charset="0"/>
              <a:buChar char="•"/>
            </a:pPr>
            <a:r>
              <a:rPr lang="en-US" sz="1800" dirty="0">
                <a:latin typeface="Arial" charset="0"/>
              </a:rPr>
              <a:t>Be sure to read and complete the bid documents accurately. Failure to do so may invalidate your RFB</a:t>
            </a:r>
            <a:r>
              <a:rPr lang="en-US" sz="1800" b="1" dirty="0">
                <a:latin typeface="Arial" charset="0"/>
              </a:rPr>
              <a:t>. </a:t>
            </a:r>
            <a:endParaRPr lang="en-US" sz="1800" dirty="0">
              <a:latin typeface="Arial" charset="0"/>
            </a:endParaRPr>
          </a:p>
          <a:p>
            <a:pPr marL="369887" indent="-342900" eaLnBrk="1" hangingPunct="1">
              <a:lnSpc>
                <a:spcPct val="90000"/>
              </a:lnSpc>
            </a:pPr>
            <a:endParaRPr lang="en-US" sz="2000" dirty="0">
              <a:latin typeface="Arial" charset="0"/>
            </a:endParaRPr>
          </a:p>
          <a:p>
            <a:pPr marL="26987" indent="0" eaLnBrk="1" hangingPunct="1">
              <a:lnSpc>
                <a:spcPct val="90000"/>
              </a:lnSpc>
              <a:buNone/>
            </a:pPr>
            <a:r>
              <a:rPr lang="en-US" altLang="en-US" sz="2200" dirty="0">
                <a:latin typeface="Arial" charset="0"/>
              </a:rPr>
              <a:t>		</a:t>
            </a:r>
          </a:p>
          <a:p>
            <a:pPr lvl="1" eaLnBrk="1" hangingPunct="1">
              <a:lnSpc>
                <a:spcPct val="90000"/>
              </a:lnSpc>
              <a:buFont typeface="Arial" panose="020B0604020202020204" pitchFamily="34" charset="0"/>
              <a:buChar char="•"/>
            </a:pPr>
            <a:endParaRPr lang="en-US" altLang="en-US" sz="2200" dirty="0">
              <a:latin typeface="Arial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46F07E2-C914-4A57-9060-FB37C5EEBB34}" type="slidenum">
              <a:rPr lang="en-US" smtClean="0"/>
              <a:pPr>
                <a:defRPr/>
              </a:pPr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062372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30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010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914400"/>
            <a:ext cx="8642350" cy="563563"/>
          </a:xfrm>
        </p:spPr>
        <p:txBody>
          <a:bodyPr/>
          <a:lstStyle/>
          <a:p>
            <a:pPr eaLnBrk="1" hangingPunct="1"/>
            <a:r>
              <a:rPr lang="en-US" altLang="en-US" sz="3200" b="1" i="1" dirty="0"/>
              <a:t>  Soliciting Bids and Proposals</a:t>
            </a:r>
          </a:p>
        </p:txBody>
      </p:sp>
      <p:sp>
        <p:nvSpPr>
          <p:cNvPr id="47107" name="Rectangle 3"/>
          <p:cNvSpPr>
            <a:spLocks noGrp="1" noChangeArrowheads="1"/>
          </p:cNvSpPr>
          <p:nvPr>
            <p:ph idx="1"/>
          </p:nvPr>
        </p:nvSpPr>
        <p:spPr>
          <a:xfrm>
            <a:off x="625475" y="2147371"/>
            <a:ext cx="7848600" cy="3786188"/>
          </a:xfrm>
        </p:spPr>
        <p:txBody>
          <a:bodyPr/>
          <a:lstStyle/>
          <a:p>
            <a:pPr eaLnBrk="1" hangingPunct="1">
              <a:buClr>
                <a:schemeClr val="tx2"/>
              </a:buClr>
              <a:buFont typeface="Wingdings" pitchFamily="2" charset="2"/>
              <a:buNone/>
            </a:pPr>
            <a:r>
              <a:rPr lang="en-US" altLang="en-US" sz="2400" dirty="0">
                <a:latin typeface="Arial" charset="0"/>
              </a:rPr>
              <a:t>All City of Los Angeles RFB/RFPs are available on:</a:t>
            </a:r>
          </a:p>
          <a:p>
            <a:pPr eaLnBrk="1" hangingPunct="1">
              <a:buClr>
                <a:schemeClr val="tx2"/>
              </a:buClr>
              <a:buFont typeface="Wingdings" pitchFamily="2" charset="2"/>
              <a:buNone/>
            </a:pPr>
            <a:endParaRPr lang="en-US" altLang="en-US" sz="2400" dirty="0">
              <a:latin typeface="Arial" charset="0"/>
            </a:endParaRPr>
          </a:p>
          <a:p>
            <a:pPr lvl="1" eaLnBrk="1" hangingPunct="1">
              <a:buClr>
                <a:schemeClr val="tx2"/>
              </a:buClr>
              <a:buSzPct val="100000"/>
              <a:buFont typeface="Arial" charset="0"/>
              <a:buChar char="•"/>
            </a:pPr>
            <a:r>
              <a:rPr lang="en-US" altLang="en-US" dirty="0">
                <a:latin typeface="Arial" charset="0"/>
              </a:rPr>
              <a:t>The </a:t>
            </a:r>
            <a:r>
              <a:rPr lang="en-US" altLang="en-US" b="1" dirty="0">
                <a:latin typeface="Arial" charset="0"/>
              </a:rPr>
              <a:t>Los Angeles Business Assistance Virtual Network</a:t>
            </a:r>
            <a:r>
              <a:rPr lang="en-US" altLang="en-US" dirty="0">
                <a:solidFill>
                  <a:schemeClr val="tx2"/>
                </a:solidFill>
                <a:latin typeface="Arial" charset="0"/>
              </a:rPr>
              <a:t> </a:t>
            </a:r>
            <a:r>
              <a:rPr lang="en-US" altLang="en-US" dirty="0">
                <a:latin typeface="Arial" charset="0"/>
              </a:rPr>
              <a:t>web site: </a:t>
            </a:r>
            <a:r>
              <a:rPr lang="en-US" altLang="en-US" u="sng" dirty="0">
                <a:solidFill>
                  <a:srgbClr val="FFFF00"/>
                </a:solidFill>
                <a:latin typeface="Arial" charset="0"/>
                <a:hlinkClick r:id="rId3"/>
              </a:rPr>
              <a:t>www.labavn.org</a:t>
            </a:r>
            <a:r>
              <a:rPr lang="en-US" altLang="en-US" u="sng" dirty="0">
                <a:solidFill>
                  <a:srgbClr val="FFFF00"/>
                </a:solidFill>
                <a:latin typeface="Arial" charset="0"/>
              </a:rPr>
              <a:t>.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756DE46-F936-48F8-991C-9665821FA29B}" type="slidenum">
              <a:rPr lang="en-US" smtClean="0"/>
              <a:pPr>
                <a:defRPr/>
              </a:pPr>
              <a:t>14</a:t>
            </a:fld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914400" y="5933559"/>
            <a:ext cx="174919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93700" lvl="1" indent="0" eaLnBrk="1" hangingPunct="1">
              <a:buClr>
                <a:schemeClr val="tx2"/>
              </a:buClr>
              <a:buNone/>
            </a:pPr>
            <a:r>
              <a:rPr lang="en-US" altLang="en-US" dirty="0"/>
              <a:t>Questions?</a:t>
            </a:r>
          </a:p>
        </p:txBody>
      </p:sp>
    </p:spTree>
    <p:extLst>
      <p:ext uri="{BB962C8B-B14F-4D97-AF65-F5344CB8AC3E}">
        <p14:creationId xmlns:p14="http://schemas.microsoft.com/office/powerpoint/2010/main" val="306918586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0B8BF07-F092-45F3-91E0-BA86BD1ED4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84AE8A8-6ACE-4A15-90DF-984768BF0901}" type="slidenum">
              <a:rPr lang="en-US" smtClean="0"/>
              <a:pPr>
                <a:defRPr/>
              </a:pPr>
              <a:t>15</a:t>
            </a:fld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48A0197-DCE1-43D3-8995-A9FCA2D1A3DA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91271" y="1904999"/>
            <a:ext cx="7362129" cy="4432695"/>
          </a:xfrm>
          <a:prstGeom prst="rect">
            <a:avLst/>
          </a:prstGeom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71AE14FD-C5E5-4533-84F0-A8152CD3A1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000125"/>
            <a:ext cx="8229600" cy="685800"/>
          </a:xfrm>
        </p:spPr>
        <p:txBody>
          <a:bodyPr/>
          <a:lstStyle/>
          <a:p>
            <a:r>
              <a:rPr lang="en-US" sz="3200" b="1" i="1" dirty="0"/>
              <a:t>LAWA Concessions Overview</a:t>
            </a:r>
          </a:p>
        </p:txBody>
      </p:sp>
    </p:spTree>
    <p:extLst>
      <p:ext uri="{BB962C8B-B14F-4D97-AF65-F5344CB8AC3E}">
        <p14:creationId xmlns:p14="http://schemas.microsoft.com/office/powerpoint/2010/main" val="278849454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0B8BF07-F092-45F3-91E0-BA86BD1ED4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84AE8A8-6ACE-4A15-90DF-984768BF0901}" type="slidenum">
              <a:rPr lang="en-US" smtClean="0"/>
              <a:pPr>
                <a:defRPr/>
              </a:pPr>
              <a:t>16</a:t>
            </a:fld>
            <a:endParaRPr lang="en-US" dirty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71AE14FD-C5E5-4533-84F0-A8152CD3A1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838200"/>
            <a:ext cx="8229600" cy="466725"/>
          </a:xfrm>
        </p:spPr>
        <p:txBody>
          <a:bodyPr/>
          <a:lstStyle/>
          <a:p>
            <a:r>
              <a:rPr lang="en-US" sz="3200" b="1" i="1" dirty="0"/>
              <a:t>LAWA’s Current Concession Operators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158A397-B633-42D5-ADA7-3E248B938453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5272" y="1447800"/>
            <a:ext cx="4093456" cy="51977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454897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0B8BF07-F092-45F3-91E0-BA86BD1ED4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84AE8A8-6ACE-4A15-90DF-984768BF0901}" type="slidenum">
              <a:rPr lang="en-US" smtClean="0"/>
              <a:pPr>
                <a:defRPr/>
              </a:pPr>
              <a:t>17</a:t>
            </a:fld>
            <a:endParaRPr lang="en-US" dirty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71AE14FD-C5E5-4533-84F0-A8152CD3A1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000125"/>
            <a:ext cx="8229600" cy="685800"/>
          </a:xfrm>
        </p:spPr>
        <p:txBody>
          <a:bodyPr/>
          <a:lstStyle/>
          <a:p>
            <a:r>
              <a:rPr lang="en-US" sz="3200" b="1" i="1" dirty="0"/>
              <a:t>LAWA Concession Opportunities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3533B72E-FEE0-40B1-B058-1F314D2F6BDF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7200" y="2210793"/>
            <a:ext cx="8386482" cy="29595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828434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0B8BF07-F092-45F3-91E0-BA86BD1ED4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84AE8A8-6ACE-4A15-90DF-984768BF0901}" type="slidenum">
              <a:rPr lang="en-US" smtClean="0"/>
              <a:pPr>
                <a:defRPr/>
              </a:pPr>
              <a:t>18</a:t>
            </a:fld>
            <a:endParaRPr lang="en-US" dirty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71AE14FD-C5E5-4533-84F0-A8152CD3A1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000125"/>
            <a:ext cx="8229600" cy="685800"/>
          </a:xfrm>
        </p:spPr>
        <p:txBody>
          <a:bodyPr/>
          <a:lstStyle/>
          <a:p>
            <a:r>
              <a:rPr lang="en-US" sz="3200" b="1" i="1" dirty="0"/>
              <a:t>LAWA Concession Timelines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06FD877C-81E6-4927-B680-AFAA31932CB8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7200" y="2286000"/>
            <a:ext cx="8604486" cy="24607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270591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457200"/>
            <a:ext cx="7848600" cy="838200"/>
          </a:xfrm>
        </p:spPr>
        <p:txBody>
          <a:bodyPr/>
          <a:lstStyle/>
          <a:p>
            <a:r>
              <a:rPr lang="en-US" sz="3200" b="1" dirty="0"/>
              <a:t>Concessions Contact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06BB2EB-10CF-4116-B123-B89379A54BD4}" type="slidenum">
              <a:rPr lang="en-US" smtClean="0"/>
              <a:pPr>
                <a:defRPr/>
              </a:pPr>
              <a:t>19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609600" y="1905000"/>
            <a:ext cx="784860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+mj-lt"/>
              </a:rPr>
              <a:t>Concessions Questions:</a:t>
            </a:r>
          </a:p>
          <a:p>
            <a:endParaRPr lang="en-US" sz="3200" dirty="0">
              <a:latin typeface="+mj-lt"/>
            </a:endParaRPr>
          </a:p>
          <a:p>
            <a:r>
              <a:rPr lang="en-US" sz="3200" dirty="0">
                <a:latin typeface="+mj-lt"/>
              </a:rPr>
              <a:t>Isela Toledo:  </a:t>
            </a:r>
            <a:r>
              <a:rPr lang="en-US" sz="3200" u="sng" dirty="0">
                <a:latin typeface="+mj-lt"/>
              </a:rPr>
              <a:t>Commercial Development Group</a:t>
            </a:r>
          </a:p>
          <a:p>
            <a:pPr marL="2743200" lvl="5" indent="-457200">
              <a:buFont typeface="Arial" panose="020B0604020202020204" pitchFamily="34" charset="0"/>
              <a:buChar char="•"/>
            </a:pPr>
            <a:endParaRPr lang="en-US" sz="3200" dirty="0">
              <a:latin typeface="+mj-lt"/>
              <a:hlinkClick r:id="rId2"/>
            </a:endParaRPr>
          </a:p>
          <a:p>
            <a:pPr marL="2743200" lvl="5" indent="-457200">
              <a:buFont typeface="Arial" panose="020B0604020202020204" pitchFamily="34" charset="0"/>
              <a:buChar char="•"/>
            </a:pPr>
            <a:r>
              <a:rPr lang="en-US" sz="3200" dirty="0">
                <a:latin typeface="+mj-lt"/>
                <a:hlinkClick r:id="rId2"/>
              </a:rPr>
              <a:t>ITOLEDO@LAWA.ORG</a:t>
            </a:r>
            <a:endParaRPr lang="en-US" sz="3200" dirty="0">
              <a:latin typeface="+mj-lt"/>
            </a:endParaRPr>
          </a:p>
          <a:p>
            <a:pPr marL="2743200" lvl="5" indent="-457200">
              <a:buFont typeface="Arial" panose="020B0604020202020204" pitchFamily="34" charset="0"/>
              <a:buChar char="•"/>
            </a:pPr>
            <a:r>
              <a:rPr lang="en-US" sz="3200" dirty="0">
                <a:latin typeface="+mj-lt"/>
              </a:rPr>
              <a:t>424-646-5148</a:t>
            </a:r>
          </a:p>
        </p:txBody>
      </p:sp>
    </p:spTree>
    <p:extLst>
      <p:ext uri="{BB962C8B-B14F-4D97-AF65-F5344CB8AC3E}">
        <p14:creationId xmlns:p14="http://schemas.microsoft.com/office/powerpoint/2010/main" val="168995653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457200"/>
            <a:ext cx="8077200" cy="838200"/>
          </a:xfrm>
        </p:spPr>
        <p:txBody>
          <a:bodyPr/>
          <a:lstStyle/>
          <a:p>
            <a:pPr algn="ctr" eaLnBrk="1" hangingPunct="1"/>
            <a:r>
              <a:rPr lang="en-US" altLang="en-US" sz="3200" b="1" i="1" dirty="0"/>
              <a:t>Los Angeles World Airports</a:t>
            </a:r>
          </a:p>
        </p:txBody>
      </p:sp>
      <p:graphicFrame>
        <p:nvGraphicFramePr>
          <p:cNvPr id="13336" name="Group 24"/>
          <p:cNvGraphicFramePr>
            <a:graphicFrameLocks noGrp="1"/>
          </p:cNvGraphicFramePr>
          <p:nvPr>
            <p:ph sz="half" idx="2"/>
          </p:nvPr>
        </p:nvGraphicFramePr>
        <p:xfrm>
          <a:off x="228600" y="1447800"/>
          <a:ext cx="8435975" cy="4510088"/>
        </p:xfrm>
        <a:graphic>
          <a:graphicData uri="http://schemas.openxmlformats.org/drawingml/2006/table">
            <a:tbl>
              <a:tblPr/>
              <a:tblGrid>
                <a:gridCol w="2209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2261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44770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+mj-lt"/>
                      </a:endParaRPr>
                    </a:p>
                  </a:txBody>
                  <a:tcPr marT="45722" marB="45722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 LAX</a:t>
                      </a: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 ranked 4</a:t>
                      </a:r>
                      <a:r>
                        <a:rPr kumimoji="0" lang="en-US" sz="2000" b="0" i="0" u="none" strike="noStrike" cap="none" normalizeH="0" baseline="300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th</a:t>
                      </a: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 in the world for passenger service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 In 2019, airlines served 88,068,013 passengers</a:t>
                      </a:r>
                    </a:p>
                  </a:txBody>
                  <a:tcPr marT="45722" marB="4572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54475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+mj-lt"/>
                      </a:endParaRPr>
                    </a:p>
                  </a:txBody>
                  <a:tcPr marT="45722" marB="45722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119063" marR="0" lvl="0" indent="-119063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r>
                        <a:rPr kumimoji="0" lang="en-US" sz="1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 Van Nuys Airport</a:t>
                      </a:r>
                      <a:r>
                        <a:rPr kumimoji="0" lang="en-US" sz="19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 – one of the world’s busiest General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9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                                       Aviation airports with almost 220,228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9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                                       take-offs annually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r>
                        <a:rPr kumimoji="0" lang="en-US" sz="19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Dedicated to non-commercial air travel</a:t>
                      </a:r>
                    </a:p>
                  </a:txBody>
                  <a:tcPr marT="45722" marB="4572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51763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Univers Condensed" pitchFamily="34" charset="0"/>
                        </a:rPr>
                        <a:t> </a:t>
                      </a:r>
                    </a:p>
                  </a:txBody>
                  <a:tcPr marT="45722" marB="45722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119063" marR="0" lvl="0" indent="-119063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r>
                        <a:rPr kumimoji="0" lang="en-US" sz="1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 LA/Palmdale</a:t>
                      </a:r>
                      <a:r>
                        <a:rPr kumimoji="0" lang="en-US" sz="19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 - LAWA owns and maintains the Palmdale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9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                               Land Holdings, previously an FAA-certified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9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                               airport </a:t>
                      </a:r>
                    </a:p>
                  </a:txBody>
                  <a:tcPr marT="45722" marB="4572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pic>
        <p:nvPicPr>
          <p:cNvPr id="34833" name="Picture 20" descr="Van Nuys General Description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28600" y="2895600"/>
            <a:ext cx="2209800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834" name="Picture 22" descr="2010_04_LAX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36538" y="1447800"/>
            <a:ext cx="2209800" cy="144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835" name="Picture 23" descr="File:Palmdale Airport Terminal.jpg">
            <a:hlinkClick r:id="rId5"/>
          </p:cNvPr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42888" y="4419600"/>
            <a:ext cx="2195512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6884" name="Slide Number Placeholder 1"/>
          <p:cNvSpPr>
            <a:spLocks noGrp="1"/>
          </p:cNvSpPr>
          <p:nvPr>
            <p:ph type="sldNum" sz="quarter" idx="12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0BD0D9"/>
              </a:buClr>
              <a:buSzPct val="95000"/>
              <a:buFont typeface="Wingdings 2" pitchFamily="18" charset="2"/>
              <a:buChar char=""/>
              <a:defRPr sz="2600">
                <a:solidFill>
                  <a:schemeClr val="tx1"/>
                </a:solidFill>
                <a:latin typeface="Constantia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85000"/>
              <a:buFont typeface="Wingdings 2" pitchFamily="18" charset="2"/>
              <a:buChar char=""/>
              <a:defRPr sz="2400">
                <a:solidFill>
                  <a:schemeClr val="tx1"/>
                </a:solidFill>
                <a:latin typeface="Constantia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 2" pitchFamily="18" charset="2"/>
              <a:buChar char=""/>
              <a:defRPr sz="2100">
                <a:solidFill>
                  <a:schemeClr val="tx1"/>
                </a:solidFill>
                <a:latin typeface="Constantia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0BD0D9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74F70617-AC56-4157-AA0A-1D73E968FC1B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45C75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045C75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2799350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1143000"/>
          </a:xfrm>
        </p:spPr>
        <p:txBody>
          <a:bodyPr/>
          <a:lstStyle/>
          <a:p>
            <a:r>
              <a:rPr lang="en-US" sz="3200" b="1" i="1" dirty="0"/>
              <a:t>Registering w/LABAVN…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E84AE8A8-6ACE-4A15-90DF-984768BF090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4617B">
                    <a:shade val="90000"/>
                  </a:srgbClr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20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04617B">
                  <a:shade val="90000"/>
                </a:srgbClr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pic>
        <p:nvPicPr>
          <p:cNvPr id="67586" name="Picture 2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92919" y="1981200"/>
            <a:ext cx="8346281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4062928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D95C34-CC9D-4AFC-A2FA-7A0CA365AD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1143000"/>
          </a:xfrm>
        </p:spPr>
        <p:txBody>
          <a:bodyPr/>
          <a:lstStyle/>
          <a:p>
            <a:r>
              <a:rPr lang="en-US" sz="3200" b="1" i="1" dirty="0"/>
              <a:t>Registering on LABAVN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A7CACAB-5B30-4CF4-88AF-864FA16330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E84AE8A8-6ACE-4A15-90DF-984768BF090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4617B">
                    <a:shade val="90000"/>
                  </a:srgbClr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21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04617B">
                  <a:shade val="90000"/>
                </a:srgbClr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D7D564E-8955-4DD4-A436-01842DE00A56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95400" y="2099310"/>
            <a:ext cx="6324600" cy="40055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721753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3D9BAD6-C082-46CA-A7F8-4EABCEF9C3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E84AE8A8-6ACE-4A15-90DF-984768BF090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4617B">
                    <a:shade val="90000"/>
                  </a:srgbClr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22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04617B">
                  <a:shade val="90000"/>
                </a:srgbClr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82578C4-04CD-4402-8B06-FEF7F9B2428D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7200" y="838200"/>
            <a:ext cx="5029200" cy="318516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AC461FC7-AE26-4C08-BA89-A23A8EBD3F51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81400" y="3223881"/>
            <a:ext cx="5257800" cy="33299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517832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E84AE8A8-6ACE-4A15-90DF-984768BF090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4617B">
                    <a:shade val="90000"/>
                  </a:srgbClr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23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04617B">
                  <a:shade val="90000"/>
                </a:srgbClr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399A2CD-A2F2-4F18-8C39-0CD53B34AA26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47800" y="1295400"/>
            <a:ext cx="5943600" cy="376428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2B6B4870-DB5F-4253-8B23-387B55FB6324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447800" y="4800600"/>
            <a:ext cx="5943600" cy="1295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767840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5C623CD-DDCC-47A1-BE61-87CC9E37B4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E84AE8A8-6ACE-4A15-90DF-984768BF090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4617B">
                    <a:shade val="90000"/>
                  </a:srgbClr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24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04617B">
                  <a:shade val="90000"/>
                </a:srgbClr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0754886-6005-47A0-AA08-AF48EE2E6B05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14400" y="1698321"/>
            <a:ext cx="7391400" cy="468122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B6482174-3B4E-458E-9E74-265C4E593936}"/>
              </a:ext>
            </a:extLst>
          </p:cNvPr>
          <p:cNvSpPr txBox="1"/>
          <p:nvPr/>
        </p:nvSpPr>
        <p:spPr>
          <a:xfrm>
            <a:off x="3048000" y="1078468"/>
            <a:ext cx="2895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  <a:hlinkClick r:id="rId3"/>
              </a:rPr>
              <a:t>https://finance.lacity.org/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4999350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A9537AC-C0F7-4A49-8809-9665FCCB7D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E84AE8A8-6ACE-4A15-90DF-984768BF090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4617B">
                    <a:shade val="90000"/>
                  </a:srgbClr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25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04617B">
                  <a:shade val="90000"/>
                </a:srgbClr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C2B3672-6B50-40B2-9BA4-4A99DE01B8C9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47800" y="838200"/>
            <a:ext cx="6858000" cy="43434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91FDB3C9-1421-41B4-A3ED-4E7EE2BD91DF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447800" y="4648200"/>
            <a:ext cx="6858000" cy="167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760458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2EC76C7-F81D-4EAB-8119-8747BD0990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E84AE8A8-6ACE-4A15-90DF-984768BF090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4617B">
                    <a:shade val="90000"/>
                  </a:srgbClr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26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04617B">
                  <a:shade val="90000"/>
                </a:srgbClr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6666709-0420-4CA1-B00D-1F6BCDA76B2C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76400" y="685800"/>
            <a:ext cx="6553200" cy="415036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51C22310-096F-4748-9B0D-92B0AF2E7E37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676402" y="3271715"/>
            <a:ext cx="6553198" cy="35100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826956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2EC76C7-F81D-4EAB-8119-8747BD0990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E84AE8A8-6ACE-4A15-90DF-984768BF090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4617B">
                    <a:shade val="90000"/>
                  </a:srgbClr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27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04617B">
                  <a:shade val="90000"/>
                </a:srgbClr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81000" y="1143000"/>
            <a:ext cx="8324192" cy="502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6659241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2FCAE09-05A6-4944-8210-4CE6C69595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E84AE8A8-6ACE-4A15-90DF-984768BF090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4617B">
                    <a:shade val="90000"/>
                  </a:srgbClr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28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04617B">
                  <a:shade val="90000"/>
                </a:srgbClr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1D1A9E3-860B-4E6A-B135-CF284348C485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71600" y="838200"/>
            <a:ext cx="6858000" cy="43434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5A715732-3EBD-423C-8653-D0A79442C1C4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371600" y="5105400"/>
            <a:ext cx="6858000" cy="167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058810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D206400-8CB7-470D-B659-9921A72ADD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E84AE8A8-6ACE-4A15-90DF-984768BF090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4617B">
                    <a:shade val="90000"/>
                  </a:srgbClr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29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04617B">
                  <a:shade val="90000"/>
                </a:srgbClr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3E491DF-C51F-4D3C-A559-D520F88E9808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19200" y="838200"/>
            <a:ext cx="7162800" cy="453644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D9C5497C-28C3-4DFC-8890-FCB299F63B39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219200" y="5181600"/>
            <a:ext cx="7162800" cy="76200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762000" y="6172200"/>
            <a:ext cx="19812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Q &amp; A</a:t>
            </a:r>
          </a:p>
        </p:txBody>
      </p:sp>
    </p:spTree>
    <p:extLst>
      <p:ext uri="{BB962C8B-B14F-4D97-AF65-F5344CB8AC3E}">
        <p14:creationId xmlns:p14="http://schemas.microsoft.com/office/powerpoint/2010/main" val="72798517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838200"/>
            <a:ext cx="8642350" cy="914400"/>
          </a:xfrm>
        </p:spPr>
        <p:txBody>
          <a:bodyPr/>
          <a:lstStyle/>
          <a:p>
            <a:pPr eaLnBrk="1" hangingPunct="1"/>
            <a:r>
              <a:rPr lang="en-US" altLang="en-US" sz="3200" b="1" i="1" dirty="0"/>
              <a:t>Workshop Overview</a:t>
            </a:r>
          </a:p>
        </p:txBody>
      </p:sp>
      <p:sp>
        <p:nvSpPr>
          <p:cNvPr id="35843" name="Rectangle 3"/>
          <p:cNvSpPr>
            <a:spLocks noGrp="1" noChangeArrowheads="1"/>
          </p:cNvSpPr>
          <p:nvPr>
            <p:ph idx="1"/>
          </p:nvPr>
        </p:nvSpPr>
        <p:spPr>
          <a:xfrm>
            <a:off x="1371600" y="1981200"/>
            <a:ext cx="6553200" cy="4419600"/>
          </a:xfrm>
        </p:spPr>
        <p:txBody>
          <a:bodyPr/>
          <a:lstStyle/>
          <a:p>
            <a:pPr lvl="2" eaLnBrk="1" hangingPunct="1">
              <a:lnSpc>
                <a:spcPct val="120000"/>
              </a:lnSpc>
              <a:buClr>
                <a:schemeClr val="tx2"/>
              </a:buClr>
            </a:pPr>
            <a:r>
              <a:rPr lang="en-US" altLang="en-US" sz="2400" b="1" dirty="0">
                <a:latin typeface="Arial" charset="0"/>
              </a:rPr>
              <a:t>Business Opportunities</a:t>
            </a:r>
          </a:p>
          <a:p>
            <a:pPr lvl="2" eaLnBrk="1" hangingPunct="1">
              <a:lnSpc>
                <a:spcPct val="120000"/>
              </a:lnSpc>
              <a:buClr>
                <a:schemeClr val="tx2"/>
              </a:buClr>
            </a:pPr>
            <a:r>
              <a:rPr lang="en-US" altLang="en-US" sz="2400" b="1" dirty="0">
                <a:latin typeface="Arial" charset="0"/>
              </a:rPr>
              <a:t>Competitive Processes</a:t>
            </a:r>
          </a:p>
          <a:p>
            <a:pPr lvl="2" eaLnBrk="1" hangingPunct="1">
              <a:lnSpc>
                <a:spcPct val="120000"/>
              </a:lnSpc>
              <a:buClr>
                <a:schemeClr val="tx2"/>
              </a:buClr>
            </a:pPr>
            <a:r>
              <a:rPr lang="en-US" altLang="en-US" sz="2400" b="1" dirty="0">
                <a:latin typeface="Arial" charset="0"/>
              </a:rPr>
              <a:t>Concessions</a:t>
            </a:r>
          </a:p>
          <a:p>
            <a:pPr lvl="2" eaLnBrk="1" hangingPunct="1">
              <a:lnSpc>
                <a:spcPct val="120000"/>
              </a:lnSpc>
              <a:buClr>
                <a:schemeClr val="tx2"/>
              </a:buClr>
            </a:pPr>
            <a:r>
              <a:rPr lang="en-US" altLang="en-US" sz="2400" b="1" dirty="0">
                <a:latin typeface="Arial" charset="0"/>
              </a:rPr>
              <a:t>Registering on LABAVN</a:t>
            </a:r>
          </a:p>
          <a:p>
            <a:pPr lvl="2" eaLnBrk="1" hangingPunct="1">
              <a:lnSpc>
                <a:spcPct val="120000"/>
              </a:lnSpc>
              <a:buClr>
                <a:schemeClr val="tx2"/>
              </a:buClr>
            </a:pPr>
            <a:r>
              <a:rPr lang="en-US" altLang="en-US" sz="2400" b="1" dirty="0">
                <a:latin typeface="Arial" charset="0"/>
              </a:rPr>
              <a:t>Business Assistance Programs</a:t>
            </a:r>
          </a:p>
          <a:p>
            <a:pPr lvl="2" eaLnBrk="1" hangingPunct="1">
              <a:lnSpc>
                <a:spcPct val="120000"/>
              </a:lnSpc>
              <a:buClr>
                <a:schemeClr val="tx2"/>
              </a:buClr>
            </a:pPr>
            <a:r>
              <a:rPr lang="en-US" altLang="en-US" sz="2400" b="1" dirty="0">
                <a:latin typeface="Arial" charset="0"/>
              </a:rPr>
              <a:t>Certification</a:t>
            </a:r>
          </a:p>
          <a:p>
            <a:pPr lvl="2" eaLnBrk="1" hangingPunct="1">
              <a:lnSpc>
                <a:spcPct val="120000"/>
              </a:lnSpc>
              <a:buClr>
                <a:schemeClr val="tx2"/>
              </a:buClr>
            </a:pPr>
            <a:r>
              <a:rPr lang="en-US" altLang="en-US" sz="2400" b="1" dirty="0">
                <a:latin typeface="Arial" charset="0"/>
              </a:rPr>
              <a:t>Administrative Requirements</a:t>
            </a:r>
          </a:p>
          <a:p>
            <a:pPr lvl="2" eaLnBrk="1" hangingPunct="1">
              <a:lnSpc>
                <a:spcPct val="120000"/>
              </a:lnSpc>
              <a:buClr>
                <a:schemeClr val="tx2"/>
              </a:buClr>
            </a:pPr>
            <a:r>
              <a:rPr lang="en-US" altLang="en-US" sz="2400" b="1" dirty="0">
                <a:latin typeface="Arial" charset="0"/>
              </a:rPr>
              <a:t>Next Steps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F9A08A4-BF4A-4691-AA18-660875A8139A}" type="slidenum">
              <a:rPr lang="en-US" smtClean="0"/>
              <a:pPr>
                <a:defRPr/>
              </a:pPr>
              <a:t>3</a:t>
            </a:fld>
            <a:endParaRPr lang="en-US" dirty="0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8624888" cy="847725"/>
          </a:xfrm>
          <a:prstGeom prst="rect">
            <a:avLst/>
          </a:prstGeom>
          <a:solidFill>
            <a:srgbClr val="2121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  <a:latin typeface="Tw Cen MT" panose="020B0602020104020603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 rot="16200000">
            <a:off x="5801519" y="3515519"/>
            <a:ext cx="6165850" cy="519112"/>
          </a:xfrm>
          <a:prstGeom prst="rect">
            <a:avLst/>
          </a:prstGeom>
          <a:solidFill>
            <a:srgbClr val="3399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8624888" y="0"/>
            <a:ext cx="519112" cy="847725"/>
          </a:xfrm>
          <a:prstGeom prst="rect">
            <a:avLst/>
          </a:prstGeom>
          <a:solidFill>
            <a:srgbClr val="6666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pic>
        <p:nvPicPr>
          <p:cNvPr id="53253" name="Picture 7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846138"/>
            <a:ext cx="6765925" cy="6013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3254" name="Rectangle 1"/>
          <p:cNvSpPr>
            <a:spLocks noChangeArrowheads="1"/>
          </p:cNvSpPr>
          <p:nvPr/>
        </p:nvSpPr>
        <p:spPr bwMode="auto">
          <a:xfrm>
            <a:off x="166688" y="203200"/>
            <a:ext cx="4572000" cy="269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lnSpc>
                <a:spcPct val="90000"/>
              </a:lnSpc>
              <a:spcBef>
                <a:spcPts val="1000"/>
              </a:spcBef>
              <a:buFont typeface="Arial" charset="0"/>
              <a:buChar char="•"/>
              <a:defRPr sz="28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3200" b="1" dirty="0">
                <a:solidFill>
                  <a:srgbClr val="D9D9D9"/>
                </a:solidFill>
                <a:latin typeface="Tw Cen MT" pitchFamily="34" charset="0"/>
              </a:rPr>
              <a:t>BUSINESS, JOBS 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US" altLang="en-US" sz="900" b="1" dirty="0">
              <a:solidFill>
                <a:srgbClr val="D9D9D9"/>
              </a:solidFill>
              <a:latin typeface="Tw Cen MT" pitchFamily="34" charset="0"/>
            </a:endParaRP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3200" b="1" dirty="0">
                <a:solidFill>
                  <a:srgbClr val="00B0F0"/>
                </a:solidFill>
                <a:latin typeface="Tw Cen MT" pitchFamily="34" charset="0"/>
              </a:rPr>
              <a:t>&amp; SOCIAL RESPONSIBILITY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US" altLang="en-US" sz="3200" b="1" dirty="0">
              <a:solidFill>
                <a:srgbClr val="00B0F0"/>
              </a:solidFill>
              <a:latin typeface="Tw Cen MT" pitchFamily="34" charset="0"/>
            </a:endParaRP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US" altLang="en-US" sz="3200" b="1" dirty="0">
              <a:solidFill>
                <a:srgbClr val="00B0F0"/>
              </a:solidFill>
              <a:latin typeface="Tw Cen MT" pitchFamily="34" charset="0"/>
            </a:endParaRPr>
          </a:p>
        </p:txBody>
      </p:sp>
      <p:sp>
        <p:nvSpPr>
          <p:cNvPr id="53255" name="TextBox 9"/>
          <p:cNvSpPr txBox="1">
            <a:spLocks noChangeArrowheads="1"/>
          </p:cNvSpPr>
          <p:nvPr/>
        </p:nvSpPr>
        <p:spPr bwMode="auto">
          <a:xfrm>
            <a:off x="4602163" y="5214938"/>
            <a:ext cx="2203450" cy="954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lnSpc>
                <a:spcPct val="90000"/>
              </a:lnSpc>
              <a:spcBef>
                <a:spcPts val="1000"/>
              </a:spcBef>
              <a:buFont typeface="Arial" charset="0"/>
              <a:buChar char="•"/>
              <a:defRPr sz="28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b="1">
                <a:solidFill>
                  <a:srgbClr val="33CCFF"/>
                </a:solidFill>
                <a:latin typeface="Tw Cen MT" pitchFamily="34" charset="0"/>
              </a:rPr>
              <a:t>THE</a:t>
            </a:r>
            <a:r>
              <a:rPr lang="en-US" altLang="en-US" b="1">
                <a:solidFill>
                  <a:srgbClr val="212179"/>
                </a:solidFill>
                <a:latin typeface="Tw Cen MT" pitchFamily="34" charset="0"/>
              </a:rPr>
              <a:t> </a:t>
            </a:r>
            <a:r>
              <a:rPr lang="en-US" altLang="en-US" b="1">
                <a:solidFill>
                  <a:srgbClr val="212179"/>
                </a:solidFill>
                <a:latin typeface="Tw Cen MT" pitchFamily="34" charset="0"/>
                <a:hlinkClick r:id="rId4"/>
              </a:rPr>
              <a:t>FUTURE</a:t>
            </a:r>
            <a:r>
              <a:rPr lang="en-US" altLang="en-US" b="1">
                <a:solidFill>
                  <a:srgbClr val="212179"/>
                </a:solidFill>
                <a:latin typeface="Tw Cen MT" pitchFamily="34" charset="0"/>
              </a:rPr>
              <a:t> </a:t>
            </a:r>
            <a:r>
              <a:rPr lang="en-US" altLang="en-US" b="1">
                <a:solidFill>
                  <a:srgbClr val="33CCFF"/>
                </a:solidFill>
                <a:latin typeface="Tw Cen MT" pitchFamily="34" charset="0"/>
              </a:rPr>
              <a:t>IS NOW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6805613" y="1414463"/>
            <a:ext cx="1903412" cy="4278312"/>
          </a:xfrm>
          <a:prstGeom prst="rect">
            <a:avLst/>
          </a:prstGeom>
          <a:solidFill>
            <a:schemeClr val="tx1"/>
          </a:solidFill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b="1" dirty="0">
                <a:solidFill>
                  <a:srgbClr val="212179"/>
                </a:solidFill>
                <a:latin typeface="Tw Cen MT" panose="020B0602020104020603" pitchFamily="34" charset="0"/>
              </a:rPr>
              <a:t>OUR MISSION            </a:t>
            </a: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1600" i="1" dirty="0">
                <a:solidFill>
                  <a:prstClr val="black"/>
                </a:solidFill>
                <a:latin typeface="Tw Cen MT" panose="020B0602020104020603" pitchFamily="34" charset="0"/>
              </a:rPr>
              <a:t>Maximize access to business and job opportunities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600" i="1" dirty="0">
              <a:solidFill>
                <a:prstClr val="black"/>
              </a:solidFill>
              <a:latin typeface="Tw Cen MT" panose="020B0602020104020603" pitchFamily="34" charset="0"/>
            </a:endParaRP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1600" i="1" dirty="0">
                <a:solidFill>
                  <a:prstClr val="black"/>
                </a:solidFill>
                <a:latin typeface="Tw Cen MT" panose="020B0602020104020603" pitchFamily="34" charset="0"/>
              </a:rPr>
              <a:t>Ensure that local, diverse communities benefit from LAWA’S investments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600" i="1" dirty="0">
              <a:solidFill>
                <a:prstClr val="black"/>
              </a:solidFill>
              <a:latin typeface="Tw Cen MT" panose="020B0602020104020603" pitchFamily="34" charset="0"/>
            </a:endParaRP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1600" i="1" dirty="0">
                <a:solidFill>
                  <a:prstClr val="black"/>
                </a:solidFill>
                <a:latin typeface="Tw Cen MT" panose="020B0602020104020603" pitchFamily="34" charset="0"/>
              </a:rPr>
              <a:t>Set the global airport standard for public corporate social responsibility 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65925" y="5930106"/>
            <a:ext cx="1858963" cy="9294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233919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8991600" cy="490538"/>
          </a:xfrm>
          <a:prstGeom prst="rect">
            <a:avLst/>
          </a:prstGeom>
          <a:solidFill>
            <a:srgbClr val="2121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  <a:latin typeface="Tw Cen MT" panose="020B0602020104020603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 rot="16200000">
            <a:off x="5838032" y="3552031"/>
            <a:ext cx="6165850" cy="446087"/>
          </a:xfrm>
          <a:prstGeom prst="rect">
            <a:avLst/>
          </a:prstGeom>
          <a:solidFill>
            <a:srgbClr val="3399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8697913" y="0"/>
            <a:ext cx="446087" cy="847725"/>
          </a:xfrm>
          <a:prstGeom prst="rect">
            <a:avLst/>
          </a:prstGeom>
          <a:solidFill>
            <a:srgbClr val="6666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30175" y="6640513"/>
            <a:ext cx="8221663" cy="47625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54278" name="TextBox 23"/>
          <p:cNvSpPr txBox="1">
            <a:spLocks noChangeArrowheads="1"/>
          </p:cNvSpPr>
          <p:nvPr/>
        </p:nvSpPr>
        <p:spPr bwMode="auto">
          <a:xfrm>
            <a:off x="111125" y="-33338"/>
            <a:ext cx="8586788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lnSpc>
                <a:spcPct val="90000"/>
              </a:lnSpc>
              <a:spcBef>
                <a:spcPts val="1000"/>
              </a:spcBef>
              <a:buFont typeface="Arial" charset="0"/>
              <a:buChar char="•"/>
              <a:defRPr sz="28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b="1" dirty="0">
                <a:solidFill>
                  <a:srgbClr val="D9D9D9"/>
                </a:solidFill>
                <a:latin typeface="Tw Cen MT" pitchFamily="34" charset="0"/>
              </a:rPr>
              <a:t>LAX: OPPORTUNITIES- CAPITAL PROGRAM SUMMARY</a:t>
            </a:r>
          </a:p>
        </p:txBody>
      </p:sp>
      <p:graphicFrame>
        <p:nvGraphicFramePr>
          <p:cNvPr id="8" name="Table 7"/>
          <p:cNvGraphicFramePr>
            <a:graphicFrameLocks noGrp="1"/>
          </p:cNvGraphicFramePr>
          <p:nvPr/>
        </p:nvGraphicFramePr>
        <p:xfrm>
          <a:off x="111125" y="609600"/>
          <a:ext cx="6259513" cy="5557838"/>
        </p:xfrm>
        <a:graphic>
          <a:graphicData uri="http://schemas.openxmlformats.org/drawingml/2006/table">
            <a:tbl>
              <a:tblPr firstRow="1" lastRow="1" bandRow="1">
                <a:tableStyleId>{7DF18680-E054-41AD-8BC1-D1AEF772440D}</a:tableStyleId>
              </a:tblPr>
              <a:tblGrid>
                <a:gridCol w="343659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82291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729661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800" u="none" strike="noStrike" dirty="0">
                          <a:effectLst/>
                          <a:latin typeface="Tw Cen MT" panose="020B0602020104020603" pitchFamily="34" charset="0"/>
                        </a:rPr>
                        <a:t>Major Category</a:t>
                      </a:r>
                      <a:endParaRPr lang="en-US" sz="2800" b="1" i="0" u="none" strike="noStrike" dirty="0">
                        <a:solidFill>
                          <a:srgbClr val="FFFFFF"/>
                        </a:solidFill>
                        <a:effectLst/>
                        <a:latin typeface="Tw Cen MT" panose="020B0602020104020603" pitchFamily="34" charset="0"/>
                      </a:endParaRPr>
                    </a:p>
                  </a:txBody>
                  <a:tcPr marL="47692" marR="5300" marT="7066" marB="0" anchor="ctr"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800" u="none" strike="noStrike" dirty="0">
                          <a:effectLst/>
                          <a:latin typeface="Tw Cen MT" panose="020B0602020104020603" pitchFamily="34" charset="0"/>
                        </a:rPr>
                        <a:t>Total Project Cost</a:t>
                      </a:r>
                      <a:endParaRPr lang="en-US" sz="2800" b="1" i="0" u="none" strike="noStrike" dirty="0">
                        <a:solidFill>
                          <a:srgbClr val="FFFFFF"/>
                        </a:solidFill>
                        <a:effectLst/>
                        <a:latin typeface="Tw Cen MT" panose="020B0602020104020603" pitchFamily="34" charset="0"/>
                      </a:endParaRPr>
                    </a:p>
                  </a:txBody>
                  <a:tcPr marL="5300" marR="5300" marT="7066" marB="0" anchor="ctr"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73202">
                <a:tc>
                  <a:txBody>
                    <a:bodyPr/>
                    <a:lstStyle/>
                    <a:p>
                      <a:pPr lvl="0" algn="l" rtl="0" fontAlgn="ctr"/>
                      <a:r>
                        <a:rPr lang="en-US" sz="2800" u="none" strike="noStrike" dirty="0">
                          <a:effectLst/>
                          <a:latin typeface="Tw Cen MT" panose="020B0602020104020603" pitchFamily="34" charset="0"/>
                        </a:rPr>
                        <a:t>Major Tenant Projects</a:t>
                      </a:r>
                      <a:endParaRPr lang="en-US" sz="2800" b="0" i="0" u="none" strike="noStrike" dirty="0">
                        <a:solidFill>
                          <a:srgbClr val="000000"/>
                        </a:solidFill>
                        <a:effectLst/>
                        <a:latin typeface="Tw Cen MT" panose="020B0602020104020603" pitchFamily="34" charset="0"/>
                      </a:endParaRPr>
                    </a:p>
                  </a:txBody>
                  <a:tcPr marL="5300" marR="5300" marT="7066" marB="0" anchor="ctr"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2800" u="none" strike="noStrike">
                          <a:effectLst/>
                          <a:latin typeface="Tw Cen MT" panose="020B0602020104020603" pitchFamily="34" charset="0"/>
                        </a:rPr>
                        <a:t>$5,584,329,837 </a:t>
                      </a:r>
                      <a:endParaRPr lang="en-US" sz="2800" b="0" i="0" u="none" strike="noStrike">
                        <a:solidFill>
                          <a:srgbClr val="000000"/>
                        </a:solidFill>
                        <a:effectLst/>
                        <a:latin typeface="Tw Cen MT" panose="020B0602020104020603" pitchFamily="34" charset="0"/>
                      </a:endParaRPr>
                    </a:p>
                  </a:txBody>
                  <a:tcPr marL="5300" marR="5300" marT="7066" marB="0" anchor="ctr"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40629">
                <a:tc>
                  <a:txBody>
                    <a:bodyPr/>
                    <a:lstStyle/>
                    <a:p>
                      <a:pPr lvl="0" algn="l" rtl="0" fontAlgn="ctr"/>
                      <a:r>
                        <a:rPr lang="en-US" sz="2800" u="none" strike="noStrike" dirty="0">
                          <a:effectLst/>
                          <a:latin typeface="Tw Cen MT" panose="020B0602020104020603" pitchFamily="34" charset="0"/>
                        </a:rPr>
                        <a:t>LAMP Projects</a:t>
                      </a:r>
                      <a:endParaRPr lang="en-US" sz="2800" b="0" i="0" u="none" strike="noStrike" dirty="0">
                        <a:solidFill>
                          <a:srgbClr val="000000"/>
                        </a:solidFill>
                        <a:effectLst/>
                        <a:latin typeface="Tw Cen MT" panose="020B0602020104020603" pitchFamily="34" charset="0"/>
                      </a:endParaRPr>
                    </a:p>
                  </a:txBody>
                  <a:tcPr marL="5300" marR="5300" marT="7066" marB="0" anchor="ctr"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2800" u="none" strike="noStrike" dirty="0">
                          <a:effectLst/>
                          <a:latin typeface="Tw Cen MT" panose="020B0602020104020603" pitchFamily="34" charset="0"/>
                        </a:rPr>
                        <a:t>$5,500,000,000*</a:t>
                      </a:r>
                      <a:endParaRPr lang="en-US" sz="2800" b="0" i="0" u="none" strike="noStrike" dirty="0">
                        <a:solidFill>
                          <a:srgbClr val="FF0000"/>
                        </a:solidFill>
                        <a:effectLst/>
                        <a:latin typeface="Tw Cen MT" panose="020B0602020104020603" pitchFamily="34" charset="0"/>
                      </a:endParaRPr>
                    </a:p>
                  </a:txBody>
                  <a:tcPr marL="5300" marR="5300" marT="7066" marB="0" anchor="ctr"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40629">
                <a:tc>
                  <a:txBody>
                    <a:bodyPr/>
                    <a:lstStyle/>
                    <a:p>
                      <a:pPr lvl="0" algn="l" rtl="0" fontAlgn="ctr"/>
                      <a:r>
                        <a:rPr lang="en-US" sz="2800" u="none" strike="noStrike" dirty="0">
                          <a:effectLst/>
                          <a:latin typeface="Tw Cen MT" panose="020B0602020104020603" pitchFamily="34" charset="0"/>
                        </a:rPr>
                        <a:t>Terminal Projects</a:t>
                      </a:r>
                      <a:endParaRPr lang="en-US" sz="2800" b="0" i="0" u="none" strike="noStrike" dirty="0">
                        <a:solidFill>
                          <a:srgbClr val="000000"/>
                        </a:solidFill>
                        <a:effectLst/>
                        <a:latin typeface="Tw Cen MT" panose="020B0602020104020603" pitchFamily="34" charset="0"/>
                      </a:endParaRPr>
                    </a:p>
                  </a:txBody>
                  <a:tcPr marL="5300" marR="5300" marT="7066" marB="0" anchor="ctr"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2800" u="none" strike="noStrike" dirty="0">
                          <a:effectLst/>
                          <a:latin typeface="Tw Cen MT" panose="020B0602020104020603" pitchFamily="34" charset="0"/>
                        </a:rPr>
                        <a:t>$2,149,240,332 </a:t>
                      </a:r>
                      <a:endParaRPr lang="en-US" sz="2800" b="0" i="0" u="none" strike="noStrike" dirty="0">
                        <a:solidFill>
                          <a:srgbClr val="000000"/>
                        </a:solidFill>
                        <a:effectLst/>
                        <a:latin typeface="Tw Cen MT" panose="020B0602020104020603" pitchFamily="34" charset="0"/>
                      </a:endParaRPr>
                    </a:p>
                  </a:txBody>
                  <a:tcPr marL="5300" marR="5300" marT="7066" marB="0" anchor="ctr"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860568">
                <a:tc>
                  <a:txBody>
                    <a:bodyPr/>
                    <a:lstStyle/>
                    <a:p>
                      <a:pPr lvl="0" algn="l" rtl="0" fontAlgn="ctr"/>
                      <a:r>
                        <a:rPr lang="en-US" sz="2800" u="none" strike="noStrike" dirty="0">
                          <a:effectLst/>
                          <a:latin typeface="Tw Cen MT" panose="020B0602020104020603" pitchFamily="34" charset="0"/>
                        </a:rPr>
                        <a:t>Utilities &amp; Environmental Projects</a:t>
                      </a:r>
                      <a:endParaRPr lang="en-US" sz="2800" b="0" i="0" u="none" strike="noStrike" dirty="0">
                        <a:solidFill>
                          <a:srgbClr val="000000"/>
                        </a:solidFill>
                        <a:effectLst/>
                        <a:latin typeface="Tw Cen MT" panose="020B0602020104020603" pitchFamily="34" charset="0"/>
                      </a:endParaRPr>
                    </a:p>
                  </a:txBody>
                  <a:tcPr marL="5300" marR="5300" marT="7066" marB="0" anchor="ctr"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2800" u="none" strike="noStrike" dirty="0">
                          <a:effectLst/>
                          <a:latin typeface="Tw Cen MT" panose="020B0602020104020603" pitchFamily="34" charset="0"/>
                        </a:rPr>
                        <a:t>$518,148,350 </a:t>
                      </a:r>
                      <a:endParaRPr lang="en-US" sz="2800" b="0" i="0" u="none" strike="noStrike" dirty="0">
                        <a:solidFill>
                          <a:srgbClr val="000000"/>
                        </a:solidFill>
                        <a:effectLst/>
                        <a:latin typeface="Tw Cen MT" panose="020B0602020104020603" pitchFamily="34" charset="0"/>
                      </a:endParaRPr>
                    </a:p>
                  </a:txBody>
                  <a:tcPr marL="5300" marR="5300" marT="7066" marB="0" anchor="ctr"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47559">
                <a:tc>
                  <a:txBody>
                    <a:bodyPr/>
                    <a:lstStyle/>
                    <a:p>
                      <a:pPr lvl="0" algn="l" rtl="0" fontAlgn="ctr"/>
                      <a:r>
                        <a:rPr lang="en-US" sz="2800" u="none" strike="noStrike">
                          <a:effectLst/>
                          <a:latin typeface="Tw Cen MT" panose="020B0602020104020603" pitchFamily="34" charset="0"/>
                        </a:rPr>
                        <a:t>Airside Projects</a:t>
                      </a:r>
                      <a:endParaRPr lang="en-US" sz="2800" b="0" i="0" u="none" strike="noStrike">
                        <a:solidFill>
                          <a:srgbClr val="000000"/>
                        </a:solidFill>
                        <a:effectLst/>
                        <a:latin typeface="Tw Cen MT" panose="020B0602020104020603" pitchFamily="34" charset="0"/>
                      </a:endParaRPr>
                    </a:p>
                  </a:txBody>
                  <a:tcPr marL="5300" marR="5300" marT="7066" marB="0" anchor="ctr"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2800" u="none" strike="noStrike" dirty="0">
                          <a:effectLst/>
                          <a:latin typeface="Tw Cen MT" panose="020B0602020104020603" pitchFamily="34" charset="0"/>
                        </a:rPr>
                        <a:t>$451,782,625 </a:t>
                      </a:r>
                      <a:endParaRPr lang="en-US" sz="2800" b="0" i="0" u="none" strike="noStrike" dirty="0">
                        <a:solidFill>
                          <a:srgbClr val="000000"/>
                        </a:solidFill>
                        <a:effectLst/>
                        <a:latin typeface="Tw Cen MT" panose="020B0602020104020603" pitchFamily="34" charset="0"/>
                      </a:endParaRPr>
                    </a:p>
                  </a:txBody>
                  <a:tcPr marL="5300" marR="5300" marT="7066" marB="0" anchor="ctr"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37388">
                <a:tc>
                  <a:txBody>
                    <a:bodyPr/>
                    <a:lstStyle/>
                    <a:p>
                      <a:pPr lvl="0" algn="l" rtl="0" fontAlgn="ctr"/>
                      <a:r>
                        <a:rPr lang="en-US" sz="2800" u="none" strike="noStrike" dirty="0">
                          <a:effectLst/>
                          <a:latin typeface="Tw Cen MT" panose="020B0602020104020603" pitchFamily="34" charset="0"/>
                        </a:rPr>
                        <a:t>Security &amp; IT Projects</a:t>
                      </a:r>
                      <a:endParaRPr lang="en-US" sz="2800" b="0" i="0" u="none" strike="noStrike" dirty="0">
                        <a:solidFill>
                          <a:srgbClr val="000000"/>
                        </a:solidFill>
                        <a:effectLst/>
                        <a:latin typeface="Tw Cen MT" panose="020B0602020104020603" pitchFamily="34" charset="0"/>
                      </a:endParaRPr>
                    </a:p>
                  </a:txBody>
                  <a:tcPr marL="5300" marR="5300" marT="7066" marB="0" anchor="ctr"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2800" u="none" strike="noStrike" dirty="0">
                          <a:effectLst/>
                          <a:latin typeface="Tw Cen MT" panose="020B0602020104020603" pitchFamily="34" charset="0"/>
                        </a:rPr>
                        <a:t>$427,338,879 </a:t>
                      </a:r>
                      <a:endParaRPr lang="en-US" sz="2800" b="0" i="0" u="none" strike="noStrike" dirty="0">
                        <a:solidFill>
                          <a:srgbClr val="000000"/>
                        </a:solidFill>
                        <a:effectLst/>
                        <a:latin typeface="Tw Cen MT" panose="020B0602020104020603" pitchFamily="34" charset="0"/>
                      </a:endParaRPr>
                    </a:p>
                  </a:txBody>
                  <a:tcPr marL="5300" marR="5300" marT="7066" marB="0" anchor="ctr"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33817">
                <a:tc>
                  <a:txBody>
                    <a:bodyPr/>
                    <a:lstStyle/>
                    <a:p>
                      <a:pPr lvl="0" algn="l" rtl="0" fontAlgn="ctr"/>
                      <a:r>
                        <a:rPr lang="en-US" sz="2800" u="none" strike="noStrike">
                          <a:effectLst/>
                          <a:latin typeface="Tw Cen MT" panose="020B0602020104020603" pitchFamily="34" charset="0"/>
                        </a:rPr>
                        <a:t>Landside Projects</a:t>
                      </a:r>
                      <a:endParaRPr lang="en-US" sz="2800" b="0" i="0" u="none" strike="noStrike">
                        <a:solidFill>
                          <a:srgbClr val="000000"/>
                        </a:solidFill>
                        <a:effectLst/>
                        <a:latin typeface="Tw Cen MT" panose="020B0602020104020603" pitchFamily="34" charset="0"/>
                      </a:endParaRPr>
                    </a:p>
                  </a:txBody>
                  <a:tcPr marL="5300" marR="5300" marT="7066" marB="0" anchor="ctr"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2800" u="none" strike="noStrike" dirty="0">
                          <a:effectLst/>
                          <a:latin typeface="Tw Cen MT" panose="020B0602020104020603" pitchFamily="34" charset="0"/>
                        </a:rPr>
                        <a:t>$38,452,770 </a:t>
                      </a:r>
                      <a:endParaRPr lang="en-US" sz="2800" b="0" i="0" u="none" strike="noStrike" dirty="0">
                        <a:solidFill>
                          <a:srgbClr val="000000"/>
                        </a:solidFill>
                        <a:effectLst/>
                        <a:latin typeface="Tw Cen MT" panose="020B0602020104020603" pitchFamily="34" charset="0"/>
                      </a:endParaRPr>
                    </a:p>
                  </a:txBody>
                  <a:tcPr marL="5300" marR="5300" marT="7066" marB="0" anchor="ctr"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860568">
                <a:tc>
                  <a:txBody>
                    <a:bodyPr/>
                    <a:lstStyle/>
                    <a:p>
                      <a:pPr lvl="0" algn="l" rtl="0" fontAlgn="ctr"/>
                      <a:r>
                        <a:rPr lang="en-US" sz="2800" u="none" strike="noStrike" dirty="0">
                          <a:effectLst/>
                          <a:latin typeface="Tw Cen MT" panose="020B0602020104020603" pitchFamily="34" charset="0"/>
                        </a:rPr>
                        <a:t>Planning / Study Projects</a:t>
                      </a:r>
                      <a:endParaRPr lang="en-US" sz="2800" b="0" i="0" u="none" strike="noStrike" dirty="0">
                        <a:solidFill>
                          <a:srgbClr val="000000"/>
                        </a:solidFill>
                        <a:effectLst/>
                        <a:latin typeface="Tw Cen MT" panose="020B0602020104020603" pitchFamily="34" charset="0"/>
                      </a:endParaRPr>
                    </a:p>
                  </a:txBody>
                  <a:tcPr marL="5300" marR="5300" marT="7066" marB="0" anchor="ctr"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2800" u="none" strike="noStrike" dirty="0">
                          <a:effectLst/>
                          <a:latin typeface="Tw Cen MT" panose="020B0602020104020603" pitchFamily="34" charset="0"/>
                        </a:rPr>
                        <a:t>$24,235,000 </a:t>
                      </a:r>
                      <a:endParaRPr lang="en-US" sz="2800" b="0" i="0" u="none" strike="noStrike" dirty="0">
                        <a:solidFill>
                          <a:srgbClr val="000000"/>
                        </a:solidFill>
                        <a:effectLst/>
                        <a:latin typeface="Tw Cen MT" panose="020B0602020104020603" pitchFamily="34" charset="0"/>
                      </a:endParaRPr>
                    </a:p>
                  </a:txBody>
                  <a:tcPr marL="5300" marR="5300" marT="7066" marB="0" anchor="ctr"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433817">
                <a:tc>
                  <a:txBody>
                    <a:bodyPr/>
                    <a:lstStyle/>
                    <a:p>
                      <a:pPr lvl="0" algn="l" rtl="0" fontAlgn="b"/>
                      <a:r>
                        <a:rPr lang="en-US" sz="2800" u="none" strike="noStrike" dirty="0">
                          <a:effectLst/>
                          <a:latin typeface="Tw Cen MT" panose="020B0602020104020603" pitchFamily="34" charset="0"/>
                        </a:rPr>
                        <a:t>TOTAL</a:t>
                      </a:r>
                      <a:endParaRPr lang="en-US" sz="2800" b="1" i="0" u="none" strike="noStrike" dirty="0">
                        <a:solidFill>
                          <a:srgbClr val="000000"/>
                        </a:solidFill>
                        <a:effectLst/>
                        <a:latin typeface="Tw Cen MT" panose="020B0602020104020603" pitchFamily="34" charset="0"/>
                      </a:endParaRPr>
                    </a:p>
                  </a:txBody>
                  <a:tcPr marL="5300" marR="5300" marT="7066" marB="0" anchor="b"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2800" u="none" strike="noStrike" dirty="0">
                          <a:effectLst/>
                          <a:latin typeface="Tw Cen MT" panose="020B0602020104020603" pitchFamily="34" charset="0"/>
                        </a:rPr>
                        <a:t>$14,693,527,793* </a:t>
                      </a:r>
                      <a:endParaRPr lang="en-US" sz="2800" b="1" i="0" u="none" strike="noStrike" dirty="0">
                        <a:solidFill>
                          <a:srgbClr val="000000"/>
                        </a:solidFill>
                        <a:effectLst/>
                        <a:latin typeface="Tw Cen MT" panose="020B0602020104020603" pitchFamily="34" charset="0"/>
                      </a:endParaRPr>
                    </a:p>
                  </a:txBody>
                  <a:tcPr marL="5300" marR="5300" marT="7066" marB="0" anchor="ctr"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sp>
        <p:nvSpPr>
          <p:cNvPr id="54314" name="TextBox 8"/>
          <p:cNvSpPr txBox="1">
            <a:spLocks noChangeArrowheads="1"/>
          </p:cNvSpPr>
          <p:nvPr/>
        </p:nvSpPr>
        <p:spPr bwMode="auto">
          <a:xfrm>
            <a:off x="130175" y="6103938"/>
            <a:ext cx="8640763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lnSpc>
                <a:spcPct val="90000"/>
              </a:lnSpc>
              <a:spcBef>
                <a:spcPts val="1000"/>
              </a:spcBef>
              <a:buFont typeface="Arial" charset="0"/>
              <a:buChar char="•"/>
              <a:defRPr sz="28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400" b="1" i="1" dirty="0">
                <a:solidFill>
                  <a:srgbClr val="000000"/>
                </a:solidFill>
                <a:latin typeface="Tw Cen MT" pitchFamily="34" charset="0"/>
              </a:rPr>
              <a:t>*LAMP Subtotal is currently being finalized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200" b="1" i="1" dirty="0">
                <a:solidFill>
                  <a:srgbClr val="000000"/>
                </a:solidFill>
                <a:latin typeface="Tw Cen MT" pitchFamily="34" charset="0"/>
              </a:rPr>
              <a:t>Note:  Figures are expressed in 2018 dollars and are subject to escalation. Does not include estimate for Asset Renewal or Program Reserve</a:t>
            </a:r>
            <a:r>
              <a:rPr lang="en-US" altLang="en-US" sz="1400" b="1" i="1" dirty="0">
                <a:solidFill>
                  <a:srgbClr val="000000"/>
                </a:solidFill>
                <a:latin typeface="Tw Cen MT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374591361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8991600" cy="490538"/>
          </a:xfrm>
          <a:prstGeom prst="rect">
            <a:avLst/>
          </a:prstGeom>
          <a:solidFill>
            <a:srgbClr val="2121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  <a:latin typeface="Tw Cen MT" panose="020B0602020104020603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 rot="16200000">
            <a:off x="5838032" y="3552031"/>
            <a:ext cx="6165850" cy="446087"/>
          </a:xfrm>
          <a:prstGeom prst="rect">
            <a:avLst/>
          </a:prstGeom>
          <a:solidFill>
            <a:srgbClr val="3399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8697913" y="0"/>
            <a:ext cx="446087" cy="847725"/>
          </a:xfrm>
          <a:prstGeom prst="rect">
            <a:avLst/>
          </a:prstGeom>
          <a:solidFill>
            <a:srgbClr val="6666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30175" y="6640513"/>
            <a:ext cx="8221663" cy="47625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55302" name="TextBox 23"/>
          <p:cNvSpPr txBox="1">
            <a:spLocks noChangeArrowheads="1"/>
          </p:cNvSpPr>
          <p:nvPr/>
        </p:nvSpPr>
        <p:spPr bwMode="auto">
          <a:xfrm>
            <a:off x="111125" y="-33338"/>
            <a:ext cx="5603875" cy="5238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lnSpc>
                <a:spcPct val="90000"/>
              </a:lnSpc>
              <a:spcBef>
                <a:spcPts val="1000"/>
              </a:spcBef>
              <a:buFont typeface="Arial" charset="0"/>
              <a:buChar char="•"/>
              <a:defRPr sz="28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b="1">
                <a:solidFill>
                  <a:srgbClr val="D9D9D9"/>
                </a:solidFill>
                <a:latin typeface="Tw Cen MT" pitchFamily="34" charset="0"/>
              </a:rPr>
              <a:t>LAX: OPPORTUNITIES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71799"/>
            <a:ext cx="9144000" cy="59144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4587020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 rot="16200000">
            <a:off x="5838032" y="3552031"/>
            <a:ext cx="6165850" cy="446087"/>
          </a:xfrm>
          <a:prstGeom prst="rect">
            <a:avLst/>
          </a:prstGeom>
          <a:solidFill>
            <a:srgbClr val="3399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8697913" y="0"/>
            <a:ext cx="446087" cy="847725"/>
          </a:xfrm>
          <a:prstGeom prst="rect">
            <a:avLst/>
          </a:prstGeom>
          <a:solidFill>
            <a:srgbClr val="6666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30175" y="6640513"/>
            <a:ext cx="8221663" cy="47625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1140D5D8-0D8D-42FA-A53D-D2D363A42C91}"/>
              </a:ext>
            </a:extLst>
          </p:cNvPr>
          <p:cNvSpPr/>
          <p:nvPr/>
        </p:nvSpPr>
        <p:spPr>
          <a:xfrm>
            <a:off x="-17930" y="8964"/>
            <a:ext cx="8991600" cy="490538"/>
          </a:xfrm>
          <a:prstGeom prst="rect">
            <a:avLst/>
          </a:prstGeom>
          <a:solidFill>
            <a:srgbClr val="2121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n-US" dirty="0">
              <a:solidFill>
                <a:prstClr val="white"/>
              </a:solidFill>
              <a:latin typeface="Tw Cen MT" panose="020B0602020104020603" pitchFamily="34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25185FE-2446-4748-9845-1FD58BE22DF9}"/>
              </a:ext>
            </a:extLst>
          </p:cNvPr>
          <p:cNvSpPr/>
          <p:nvPr/>
        </p:nvSpPr>
        <p:spPr>
          <a:xfrm rot="16200000">
            <a:off x="5820102" y="3560996"/>
            <a:ext cx="6165850" cy="446087"/>
          </a:xfrm>
          <a:prstGeom prst="rect">
            <a:avLst/>
          </a:prstGeom>
          <a:solidFill>
            <a:srgbClr val="3399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CE0B349C-3B8E-48A3-A650-50001ADF4FA6}"/>
              </a:ext>
            </a:extLst>
          </p:cNvPr>
          <p:cNvSpPr/>
          <p:nvPr/>
        </p:nvSpPr>
        <p:spPr>
          <a:xfrm>
            <a:off x="8679984" y="8965"/>
            <a:ext cx="446087" cy="847725"/>
          </a:xfrm>
          <a:prstGeom prst="rect">
            <a:avLst/>
          </a:prstGeom>
          <a:solidFill>
            <a:srgbClr val="6666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95FC98D-54E7-4756-94BE-975211409F47}"/>
              </a:ext>
            </a:extLst>
          </p:cNvPr>
          <p:cNvSpPr/>
          <p:nvPr/>
        </p:nvSpPr>
        <p:spPr>
          <a:xfrm>
            <a:off x="112246" y="6649478"/>
            <a:ext cx="8221663" cy="47625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4" name="TextBox 23">
            <a:extLst>
              <a:ext uri="{FF2B5EF4-FFF2-40B4-BE49-F238E27FC236}">
                <a16:creationId xmlns:a16="http://schemas.microsoft.com/office/drawing/2014/main" id="{057E6FE1-D414-498F-B353-237396C99FF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3196" y="-24374"/>
            <a:ext cx="6854825" cy="5238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lnSpc>
                <a:spcPct val="90000"/>
              </a:lnSpc>
              <a:spcBef>
                <a:spcPts val="1000"/>
              </a:spcBef>
              <a:buFont typeface="Arial" charset="0"/>
              <a:buChar char="•"/>
              <a:defRPr sz="28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b="1">
                <a:solidFill>
                  <a:srgbClr val="D9D9D9"/>
                </a:solidFill>
                <a:latin typeface="Tw Cen MT" pitchFamily="34" charset="0"/>
              </a:rPr>
              <a:t>LAX: OPPORTUNITIES- ACTIVE PROJECTS</a:t>
            </a:r>
          </a:p>
        </p:txBody>
      </p:sp>
      <p:pic>
        <p:nvPicPr>
          <p:cNvPr id="15" name="Picture 9">
            <a:extLst>
              <a:ext uri="{FF2B5EF4-FFF2-40B4-BE49-F238E27FC236}">
                <a16:creationId xmlns:a16="http://schemas.microsoft.com/office/drawing/2014/main" id="{5359C373-5C6E-4722-982B-F43467145CC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398" t="21262" r="20073" b="11209"/>
          <a:stretch>
            <a:fillRect/>
          </a:stretch>
        </p:blipFill>
        <p:spPr bwMode="auto">
          <a:xfrm>
            <a:off x="3951127" y="1509448"/>
            <a:ext cx="5157015" cy="42328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24" name="Table 23">
            <a:extLst>
              <a:ext uri="{FF2B5EF4-FFF2-40B4-BE49-F238E27FC236}">
                <a16:creationId xmlns:a16="http://schemas.microsoft.com/office/drawing/2014/main" id="{5E0362CC-769D-479C-8F49-15434FBFF9BB}"/>
              </a:ext>
            </a:extLst>
          </p:cNvPr>
          <p:cNvGraphicFramePr>
            <a:graphicFrameLocks noGrp="1"/>
          </p:cNvGraphicFramePr>
          <p:nvPr/>
        </p:nvGraphicFramePr>
        <p:xfrm>
          <a:off x="3951129" y="739511"/>
          <a:ext cx="5157013" cy="82131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8286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7550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9864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821319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rgbClr val="002060"/>
                          </a:solidFill>
                          <a:latin typeface="Tw Cen MT" panose="020B0602020104020603" pitchFamily="34" charset="0"/>
                        </a:rPr>
                        <a:t>PROJECT NAME</a:t>
                      </a:r>
                    </a:p>
                  </a:txBody>
                  <a:tcPr marL="67327" marR="67327" marT="44819" marB="4481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rgbClr val="002060"/>
                          </a:solidFill>
                          <a:latin typeface="Tw Cen MT" panose="020B0602020104020603" pitchFamily="34" charset="0"/>
                        </a:rPr>
                        <a:t>DEVELOPER</a:t>
                      </a:r>
                      <a:r>
                        <a:rPr lang="en-US" sz="1400" baseline="0" dirty="0">
                          <a:solidFill>
                            <a:srgbClr val="002060"/>
                          </a:solidFill>
                          <a:latin typeface="Tw Cen MT" panose="020B0602020104020603" pitchFamily="34" charset="0"/>
                        </a:rPr>
                        <a:t> or </a:t>
                      </a:r>
                      <a:r>
                        <a:rPr lang="en-US" sz="1400" dirty="0">
                          <a:solidFill>
                            <a:srgbClr val="002060"/>
                          </a:solidFill>
                          <a:latin typeface="Tw Cen MT" panose="020B0602020104020603" pitchFamily="34" charset="0"/>
                        </a:rPr>
                        <a:t>PRIME</a:t>
                      </a:r>
                    </a:p>
                  </a:txBody>
                  <a:tcPr marL="67327" marR="67327" marT="44819" marB="4481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rgbClr val="002060"/>
                          </a:solidFill>
                          <a:latin typeface="Tw Cen MT" panose="020B0602020104020603" pitchFamily="34" charset="0"/>
                        </a:rPr>
                        <a:t>APPROX. PROJECT</a:t>
                      </a:r>
                      <a:r>
                        <a:rPr lang="en-US" sz="1400" baseline="0" dirty="0">
                          <a:solidFill>
                            <a:srgbClr val="002060"/>
                          </a:solidFill>
                          <a:latin typeface="Tw Cen MT" panose="020B0602020104020603" pitchFamily="34" charset="0"/>
                        </a:rPr>
                        <a:t> VALUE</a:t>
                      </a:r>
                      <a:endParaRPr lang="en-US" sz="1400" dirty="0">
                        <a:solidFill>
                          <a:srgbClr val="002060"/>
                        </a:solidFill>
                        <a:latin typeface="Tw Cen MT" panose="020B0602020104020603" pitchFamily="34" charset="0"/>
                      </a:endParaRPr>
                    </a:p>
                  </a:txBody>
                  <a:tcPr marL="67327" marR="67327" marT="44819" marB="44819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26" name="Rectangle 25">
            <a:extLst>
              <a:ext uri="{FF2B5EF4-FFF2-40B4-BE49-F238E27FC236}">
                <a16:creationId xmlns:a16="http://schemas.microsoft.com/office/drawing/2014/main" id="{1EBB5EAC-B5F2-4EBB-8D4F-EBDE1F26CE96}"/>
              </a:ext>
            </a:extLst>
          </p:cNvPr>
          <p:cNvSpPr/>
          <p:nvPr/>
        </p:nvSpPr>
        <p:spPr>
          <a:xfrm>
            <a:off x="-17929" y="1083703"/>
            <a:ext cx="3768725" cy="1811337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n-US" dirty="0">
                <a:solidFill>
                  <a:prstClr val="white"/>
                </a:solidFill>
                <a:latin typeface="Tw Cen MT" panose="020B0602020104020603" pitchFamily="34" charset="0"/>
              </a:rPr>
              <a:t>APM</a:t>
            </a: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C2985852-2359-4F47-9CF8-58942D02AC8F}"/>
              </a:ext>
            </a:extLst>
          </p:cNvPr>
          <p:cNvSpPr/>
          <p:nvPr/>
        </p:nvSpPr>
        <p:spPr>
          <a:xfrm>
            <a:off x="-467" y="3099827"/>
            <a:ext cx="3751262" cy="1574800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n-US" dirty="0">
                <a:solidFill>
                  <a:prstClr val="white"/>
                </a:solidFill>
                <a:latin typeface="Tw Cen MT" panose="020B0602020104020603" pitchFamily="34" charset="0"/>
              </a:rPr>
              <a:t>CONRAC</a:t>
            </a:r>
          </a:p>
        </p:txBody>
      </p:sp>
      <p:graphicFrame>
        <p:nvGraphicFramePr>
          <p:cNvPr id="30" name="Table 29">
            <a:extLst>
              <a:ext uri="{FF2B5EF4-FFF2-40B4-BE49-F238E27FC236}">
                <a16:creationId xmlns:a16="http://schemas.microsoft.com/office/drawing/2014/main" id="{8C545BC1-C84A-44A6-9E87-2A6B8045BDC8}"/>
              </a:ext>
            </a:extLst>
          </p:cNvPr>
          <p:cNvGraphicFramePr>
            <a:graphicFrameLocks noGrp="1"/>
          </p:cNvGraphicFramePr>
          <p:nvPr/>
        </p:nvGraphicFramePr>
        <p:xfrm>
          <a:off x="984031" y="3122099"/>
          <a:ext cx="2861299" cy="137020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1315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2385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0859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5785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55785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81412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Tw Cen MT" panose="020B0602020104020603" pitchFamily="34" charset="0"/>
                        </a:rPr>
                        <a:t>PHASE</a:t>
                      </a:r>
                    </a:p>
                  </a:txBody>
                  <a:tcPr marL="67686" marR="67686" marT="45166" marB="4516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Tw Cen MT" panose="020B0602020104020603" pitchFamily="34" charset="0"/>
                        </a:rPr>
                        <a:t>SBE</a:t>
                      </a:r>
                    </a:p>
                  </a:txBody>
                  <a:tcPr marL="67686" marR="67686" marT="45166" marB="4516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Tw Cen MT" panose="020B0602020104020603" pitchFamily="34" charset="0"/>
                        </a:rPr>
                        <a:t>LBE</a:t>
                      </a:r>
                    </a:p>
                  </a:txBody>
                  <a:tcPr marL="67686" marR="67686" marT="45166" marB="4516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Tw Cen MT" panose="020B0602020104020603" pitchFamily="34" charset="0"/>
                        </a:rPr>
                        <a:t>LSBE</a:t>
                      </a:r>
                    </a:p>
                  </a:txBody>
                  <a:tcPr marL="67686" marR="67686" marT="45166" marB="4516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Tw Cen MT" panose="020B0602020104020603" pitchFamily="34" charset="0"/>
                        </a:rPr>
                        <a:t>DVBE</a:t>
                      </a:r>
                    </a:p>
                  </a:txBody>
                  <a:tcPr marL="67686" marR="67686" marT="45166" marB="45166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01373">
                <a:tc>
                  <a:txBody>
                    <a:bodyPr/>
                    <a:lstStyle/>
                    <a:p>
                      <a:r>
                        <a:rPr lang="en-US" sz="1400" dirty="0">
                          <a:latin typeface="Tw Cen MT" panose="020B0602020104020603" pitchFamily="34" charset="0"/>
                        </a:rPr>
                        <a:t>DESIGN</a:t>
                      </a:r>
                    </a:p>
                  </a:txBody>
                  <a:tcPr marL="67686" marR="67686" marT="45166" marB="4516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Tw Cen MT" panose="020B0602020104020603" pitchFamily="34" charset="0"/>
                        </a:rPr>
                        <a:t>18%</a:t>
                      </a:r>
                    </a:p>
                  </a:txBody>
                  <a:tcPr marL="67686" marR="67686" marT="45166" marB="4516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Tw Cen MT" panose="020B0602020104020603" pitchFamily="34" charset="0"/>
                        </a:rPr>
                        <a:t>50%</a:t>
                      </a:r>
                    </a:p>
                  </a:txBody>
                  <a:tcPr marL="67686" marR="67686" marT="45166" marB="4516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Tw Cen MT" panose="020B0602020104020603" pitchFamily="34" charset="0"/>
                        </a:rPr>
                        <a:t>10%</a:t>
                      </a:r>
                    </a:p>
                  </a:txBody>
                  <a:tcPr marL="67686" marR="67686" marT="45166" marB="4516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Tw Cen MT" panose="020B0602020104020603" pitchFamily="34" charset="0"/>
                        </a:rPr>
                        <a:t>3%</a:t>
                      </a:r>
                    </a:p>
                  </a:txBody>
                  <a:tcPr marL="67686" marR="67686" marT="45166" marB="45166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01373">
                <a:tc>
                  <a:txBody>
                    <a:bodyPr/>
                    <a:lstStyle/>
                    <a:p>
                      <a:r>
                        <a:rPr lang="en-US" sz="1400" dirty="0">
                          <a:latin typeface="Tw Cen MT" panose="020B0602020104020603" pitchFamily="34" charset="0"/>
                        </a:rPr>
                        <a:t>BUILD</a:t>
                      </a:r>
                    </a:p>
                  </a:txBody>
                  <a:tcPr marL="67686" marR="67686" marT="45166" marB="4516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Tw Cen MT" panose="020B0602020104020603" pitchFamily="34" charset="0"/>
                        </a:rPr>
                        <a:t>22%</a:t>
                      </a:r>
                    </a:p>
                  </a:txBody>
                  <a:tcPr marL="67686" marR="67686" marT="45166" marB="4516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Tw Cen MT" panose="020B0602020104020603" pitchFamily="34" charset="0"/>
                        </a:rPr>
                        <a:t>20%</a:t>
                      </a:r>
                    </a:p>
                  </a:txBody>
                  <a:tcPr marL="67686" marR="67686" marT="45166" marB="4516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Tw Cen MT" panose="020B0602020104020603" pitchFamily="34" charset="0"/>
                        </a:rPr>
                        <a:t>5%</a:t>
                      </a:r>
                    </a:p>
                  </a:txBody>
                  <a:tcPr marL="67686" marR="67686" marT="45166" marB="4516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Tw Cen MT" panose="020B0602020104020603" pitchFamily="34" charset="0"/>
                        </a:rPr>
                        <a:t>5%</a:t>
                      </a:r>
                    </a:p>
                  </a:txBody>
                  <a:tcPr marL="67686" marR="67686" marT="45166" marB="45166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81412">
                <a:tc>
                  <a:txBody>
                    <a:bodyPr/>
                    <a:lstStyle/>
                    <a:p>
                      <a:r>
                        <a:rPr lang="en-US" sz="1400" dirty="0">
                          <a:latin typeface="Tw Cen MT" panose="020B0602020104020603" pitchFamily="34" charset="0"/>
                        </a:rPr>
                        <a:t>O &amp;</a:t>
                      </a:r>
                      <a:r>
                        <a:rPr lang="en-US" sz="1400" baseline="0" dirty="0">
                          <a:latin typeface="Tw Cen MT" panose="020B0602020104020603" pitchFamily="34" charset="0"/>
                        </a:rPr>
                        <a:t> M</a:t>
                      </a:r>
                      <a:endParaRPr lang="en-US" sz="1400" dirty="0">
                        <a:latin typeface="Tw Cen MT" panose="020B0602020104020603" pitchFamily="34" charset="0"/>
                      </a:endParaRPr>
                    </a:p>
                  </a:txBody>
                  <a:tcPr marL="67686" marR="67686" marT="45166" marB="4516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Tw Cen MT" panose="020B0602020104020603" pitchFamily="34" charset="0"/>
                        </a:rPr>
                        <a:t>20%</a:t>
                      </a:r>
                    </a:p>
                  </a:txBody>
                  <a:tcPr marL="67686" marR="67686" marT="45166" marB="4516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Tw Cen MT" panose="020B0602020104020603" pitchFamily="34" charset="0"/>
                        </a:rPr>
                        <a:t>7%</a:t>
                      </a:r>
                    </a:p>
                  </a:txBody>
                  <a:tcPr marL="67686" marR="67686" marT="45166" marB="45166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>
                          <a:latin typeface="Tw Cen MT" panose="020B0602020104020603" pitchFamily="34" charset="0"/>
                        </a:rPr>
                        <a:t>5%</a:t>
                      </a:r>
                    </a:p>
                  </a:txBody>
                  <a:tcPr marL="67686" marR="67686" marT="45166" marB="4516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Tw Cen MT" panose="020B0602020104020603" pitchFamily="34" charset="0"/>
                        </a:rPr>
                        <a:t>3%</a:t>
                      </a:r>
                    </a:p>
                  </a:txBody>
                  <a:tcPr marL="67686" marR="67686" marT="45166" marB="45166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32" name="TextBox 13">
            <a:extLst>
              <a:ext uri="{FF2B5EF4-FFF2-40B4-BE49-F238E27FC236}">
                <a16:creationId xmlns:a16="http://schemas.microsoft.com/office/drawing/2014/main" id="{94273360-57E4-4E14-BD14-DB590F2C362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17929" y="556653"/>
            <a:ext cx="974725" cy="522287"/>
          </a:xfrm>
          <a:prstGeom prst="rect">
            <a:avLst/>
          </a:prstGeom>
          <a:solidFill>
            <a:srgbClr val="00206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lnSpc>
                <a:spcPct val="90000"/>
              </a:lnSpc>
              <a:spcBef>
                <a:spcPts val="1000"/>
              </a:spcBef>
              <a:buFont typeface="Arial" charset="0"/>
              <a:buChar char="•"/>
              <a:defRPr sz="28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600" b="1">
                <a:solidFill>
                  <a:srgbClr val="FFFFFF"/>
                </a:solidFill>
                <a:latin typeface="Tw Cen MT" pitchFamily="34" charset="0"/>
              </a:rPr>
              <a:t>PROJECT</a:t>
            </a: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US" altLang="en-US" sz="1200">
              <a:solidFill>
                <a:srgbClr val="FFFFFF"/>
              </a:solidFill>
              <a:latin typeface="Tw Cen MT" pitchFamily="34" charset="0"/>
            </a:endParaRPr>
          </a:p>
        </p:txBody>
      </p:sp>
      <p:sp>
        <p:nvSpPr>
          <p:cNvPr id="34" name="TextBox 14">
            <a:extLst>
              <a:ext uri="{FF2B5EF4-FFF2-40B4-BE49-F238E27FC236}">
                <a16:creationId xmlns:a16="http://schemas.microsoft.com/office/drawing/2014/main" id="{ACC4A9EF-D5AE-4A26-BFFE-BB0BFBA7D8D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67909" y="558239"/>
            <a:ext cx="2782886" cy="738664"/>
          </a:xfrm>
          <a:prstGeom prst="rect">
            <a:avLst/>
          </a:prstGeom>
          <a:solidFill>
            <a:srgbClr val="00206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lnSpc>
                <a:spcPct val="90000"/>
              </a:lnSpc>
              <a:spcBef>
                <a:spcPts val="1000"/>
              </a:spcBef>
              <a:buFont typeface="Arial" charset="0"/>
              <a:buChar char="•"/>
              <a:defRPr sz="28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400" b="1" dirty="0">
                <a:solidFill>
                  <a:srgbClr val="FFFFFF"/>
                </a:solidFill>
                <a:latin typeface="Tw Cen MT" pitchFamily="34" charset="0"/>
              </a:rPr>
              <a:t>LAMP BUSINESS INCLUSION REQUIREMENTS</a:t>
            </a: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US" altLang="en-US" sz="1400" b="1" dirty="0">
              <a:solidFill>
                <a:srgbClr val="FFFFFF"/>
              </a:solidFill>
              <a:latin typeface="Tw Cen MT" pitchFamily="34" charset="0"/>
            </a:endParaRPr>
          </a:p>
        </p:txBody>
      </p:sp>
      <p:graphicFrame>
        <p:nvGraphicFramePr>
          <p:cNvPr id="36" name="Table 35">
            <a:extLst>
              <a:ext uri="{FF2B5EF4-FFF2-40B4-BE49-F238E27FC236}">
                <a16:creationId xmlns:a16="http://schemas.microsoft.com/office/drawing/2014/main" id="{F102FD7A-DD6E-4CFC-A37E-DC6A38E2F107}"/>
              </a:ext>
            </a:extLst>
          </p:cNvPr>
          <p:cNvGraphicFramePr>
            <a:graphicFrameLocks noGrp="1"/>
          </p:cNvGraphicFramePr>
          <p:nvPr/>
        </p:nvGraphicFramePr>
        <p:xfrm>
          <a:off x="956796" y="1435196"/>
          <a:ext cx="2861299" cy="131616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0213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9456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5486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5486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55486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05265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Tw Cen MT" panose="020B0602020104020603" pitchFamily="34" charset="0"/>
                        </a:rPr>
                        <a:t>PHASE</a:t>
                      </a:r>
                    </a:p>
                  </a:txBody>
                  <a:tcPr marL="67946" marR="67946" marT="45322" marB="4532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Tw Cen MT" panose="020B0602020104020603" pitchFamily="34" charset="0"/>
                        </a:rPr>
                        <a:t>SBE</a:t>
                      </a:r>
                    </a:p>
                  </a:txBody>
                  <a:tcPr marL="67946" marR="67946" marT="45322" marB="4532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Tw Cen MT" panose="020B0602020104020603" pitchFamily="34" charset="0"/>
                        </a:rPr>
                        <a:t>LBE</a:t>
                      </a:r>
                    </a:p>
                  </a:txBody>
                  <a:tcPr marL="67946" marR="67946" marT="45322" marB="4532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Tw Cen MT" panose="020B0602020104020603" pitchFamily="34" charset="0"/>
                        </a:rPr>
                        <a:t>LSBE</a:t>
                      </a:r>
                    </a:p>
                  </a:txBody>
                  <a:tcPr marL="67946" marR="67946" marT="45322" marB="4532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Tw Cen MT" panose="020B0602020104020603" pitchFamily="34" charset="0"/>
                        </a:rPr>
                        <a:t>DVBE</a:t>
                      </a:r>
                    </a:p>
                  </a:txBody>
                  <a:tcPr marL="67946" marR="67946" marT="45322" marB="45322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34496">
                <a:tc>
                  <a:txBody>
                    <a:bodyPr/>
                    <a:lstStyle/>
                    <a:p>
                      <a:r>
                        <a:rPr lang="en-US" sz="1300" dirty="0">
                          <a:latin typeface="Tw Cen MT" panose="020B0602020104020603" pitchFamily="34" charset="0"/>
                        </a:rPr>
                        <a:t>DESIGN</a:t>
                      </a:r>
                    </a:p>
                  </a:txBody>
                  <a:tcPr marL="67946" marR="67946" marT="45322" marB="4532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Tw Cen MT" panose="020B0602020104020603" pitchFamily="34" charset="0"/>
                        </a:rPr>
                        <a:t>22%</a:t>
                      </a:r>
                    </a:p>
                  </a:txBody>
                  <a:tcPr marL="67946" marR="67946" marT="45322" marB="4532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Tw Cen MT" panose="020B0602020104020603" pitchFamily="34" charset="0"/>
                        </a:rPr>
                        <a:t>8%</a:t>
                      </a:r>
                    </a:p>
                  </a:txBody>
                  <a:tcPr marL="67946" marR="67946" marT="45322" marB="4532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Tw Cen MT" panose="020B0602020104020603" pitchFamily="34" charset="0"/>
                        </a:rPr>
                        <a:t>3%</a:t>
                      </a:r>
                    </a:p>
                  </a:txBody>
                  <a:tcPr marL="67946" marR="67946" marT="45322" marB="4532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Tw Cen MT" panose="020B0602020104020603" pitchFamily="34" charset="0"/>
                        </a:rPr>
                        <a:t>3%</a:t>
                      </a:r>
                    </a:p>
                  </a:txBody>
                  <a:tcPr marL="67946" marR="67946" marT="45322" marB="45322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05265">
                <a:tc>
                  <a:txBody>
                    <a:bodyPr/>
                    <a:lstStyle/>
                    <a:p>
                      <a:r>
                        <a:rPr lang="en-US" sz="1400" dirty="0">
                          <a:latin typeface="Tw Cen MT" panose="020B0602020104020603" pitchFamily="34" charset="0"/>
                        </a:rPr>
                        <a:t>BUILD</a:t>
                      </a:r>
                    </a:p>
                  </a:txBody>
                  <a:tcPr marL="67946" marR="67946" marT="45322" marB="4532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Tw Cen MT" panose="020B0602020104020603" pitchFamily="34" charset="0"/>
                        </a:rPr>
                        <a:t>18%</a:t>
                      </a:r>
                    </a:p>
                  </a:txBody>
                  <a:tcPr marL="67946" marR="67946" marT="45322" marB="4532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Tw Cen MT" panose="020B0602020104020603" pitchFamily="34" charset="0"/>
                        </a:rPr>
                        <a:t>7%</a:t>
                      </a:r>
                    </a:p>
                  </a:txBody>
                  <a:tcPr marL="67946" marR="67946" marT="45322" marB="4532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Tw Cen MT" panose="020B0602020104020603" pitchFamily="34" charset="0"/>
                        </a:rPr>
                        <a:t>5%</a:t>
                      </a:r>
                    </a:p>
                  </a:txBody>
                  <a:tcPr marL="67946" marR="67946" marT="45322" marB="4532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Tw Cen MT" panose="020B0602020104020603" pitchFamily="34" charset="0"/>
                        </a:rPr>
                        <a:t>3%</a:t>
                      </a:r>
                    </a:p>
                  </a:txBody>
                  <a:tcPr marL="67946" marR="67946" marT="45322" marB="45322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1137">
                <a:tc>
                  <a:txBody>
                    <a:bodyPr/>
                    <a:lstStyle/>
                    <a:p>
                      <a:r>
                        <a:rPr lang="en-US" sz="1400" dirty="0">
                          <a:latin typeface="Tw Cen MT" panose="020B0602020104020603" pitchFamily="34" charset="0"/>
                        </a:rPr>
                        <a:t>O &amp;</a:t>
                      </a:r>
                      <a:r>
                        <a:rPr lang="en-US" sz="1400" baseline="0" dirty="0">
                          <a:latin typeface="Tw Cen MT" panose="020B0602020104020603" pitchFamily="34" charset="0"/>
                        </a:rPr>
                        <a:t> M</a:t>
                      </a:r>
                      <a:endParaRPr lang="en-US" sz="1400" dirty="0">
                        <a:latin typeface="Tw Cen MT" panose="020B0602020104020603" pitchFamily="34" charset="0"/>
                      </a:endParaRPr>
                    </a:p>
                  </a:txBody>
                  <a:tcPr marL="67946" marR="67946" marT="45322" marB="4532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Tw Cen MT" panose="020B0602020104020603" pitchFamily="34" charset="0"/>
                        </a:rPr>
                        <a:t>17%</a:t>
                      </a:r>
                    </a:p>
                  </a:txBody>
                  <a:tcPr marL="67946" marR="67946" marT="45322" marB="4532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Tw Cen MT" panose="020B0602020104020603" pitchFamily="34" charset="0"/>
                        </a:rPr>
                        <a:t>10%</a:t>
                      </a:r>
                    </a:p>
                  </a:txBody>
                  <a:tcPr marL="67946" marR="67946" marT="45322" marB="4532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Tw Cen MT" panose="020B0602020104020603" pitchFamily="34" charset="0"/>
                        </a:rPr>
                        <a:t>5%</a:t>
                      </a:r>
                    </a:p>
                  </a:txBody>
                  <a:tcPr marL="67946" marR="67946" marT="45322" marB="4532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Tw Cen MT" panose="020B0602020104020603" pitchFamily="34" charset="0"/>
                        </a:rPr>
                        <a:t>3%</a:t>
                      </a:r>
                    </a:p>
                  </a:txBody>
                  <a:tcPr marL="67946" marR="67946" marT="45322" marB="45322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38" name="Rectangle 37">
            <a:extLst>
              <a:ext uri="{FF2B5EF4-FFF2-40B4-BE49-F238E27FC236}">
                <a16:creationId xmlns:a16="http://schemas.microsoft.com/office/drawing/2014/main" id="{F375BA90-4FC9-43DE-8AE9-2F4DA0ED30CD}"/>
              </a:ext>
            </a:extLst>
          </p:cNvPr>
          <p:cNvSpPr/>
          <p:nvPr/>
        </p:nvSpPr>
        <p:spPr>
          <a:xfrm>
            <a:off x="17929" y="4860926"/>
            <a:ext cx="3768725" cy="1433511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n-US" dirty="0">
                <a:solidFill>
                  <a:prstClr val="white"/>
                </a:solidFill>
                <a:latin typeface="Tw Cen MT" panose="020B0602020104020603" pitchFamily="34" charset="0"/>
              </a:rPr>
              <a:t>ITF-W</a:t>
            </a:r>
          </a:p>
        </p:txBody>
      </p:sp>
      <p:graphicFrame>
        <p:nvGraphicFramePr>
          <p:cNvPr id="40" name="Table 39">
            <a:extLst>
              <a:ext uri="{FF2B5EF4-FFF2-40B4-BE49-F238E27FC236}">
                <a16:creationId xmlns:a16="http://schemas.microsoft.com/office/drawing/2014/main" id="{6A0C6CED-1455-4EF4-AD5F-FA6C749B8FA1}"/>
              </a:ext>
            </a:extLst>
          </p:cNvPr>
          <p:cNvGraphicFramePr>
            <a:graphicFrameLocks noGrp="1"/>
          </p:cNvGraphicFramePr>
          <p:nvPr/>
        </p:nvGraphicFramePr>
        <p:xfrm>
          <a:off x="956796" y="4866297"/>
          <a:ext cx="2888534" cy="124470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9417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9177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6752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6752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567528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63773">
                <a:tc>
                  <a:txBody>
                    <a:bodyPr/>
                    <a:lstStyle/>
                    <a:p>
                      <a:pPr algn="ctr"/>
                      <a:r>
                        <a:rPr lang="en-US" sz="1300" dirty="0">
                          <a:latin typeface="Tw Cen MT" panose="020B0602020104020603" pitchFamily="34" charset="0"/>
                        </a:rPr>
                        <a:t>PHASE</a:t>
                      </a:r>
                    </a:p>
                  </a:txBody>
                  <a:tcPr marL="69412" marR="69412" marT="46269" marB="4626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dirty="0">
                          <a:latin typeface="Tw Cen MT" panose="020B0602020104020603" pitchFamily="34" charset="0"/>
                        </a:rPr>
                        <a:t>SBE</a:t>
                      </a:r>
                    </a:p>
                  </a:txBody>
                  <a:tcPr marL="69412" marR="69412" marT="46269" marB="4626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dirty="0">
                          <a:latin typeface="Tw Cen MT" panose="020B0602020104020603" pitchFamily="34" charset="0"/>
                        </a:rPr>
                        <a:t>LBE</a:t>
                      </a:r>
                    </a:p>
                  </a:txBody>
                  <a:tcPr marL="69412" marR="69412" marT="46269" marB="4626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dirty="0">
                          <a:latin typeface="Tw Cen MT" panose="020B0602020104020603" pitchFamily="34" charset="0"/>
                        </a:rPr>
                        <a:t>LSBE</a:t>
                      </a:r>
                    </a:p>
                  </a:txBody>
                  <a:tcPr marL="69412" marR="69412" marT="46269" marB="4626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dirty="0">
                          <a:latin typeface="Tw Cen MT" panose="020B0602020104020603" pitchFamily="34" charset="0"/>
                        </a:rPr>
                        <a:t>DVBE</a:t>
                      </a:r>
                    </a:p>
                  </a:txBody>
                  <a:tcPr marL="69412" marR="69412" marT="46269" marB="46269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6099">
                <a:tc rowSpan="2"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sz="1250" kern="1200" dirty="0">
                          <a:solidFill>
                            <a:schemeClr val="dk1"/>
                          </a:solidFill>
                          <a:latin typeface="Tw Cen MT" panose="020B0602020104020603" pitchFamily="34" charset="0"/>
                          <a:ea typeface="+mn-ea"/>
                          <a:cs typeface="+mn-cs"/>
                        </a:rPr>
                        <a:t>DESIGN &amp; BUILD</a:t>
                      </a:r>
                    </a:p>
                  </a:txBody>
                  <a:tcPr marL="89594" marR="89594" marT="44797" marB="44797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1300" kern="1200" dirty="0">
                          <a:solidFill>
                            <a:schemeClr val="dk1"/>
                          </a:solidFill>
                          <a:latin typeface="Tw Cen MT" panose="020B0602020104020603" pitchFamily="34" charset="0"/>
                          <a:ea typeface="+mn-ea"/>
                          <a:cs typeface="+mn-cs"/>
                        </a:rPr>
                        <a:t>20%</a:t>
                      </a:r>
                    </a:p>
                  </a:txBody>
                  <a:tcPr marL="69412" marR="69412" marT="46269" marB="46269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1300" kern="1200" dirty="0">
                          <a:solidFill>
                            <a:schemeClr val="dk1"/>
                          </a:solidFill>
                          <a:latin typeface="Tw Cen MT" panose="020B0602020104020603" pitchFamily="34" charset="0"/>
                          <a:ea typeface="+mn-ea"/>
                          <a:cs typeface="+mn-cs"/>
                        </a:rPr>
                        <a:t>10%</a:t>
                      </a:r>
                    </a:p>
                  </a:txBody>
                  <a:tcPr marL="69412" marR="69412" marT="46269" marB="46269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1300" kern="1200" dirty="0">
                          <a:solidFill>
                            <a:schemeClr val="dk1"/>
                          </a:solidFill>
                          <a:latin typeface="Tw Cen MT" panose="020B0602020104020603" pitchFamily="34" charset="0"/>
                          <a:ea typeface="+mn-ea"/>
                          <a:cs typeface="+mn-cs"/>
                        </a:rPr>
                        <a:t>5%</a:t>
                      </a:r>
                    </a:p>
                  </a:txBody>
                  <a:tcPr marL="69412" marR="69412" marT="46269" marB="46269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1300" kern="1200" dirty="0">
                          <a:solidFill>
                            <a:schemeClr val="dk1"/>
                          </a:solidFill>
                          <a:latin typeface="Tw Cen MT" panose="020B0602020104020603" pitchFamily="34" charset="0"/>
                          <a:ea typeface="+mn-ea"/>
                          <a:cs typeface="+mn-cs"/>
                        </a:rPr>
                        <a:t>3%</a:t>
                      </a:r>
                    </a:p>
                  </a:txBody>
                  <a:tcPr marL="69412" marR="69412" marT="46269" marB="46269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14829">
                <a:tc vMerge="1">
                  <a:txBody>
                    <a:bodyPr/>
                    <a:lstStyle/>
                    <a:p>
                      <a:pPr marL="0" algn="l" defTabSz="914400" rtl="0" eaLnBrk="1" latinLnBrk="0" hangingPunct="1"/>
                      <a:endParaRPr lang="en-US" sz="1400" kern="1200" dirty="0">
                        <a:solidFill>
                          <a:schemeClr val="dk1"/>
                        </a:solidFill>
                        <a:latin typeface="Tw Cen MT" panose="020B0602020104020603" pitchFamily="34" charset="0"/>
                        <a:ea typeface="+mn-ea"/>
                        <a:cs typeface="+mn-cs"/>
                      </a:endParaRPr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1300" kern="1200" dirty="0">
                          <a:solidFill>
                            <a:schemeClr val="dk1"/>
                          </a:solidFill>
                          <a:latin typeface="Tw Cen MT" panose="020B0602020104020603" pitchFamily="34" charset="0"/>
                          <a:ea typeface="+mn-ea"/>
                          <a:cs typeface="+mn-cs"/>
                        </a:rPr>
                        <a:t>Plus all firms</a:t>
                      </a:r>
                      <a:r>
                        <a:rPr lang="en-US" sz="1300" kern="1200" baseline="0" dirty="0">
                          <a:solidFill>
                            <a:schemeClr val="dk1"/>
                          </a:solidFill>
                          <a:latin typeface="Tw Cen MT" panose="020B0602020104020603" pitchFamily="34" charset="0"/>
                          <a:ea typeface="+mn-ea"/>
                          <a:cs typeface="+mn-cs"/>
                        </a:rPr>
                        <a:t> named in the proposal </a:t>
                      </a:r>
                      <a:endParaRPr lang="en-US" sz="1300" kern="1200" dirty="0">
                        <a:solidFill>
                          <a:schemeClr val="dk1"/>
                        </a:solidFill>
                        <a:latin typeface="Tw Cen MT" panose="020B0602020104020603" pitchFamily="34" charset="0"/>
                        <a:ea typeface="+mn-ea"/>
                        <a:cs typeface="+mn-cs"/>
                      </a:endParaRPr>
                    </a:p>
                  </a:txBody>
                  <a:tcPr marL="89594" marR="89594" marT="44797" marB="44797"/>
                </a:tc>
                <a:tc hMerge="1"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en-US" sz="1400" kern="1200" dirty="0">
                        <a:solidFill>
                          <a:schemeClr val="dk1"/>
                        </a:solidFill>
                        <a:latin typeface="Tw Cen MT" panose="020B0602020104020603" pitchFamily="34" charset="0"/>
                        <a:ea typeface="+mn-ea"/>
                        <a:cs typeface="+mn-cs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en-US" sz="1400" kern="1200" dirty="0">
                        <a:solidFill>
                          <a:schemeClr val="dk1"/>
                        </a:solidFill>
                        <a:latin typeface="Tw Cen MT" panose="020B0602020104020603" pitchFamily="34" charset="0"/>
                        <a:ea typeface="+mn-ea"/>
                        <a:cs typeface="+mn-cs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en-US" sz="1400" kern="1200" dirty="0">
                        <a:solidFill>
                          <a:schemeClr val="dk1"/>
                        </a:solidFill>
                        <a:latin typeface="Tw Cen MT" panose="020B0602020104020603" pitchFamily="34" charset="0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03839281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8991600" cy="609600"/>
          </a:xfrm>
          <a:prstGeom prst="rect">
            <a:avLst/>
          </a:prstGeom>
          <a:solidFill>
            <a:srgbClr val="2121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  <a:latin typeface="Tw Cen MT" panose="020B0602020104020603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 rot="16200000">
            <a:off x="5838032" y="3552031"/>
            <a:ext cx="6165850" cy="446087"/>
          </a:xfrm>
          <a:prstGeom prst="rect">
            <a:avLst/>
          </a:prstGeom>
          <a:solidFill>
            <a:srgbClr val="3399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8697913" y="0"/>
            <a:ext cx="446087" cy="847725"/>
          </a:xfrm>
          <a:prstGeom prst="rect">
            <a:avLst/>
          </a:prstGeom>
          <a:solidFill>
            <a:srgbClr val="6666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58373" name="TextBox 23"/>
          <p:cNvSpPr txBox="1">
            <a:spLocks noChangeArrowheads="1"/>
          </p:cNvSpPr>
          <p:nvPr/>
        </p:nvSpPr>
        <p:spPr bwMode="auto">
          <a:xfrm>
            <a:off x="17463" y="42862"/>
            <a:ext cx="5602287" cy="5238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lnSpc>
                <a:spcPct val="90000"/>
              </a:lnSpc>
              <a:spcBef>
                <a:spcPts val="1000"/>
              </a:spcBef>
              <a:buFont typeface="Arial" charset="0"/>
              <a:buChar char="•"/>
              <a:defRPr sz="28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b="1" dirty="0">
                <a:solidFill>
                  <a:srgbClr val="D9D9D9"/>
                </a:solidFill>
                <a:latin typeface="Tw Cen MT" pitchFamily="34" charset="0"/>
              </a:rPr>
              <a:t>LAX: WHAT YOU SHOULD KNOW</a:t>
            </a:r>
          </a:p>
        </p:txBody>
      </p:sp>
      <p:graphicFrame>
        <p:nvGraphicFramePr>
          <p:cNvPr id="9" name="Diagram 8"/>
          <p:cNvGraphicFramePr/>
          <p:nvPr/>
        </p:nvGraphicFramePr>
        <p:xfrm>
          <a:off x="84364" y="691980"/>
          <a:ext cx="5908933" cy="594736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1" name="Rectangle 10"/>
          <p:cNvSpPr/>
          <p:nvPr/>
        </p:nvSpPr>
        <p:spPr>
          <a:xfrm>
            <a:off x="6934200" y="481013"/>
            <a:ext cx="1763713" cy="6369050"/>
          </a:xfrm>
          <a:prstGeom prst="rect">
            <a:avLst/>
          </a:prstGeom>
          <a:solidFill>
            <a:schemeClr val="tx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i="1" dirty="0">
                <a:solidFill>
                  <a:srgbClr val="002060"/>
                </a:solidFill>
                <a:latin typeface="+mj-lt"/>
              </a:rPr>
              <a:t>BE PREPARED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b="1" i="1" dirty="0">
              <a:solidFill>
                <a:srgbClr val="002060"/>
              </a:solidFill>
              <a:latin typeface="+mj-lt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i="1" dirty="0">
                <a:solidFill>
                  <a:srgbClr val="002060"/>
                </a:solidFill>
                <a:latin typeface="+mj-lt"/>
              </a:rPr>
              <a:t>The doors of opportunity are open.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b="1" i="1" dirty="0">
              <a:solidFill>
                <a:srgbClr val="002060"/>
              </a:solidFill>
              <a:latin typeface="+mj-lt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i="1" dirty="0">
                <a:solidFill>
                  <a:srgbClr val="002060"/>
                </a:solidFill>
                <a:latin typeface="+mj-lt"/>
              </a:rPr>
              <a:t>Prepare to walk through.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b="1" i="1" dirty="0">
              <a:solidFill>
                <a:srgbClr val="002060"/>
              </a:solidFill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b="1" i="1" dirty="0">
              <a:solidFill>
                <a:srgbClr val="002060"/>
              </a:solidFill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3400898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8991600" cy="652992"/>
          </a:xfrm>
          <a:prstGeom prst="rect">
            <a:avLst/>
          </a:prstGeom>
          <a:solidFill>
            <a:srgbClr val="2121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  <a:latin typeface="Tw Cen MT" panose="020B0602020104020603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 rot="16200000">
            <a:off x="5838032" y="3552031"/>
            <a:ext cx="6165850" cy="446087"/>
          </a:xfrm>
          <a:prstGeom prst="rect">
            <a:avLst/>
          </a:prstGeom>
          <a:solidFill>
            <a:srgbClr val="3399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8697913" y="0"/>
            <a:ext cx="446087" cy="847725"/>
          </a:xfrm>
          <a:prstGeom prst="rect">
            <a:avLst/>
          </a:prstGeom>
          <a:solidFill>
            <a:srgbClr val="6666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57349" name="TextBox 23"/>
          <p:cNvSpPr txBox="1">
            <a:spLocks noChangeArrowheads="1"/>
          </p:cNvSpPr>
          <p:nvPr/>
        </p:nvSpPr>
        <p:spPr bwMode="auto">
          <a:xfrm>
            <a:off x="17463" y="64886"/>
            <a:ext cx="6992937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lnSpc>
                <a:spcPct val="90000"/>
              </a:lnSpc>
              <a:spcBef>
                <a:spcPts val="1000"/>
              </a:spcBef>
              <a:buFont typeface="Arial" charset="0"/>
              <a:buChar char="•"/>
              <a:defRPr sz="28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b="1" dirty="0">
                <a:solidFill>
                  <a:srgbClr val="D9D9D9"/>
                </a:solidFill>
                <a:latin typeface="Tw Cen MT" pitchFamily="34" charset="0"/>
              </a:rPr>
              <a:t>LAX: SMALL BUSINESS POLICIES &amp; SUPPORT</a:t>
            </a:r>
          </a:p>
        </p:txBody>
      </p:sp>
      <p:grpSp>
        <p:nvGrpSpPr>
          <p:cNvPr id="57350" name="Group 2"/>
          <p:cNvGrpSpPr>
            <a:grpSpLocks/>
          </p:cNvGrpSpPr>
          <p:nvPr/>
        </p:nvGrpSpPr>
        <p:grpSpPr bwMode="auto">
          <a:xfrm>
            <a:off x="4517496" y="2330978"/>
            <a:ext cx="3344863" cy="1416050"/>
            <a:chOff x="-89225" y="3475295"/>
            <a:chExt cx="5110260" cy="1299980"/>
          </a:xfrm>
        </p:grpSpPr>
        <p:sp>
          <p:nvSpPr>
            <p:cNvPr id="57374" name="TextBox 6"/>
            <p:cNvSpPr txBox="1">
              <a:spLocks noChangeArrowheads="1"/>
            </p:cNvSpPr>
            <p:nvPr/>
          </p:nvSpPr>
          <p:spPr bwMode="auto">
            <a:xfrm>
              <a:off x="960962" y="3475295"/>
              <a:ext cx="4060073" cy="12999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lnSpc>
                  <a:spcPct val="90000"/>
                </a:lnSpc>
                <a:spcBef>
                  <a:spcPts val="1000"/>
                </a:spcBef>
                <a:buFont typeface="Arial" charset="0"/>
                <a:buChar char="•"/>
                <a:defRPr sz="28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eaLnBrk="0" hangingPunct="0">
                <a:lnSpc>
                  <a:spcPct val="90000"/>
                </a:lnSpc>
                <a:spcBef>
                  <a:spcPts val="5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eaLnBrk="0" hangingPunct="0">
                <a:lnSpc>
                  <a:spcPct val="90000"/>
                </a:lnSpc>
                <a:spcBef>
                  <a:spcPts val="500"/>
                </a:spcBef>
                <a:buFont typeface="Arial" charset="0"/>
                <a:buChar char="•"/>
                <a:defRPr sz="20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eaLnBrk="0" hangingPunct="0">
                <a:lnSpc>
                  <a:spcPct val="90000"/>
                </a:lnSpc>
                <a:spcBef>
                  <a:spcPts val="500"/>
                </a:spcBef>
                <a:buFont typeface="Arial" charset="0"/>
                <a:buChar char="•"/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eaLnBrk="0" hangingPunct="0">
                <a:lnSpc>
                  <a:spcPct val="90000"/>
                </a:lnSpc>
                <a:spcBef>
                  <a:spcPts val="500"/>
                </a:spcBef>
                <a:buFont typeface="Arial" charset="0"/>
                <a:buChar char="•"/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charset="0"/>
                <a:buChar char="•"/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charset="0"/>
                <a:buChar char="•"/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charset="0"/>
                <a:buChar char="•"/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charset="0"/>
                <a:buChar char="•"/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US" altLang="en-US" sz="1600" b="1" i="1" dirty="0">
                  <a:solidFill>
                    <a:srgbClr val="242484"/>
                  </a:solidFill>
                  <a:latin typeface="Tw Cen MT" pitchFamily="34" charset="0"/>
                </a:rPr>
                <a:t>LAX BUSINESS NAVIGATION &amp; SUPPORT OFFICE</a:t>
              </a:r>
            </a:p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US" altLang="en-US" sz="1800" i="1" dirty="0">
                  <a:solidFill>
                    <a:srgbClr val="000000"/>
                  </a:solidFill>
                  <a:latin typeface="Tw Cen MT" pitchFamily="34" charset="0"/>
                </a:rPr>
                <a:t>Help small, local, diverse firms navigate LAWA and connect to resources</a:t>
              </a:r>
              <a:endParaRPr lang="en-US" altLang="en-US" sz="1800" i="1" dirty="0">
                <a:solidFill>
                  <a:srgbClr val="242484"/>
                </a:solidFill>
                <a:latin typeface="Tw Cen MT" pitchFamily="34" charset="0"/>
              </a:endParaRPr>
            </a:p>
          </p:txBody>
        </p:sp>
        <p:pic>
          <p:nvPicPr>
            <p:cNvPr id="57375" name="Picture 7"/>
            <p:cNvPicPr>
              <a:picLocks noChangeAspect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89225" y="3527710"/>
              <a:ext cx="972296" cy="8264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57351" name="Group 12"/>
          <p:cNvGrpSpPr>
            <a:grpSpLocks/>
          </p:cNvGrpSpPr>
          <p:nvPr/>
        </p:nvGrpSpPr>
        <p:grpSpPr bwMode="auto">
          <a:xfrm>
            <a:off x="4534429" y="3985153"/>
            <a:ext cx="3932503" cy="2215991"/>
            <a:chOff x="82038" y="4618549"/>
            <a:chExt cx="5513257" cy="2216037"/>
          </a:xfrm>
        </p:grpSpPr>
        <p:pic>
          <p:nvPicPr>
            <p:cNvPr id="57372" name="Picture 8"/>
            <p:cNvPicPr>
              <a:picLocks noChangeAspect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2038" y="4618549"/>
              <a:ext cx="796159" cy="7769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7373" name="TextBox 9"/>
            <p:cNvSpPr txBox="1">
              <a:spLocks noChangeArrowheads="1"/>
            </p:cNvSpPr>
            <p:nvPr/>
          </p:nvSpPr>
          <p:spPr bwMode="auto">
            <a:xfrm>
              <a:off x="951358" y="4618549"/>
              <a:ext cx="4643937" cy="22160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lnSpc>
                  <a:spcPct val="90000"/>
                </a:lnSpc>
                <a:spcBef>
                  <a:spcPts val="1000"/>
                </a:spcBef>
                <a:buFont typeface="Arial" charset="0"/>
                <a:buChar char="•"/>
                <a:defRPr sz="28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eaLnBrk="0" hangingPunct="0">
                <a:lnSpc>
                  <a:spcPct val="90000"/>
                </a:lnSpc>
                <a:spcBef>
                  <a:spcPts val="5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eaLnBrk="0" hangingPunct="0">
                <a:lnSpc>
                  <a:spcPct val="90000"/>
                </a:lnSpc>
                <a:spcBef>
                  <a:spcPts val="500"/>
                </a:spcBef>
                <a:buFont typeface="Arial" charset="0"/>
                <a:buChar char="•"/>
                <a:defRPr sz="20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eaLnBrk="0" hangingPunct="0">
                <a:lnSpc>
                  <a:spcPct val="90000"/>
                </a:lnSpc>
                <a:spcBef>
                  <a:spcPts val="500"/>
                </a:spcBef>
                <a:buFont typeface="Arial" charset="0"/>
                <a:buChar char="•"/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eaLnBrk="0" hangingPunct="0">
                <a:lnSpc>
                  <a:spcPct val="90000"/>
                </a:lnSpc>
                <a:spcBef>
                  <a:spcPts val="500"/>
                </a:spcBef>
                <a:buFont typeface="Arial" charset="0"/>
                <a:buChar char="•"/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charset="0"/>
                <a:buChar char="•"/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charset="0"/>
                <a:buChar char="•"/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charset="0"/>
                <a:buChar char="•"/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charset="0"/>
                <a:buChar char="•"/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US" altLang="en-US" sz="1600" b="1" i="1" dirty="0">
                  <a:solidFill>
                    <a:srgbClr val="242484"/>
                  </a:solidFill>
                  <a:latin typeface="Tw Cen MT" pitchFamily="34" charset="0"/>
                </a:rPr>
                <a:t>NEW!</a:t>
              </a:r>
            </a:p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US" altLang="en-US" sz="1600" b="1" i="1" dirty="0">
                  <a:solidFill>
                    <a:srgbClr val="242484"/>
                  </a:solidFill>
                  <a:latin typeface="Tw Cen MT" pitchFamily="34" charset="0"/>
                </a:rPr>
                <a:t>BUILDLAX- THE LAWA CONTRACTOR DEVELOPMENT ACADEMY</a:t>
              </a:r>
            </a:p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US" altLang="en-US" sz="1800" i="1" dirty="0">
                  <a:solidFill>
                    <a:srgbClr val="000000"/>
                  </a:solidFill>
                  <a:latin typeface="Tw Cen MT" pitchFamily="34" charset="0"/>
                </a:rPr>
                <a:t>Provides small contractors support and preparation to address the challenges they may encounter  accessing contract opportunities on LAWA projects.</a:t>
              </a:r>
            </a:p>
          </p:txBody>
        </p:sp>
      </p:grpSp>
      <p:grpSp>
        <p:nvGrpSpPr>
          <p:cNvPr id="57352" name="Group 14"/>
          <p:cNvGrpSpPr>
            <a:grpSpLocks/>
          </p:cNvGrpSpPr>
          <p:nvPr/>
        </p:nvGrpSpPr>
        <p:grpSpPr bwMode="auto">
          <a:xfrm>
            <a:off x="4495800" y="652992"/>
            <a:ext cx="3667126" cy="1427162"/>
            <a:chOff x="-299366" y="728999"/>
            <a:chExt cx="6421033" cy="1428466"/>
          </a:xfrm>
        </p:grpSpPr>
        <p:pic>
          <p:nvPicPr>
            <p:cNvPr id="57370" name="Picture 10"/>
            <p:cNvPicPr>
              <a:picLocks noChangeAspect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299366" y="728999"/>
              <a:ext cx="1756937" cy="9109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7371" name="TextBox 11"/>
            <p:cNvSpPr txBox="1">
              <a:spLocks noChangeArrowheads="1"/>
            </p:cNvSpPr>
            <p:nvPr/>
          </p:nvSpPr>
          <p:spPr bwMode="auto">
            <a:xfrm>
              <a:off x="1104367" y="771900"/>
              <a:ext cx="5017300" cy="13855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lnSpc>
                  <a:spcPct val="90000"/>
                </a:lnSpc>
                <a:spcBef>
                  <a:spcPts val="1000"/>
                </a:spcBef>
                <a:buFont typeface="Arial" charset="0"/>
                <a:buChar char="•"/>
                <a:defRPr sz="28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eaLnBrk="0" hangingPunct="0">
                <a:lnSpc>
                  <a:spcPct val="90000"/>
                </a:lnSpc>
                <a:spcBef>
                  <a:spcPts val="5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eaLnBrk="0" hangingPunct="0">
                <a:lnSpc>
                  <a:spcPct val="90000"/>
                </a:lnSpc>
                <a:spcBef>
                  <a:spcPts val="500"/>
                </a:spcBef>
                <a:buFont typeface="Arial" charset="0"/>
                <a:buChar char="•"/>
                <a:defRPr sz="20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eaLnBrk="0" hangingPunct="0">
                <a:lnSpc>
                  <a:spcPct val="90000"/>
                </a:lnSpc>
                <a:spcBef>
                  <a:spcPts val="500"/>
                </a:spcBef>
                <a:buFont typeface="Arial" charset="0"/>
                <a:buChar char="•"/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eaLnBrk="0" hangingPunct="0">
                <a:lnSpc>
                  <a:spcPct val="90000"/>
                </a:lnSpc>
                <a:spcBef>
                  <a:spcPts val="500"/>
                </a:spcBef>
                <a:buFont typeface="Arial" charset="0"/>
                <a:buChar char="•"/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charset="0"/>
                <a:buChar char="•"/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charset="0"/>
                <a:buChar char="•"/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charset="0"/>
                <a:buChar char="•"/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charset="0"/>
                <a:buChar char="•"/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US" altLang="en-US" sz="1600" b="1" i="1" dirty="0">
                  <a:solidFill>
                    <a:srgbClr val="242484"/>
                  </a:solidFill>
                  <a:latin typeface="Tw Cen MT" pitchFamily="34" charset="0"/>
                </a:rPr>
                <a:t>ESTABLISH LAWA CONTRACTOR RECRUITMENT PIPELINE PARTNERSHIPS </a:t>
              </a:r>
            </a:p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US" altLang="en-US" sz="1800" i="1" dirty="0">
                  <a:solidFill>
                    <a:srgbClr val="000000"/>
                  </a:solidFill>
                  <a:latin typeface="Tw Cen MT" pitchFamily="34" charset="0"/>
                </a:rPr>
                <a:t>Build a pipeline of firms at various levels of readiness</a:t>
              </a:r>
              <a:endParaRPr lang="en-US" altLang="en-US" sz="1800" i="1" dirty="0">
                <a:solidFill>
                  <a:srgbClr val="242484"/>
                </a:solidFill>
                <a:latin typeface="Tw Cen MT" pitchFamily="34" charset="0"/>
              </a:endParaRPr>
            </a:p>
          </p:txBody>
        </p:sp>
      </p:grpSp>
      <p:sp>
        <p:nvSpPr>
          <p:cNvPr id="57369" name="Rectangle 15"/>
          <p:cNvSpPr>
            <a:spLocks noChangeArrowheads="1"/>
          </p:cNvSpPr>
          <p:nvPr/>
        </p:nvSpPr>
        <p:spPr bwMode="auto">
          <a:xfrm>
            <a:off x="76729" y="6477000"/>
            <a:ext cx="8915400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lnSpc>
                <a:spcPct val="90000"/>
              </a:lnSpc>
              <a:spcBef>
                <a:spcPts val="1000"/>
              </a:spcBef>
              <a:buFont typeface="Arial" charset="0"/>
              <a:buChar char="•"/>
              <a:defRPr sz="28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600" dirty="0">
                <a:solidFill>
                  <a:srgbClr val="000000"/>
                </a:solidFill>
                <a:latin typeface="Tw Cen MT" pitchFamily="34" charset="0"/>
              </a:rPr>
              <a:t> </a:t>
            </a:r>
            <a:r>
              <a:rPr lang="en-US" altLang="en-US" sz="1600" dirty="0">
                <a:solidFill>
                  <a:srgbClr val="000000"/>
                </a:solidFill>
                <a:latin typeface="Tw Cen MT" pitchFamily="34" charset="0"/>
                <a:hlinkClick r:id="rId6"/>
              </a:rPr>
              <a:t>http://www.lawa.org</a:t>
            </a:r>
            <a:r>
              <a:rPr lang="en-US" altLang="en-US" sz="1600" dirty="0">
                <a:solidFill>
                  <a:srgbClr val="000000"/>
                </a:solidFill>
                <a:latin typeface="Tw Cen MT" pitchFamily="34" charset="0"/>
              </a:rPr>
              <a:t> - &gt; About LAWA - &gt; Business Opportunities - &gt; Administrative Requirements </a:t>
            </a:r>
          </a:p>
        </p:txBody>
      </p:sp>
      <p:pic>
        <p:nvPicPr>
          <p:cNvPr id="66562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38666" y="2078622"/>
            <a:ext cx="4048125" cy="2419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folHlink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accent1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69713461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8624888" cy="847725"/>
          </a:xfrm>
          <a:prstGeom prst="rect">
            <a:avLst/>
          </a:prstGeom>
          <a:solidFill>
            <a:srgbClr val="2121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  <a:latin typeface="Tw Cen MT" panose="020B0602020104020603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 rot="16200000">
            <a:off x="5801519" y="3515519"/>
            <a:ext cx="6165850" cy="519112"/>
          </a:xfrm>
          <a:prstGeom prst="rect">
            <a:avLst/>
          </a:prstGeom>
          <a:solidFill>
            <a:srgbClr val="3399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8624888" y="0"/>
            <a:ext cx="519112" cy="847725"/>
          </a:xfrm>
          <a:prstGeom prst="rect">
            <a:avLst/>
          </a:prstGeom>
          <a:solidFill>
            <a:srgbClr val="6666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pic>
        <p:nvPicPr>
          <p:cNvPr id="59397" name="Picture 7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846138"/>
            <a:ext cx="6765925" cy="6013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3254" name="Rectangle 1"/>
          <p:cNvSpPr>
            <a:spLocks noChangeArrowheads="1"/>
          </p:cNvSpPr>
          <p:nvPr/>
        </p:nvSpPr>
        <p:spPr bwMode="auto">
          <a:xfrm>
            <a:off x="76200" y="76200"/>
            <a:ext cx="8229600" cy="584775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 eaLnBrk="0" hangingPunct="0">
              <a:lnSpc>
                <a:spcPct val="90000"/>
              </a:lnSpc>
              <a:spcBef>
                <a:spcPts val="1000"/>
              </a:spcBef>
              <a:buFont typeface="Arial" charset="0"/>
              <a:buChar char="•"/>
              <a:defRPr sz="28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  <a:defRPr/>
            </a:pPr>
            <a:r>
              <a:rPr lang="en-US" altLang="en-US" sz="3200" b="1" dirty="0">
                <a:solidFill>
                  <a:schemeClr val="tx2"/>
                </a:solidFill>
                <a:latin typeface="Tw Cen MT" pitchFamily="34" charset="0"/>
              </a:rPr>
              <a:t>BUSINESS, JOBS &amp; SOCIAL RESPONSIBILITY</a:t>
            </a:r>
          </a:p>
        </p:txBody>
      </p:sp>
      <p:sp>
        <p:nvSpPr>
          <p:cNvPr id="2" name="Rectangle 1"/>
          <p:cNvSpPr/>
          <p:nvPr/>
        </p:nvSpPr>
        <p:spPr>
          <a:xfrm>
            <a:off x="76200" y="5557355"/>
            <a:ext cx="6689725" cy="12827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indent="0" algn="ctr">
              <a:lnSpc>
                <a:spcPct val="119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kern="1400" dirty="0">
                <a:solidFill>
                  <a:srgbClr val="FFFFFF"/>
                </a:solidFill>
                <a:latin typeface="Tw Cen MT"/>
              </a:rPr>
              <a:t>For general inquires, contact the Business Jobs and </a:t>
            </a:r>
            <a:endParaRPr lang="en-US" sz="1100" b="1" kern="1400" dirty="0">
              <a:solidFill>
                <a:srgbClr val="000000"/>
              </a:solidFill>
              <a:latin typeface="Calibri"/>
            </a:endParaRPr>
          </a:p>
          <a:p>
            <a:pPr marL="0" marR="0" indent="0" algn="ctr">
              <a:lnSpc>
                <a:spcPct val="119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kern="1400" dirty="0">
                <a:solidFill>
                  <a:srgbClr val="FFFFFF"/>
                </a:solidFill>
                <a:latin typeface="Tw Cen MT"/>
              </a:rPr>
              <a:t>Social Responsibility Division at </a:t>
            </a:r>
            <a:r>
              <a:rPr lang="en-US" b="1" u="sng" kern="1400" dirty="0">
                <a:solidFill>
                  <a:srgbClr val="FFFFFF"/>
                </a:solidFill>
                <a:latin typeface="Tw Cen MT"/>
                <a:hlinkClick r:id="rId4"/>
              </a:rPr>
              <a:t>BusinessandJobs@lawa.org</a:t>
            </a:r>
            <a:r>
              <a:rPr lang="en-US" b="1" kern="1400" dirty="0">
                <a:solidFill>
                  <a:srgbClr val="FFFFFF"/>
                </a:solidFill>
                <a:latin typeface="Tw Cen MT"/>
              </a:rPr>
              <a:t> or (424) 646 -7300. </a:t>
            </a:r>
            <a:endParaRPr lang="en-US" sz="1100" b="1" kern="1400" dirty="0">
              <a:solidFill>
                <a:srgbClr val="000000"/>
              </a:solidFill>
              <a:latin typeface="Calibri"/>
            </a:endParaRPr>
          </a:p>
          <a:p>
            <a:pPr>
              <a:lnSpc>
                <a:spcPct val="119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1100" kern="1400" dirty="0">
                <a:solidFill>
                  <a:srgbClr val="000000"/>
                </a:solidFill>
                <a:latin typeface="Calibri"/>
              </a:rPr>
              <a:t> </a:t>
            </a:r>
            <a:endParaRPr lang="en-US" sz="1100" kern="1400" dirty="0">
              <a:solidFill>
                <a:srgbClr val="000000"/>
              </a:solidFill>
              <a:effectLst/>
              <a:latin typeface="Calibri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914400" y="1447800"/>
            <a:ext cx="510540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altLang="en-US" b="1" dirty="0">
                <a:latin typeface="Tw Cen MT" pitchFamily="34" charset="0"/>
              </a:rPr>
              <a:t>For more information please contact: </a:t>
            </a:r>
          </a:p>
          <a:p>
            <a:pPr algn="ctr">
              <a:defRPr/>
            </a:pPr>
            <a:r>
              <a:rPr lang="en-US" altLang="en-US" sz="2400" b="1" dirty="0">
                <a:latin typeface="Tw Cen MT" pitchFamily="34" charset="0"/>
              </a:rPr>
              <a:t>Chamberlain </a:t>
            </a:r>
            <a:r>
              <a:rPr lang="en-US" altLang="en-US" sz="2400" b="1" dirty="0" err="1">
                <a:latin typeface="Tw Cen MT" pitchFamily="34" charset="0"/>
              </a:rPr>
              <a:t>Duru</a:t>
            </a:r>
            <a:endParaRPr lang="en-US" altLang="en-US" sz="2400" b="1" dirty="0">
              <a:latin typeface="Tw Cen MT" pitchFamily="34" charset="0"/>
            </a:endParaRPr>
          </a:p>
          <a:p>
            <a:pPr algn="ctr">
              <a:defRPr/>
            </a:pPr>
            <a:r>
              <a:rPr lang="en-US" altLang="en-US" sz="2400" b="1" dirty="0">
                <a:latin typeface="Tw Cen MT" pitchFamily="34" charset="0"/>
              </a:rPr>
              <a:t>CDURU@lawa.org |(424) 646-5374 </a:t>
            </a:r>
          </a:p>
          <a:p>
            <a:pPr>
              <a:defRPr/>
            </a:pPr>
            <a:endParaRPr lang="en-US" altLang="en-US" sz="2400" b="1" dirty="0">
              <a:solidFill>
                <a:srgbClr val="00B0F0"/>
              </a:solidFill>
              <a:latin typeface="Tw Cen MT" pitchFamily="34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65925" y="5930106"/>
            <a:ext cx="1858963" cy="9294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6955871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11D25910-9BFB-4BB3-AD0D-6AF68590227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33490" y="699234"/>
            <a:ext cx="3077020" cy="153851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3059" y="2426897"/>
            <a:ext cx="7566436" cy="795114"/>
          </a:xfrm>
        </p:spPr>
        <p:txBody>
          <a:bodyPr>
            <a:normAutofit fontScale="90000"/>
          </a:bodyPr>
          <a:lstStyle/>
          <a:p>
            <a:pPr algn="ctr"/>
            <a:r>
              <a:rPr lang="en-US" sz="4900" b="1" dirty="0">
                <a:solidFill>
                  <a:srgbClr val="29399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First Source Hiring Program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82581" y="3693209"/>
            <a:ext cx="6178838" cy="1390648"/>
          </a:xfrm>
        </p:spPr>
        <p:txBody>
          <a:bodyPr>
            <a:normAutofit/>
          </a:bodyPr>
          <a:lstStyle/>
          <a:p>
            <a:pPr marL="45719" indent="0" algn="ctr">
              <a:buNone/>
            </a:pP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Business, Jobs &amp; Social Responsibility Division (BJSR)</a:t>
            </a:r>
          </a:p>
          <a:p>
            <a:pPr marL="45719" indent="0">
              <a:buNone/>
            </a:pPr>
            <a:endParaRPr lang="en-US" i="1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F740564-8DC4-409B-B449-609DF9E322CA}"/>
              </a:ext>
            </a:extLst>
          </p:cNvPr>
          <p:cNvSpPr txBox="1"/>
          <p:nvPr/>
        </p:nvSpPr>
        <p:spPr>
          <a:xfrm>
            <a:off x="6114711" y="6627168"/>
            <a:ext cx="3037609" cy="230832"/>
          </a:xfrm>
          <a:prstGeom prst="rect">
            <a:avLst/>
          </a:prstGeom>
          <a:solidFill>
            <a:srgbClr val="293990"/>
          </a:solidFill>
        </p:spPr>
        <p:txBody>
          <a:bodyPr wrap="square" rtlCol="0">
            <a:spAutoFit/>
          </a:bodyPr>
          <a:lstStyle/>
          <a:p>
            <a:r>
              <a:rPr lang="en-US" sz="900" b="1" dirty="0">
                <a:solidFill>
                  <a:schemeClr val="bg1"/>
                </a:solidFill>
              </a:rPr>
              <a:t>Business, Jobs &amp; Social Responsibility (BJSR)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F69C53B-501E-4CA9-8158-4ABF21791B34}"/>
              </a:ext>
            </a:extLst>
          </p:cNvPr>
          <p:cNvSpPr txBox="1"/>
          <p:nvPr/>
        </p:nvSpPr>
        <p:spPr>
          <a:xfrm>
            <a:off x="7598203" y="6350169"/>
            <a:ext cx="149922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>
                <a:solidFill>
                  <a:schemeClr val="bg1"/>
                </a:solidFill>
                <a:highlight>
                  <a:srgbClr val="808080"/>
                </a:highlight>
              </a:rPr>
              <a:t>JobsatLAX.org</a:t>
            </a:r>
          </a:p>
        </p:txBody>
      </p:sp>
    </p:spTree>
    <p:extLst>
      <p:ext uri="{BB962C8B-B14F-4D97-AF65-F5344CB8AC3E}">
        <p14:creationId xmlns:p14="http://schemas.microsoft.com/office/powerpoint/2010/main" val="1596496954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7F740564-8DC4-409B-B449-609DF9E322CA}"/>
              </a:ext>
            </a:extLst>
          </p:cNvPr>
          <p:cNvSpPr txBox="1"/>
          <p:nvPr/>
        </p:nvSpPr>
        <p:spPr>
          <a:xfrm>
            <a:off x="6114711" y="6627168"/>
            <a:ext cx="3037609" cy="230832"/>
          </a:xfrm>
          <a:prstGeom prst="rect">
            <a:avLst/>
          </a:prstGeom>
          <a:solidFill>
            <a:srgbClr val="293990"/>
          </a:solidFill>
        </p:spPr>
        <p:txBody>
          <a:bodyPr wrap="square" rtlCol="0">
            <a:spAutoFit/>
          </a:bodyPr>
          <a:lstStyle/>
          <a:p>
            <a:r>
              <a:rPr lang="en-US" sz="900" b="1" dirty="0">
                <a:solidFill>
                  <a:schemeClr val="bg1"/>
                </a:solidFill>
              </a:rPr>
              <a:t>Business, Jobs &amp; Social Responsibility (BJSR)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F69C53B-501E-4CA9-8158-4ABF21791B34}"/>
              </a:ext>
            </a:extLst>
          </p:cNvPr>
          <p:cNvSpPr txBox="1"/>
          <p:nvPr/>
        </p:nvSpPr>
        <p:spPr>
          <a:xfrm>
            <a:off x="7598203" y="6350169"/>
            <a:ext cx="149922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>
                <a:solidFill>
                  <a:schemeClr val="bg1"/>
                </a:solidFill>
                <a:highlight>
                  <a:srgbClr val="808080"/>
                </a:highlight>
              </a:rPr>
              <a:t>JobsatLAX.org</a:t>
            </a:r>
          </a:p>
        </p:txBody>
      </p:sp>
      <p:sp>
        <p:nvSpPr>
          <p:cNvPr id="10" name="Rectangle 2">
            <a:extLst>
              <a:ext uri="{FF2B5EF4-FFF2-40B4-BE49-F238E27FC236}">
                <a16:creationId xmlns:a16="http://schemas.microsoft.com/office/drawing/2014/main" id="{33A7EF3D-96B4-41BB-AA26-3EE7EA6C31D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914400" y="393614"/>
            <a:ext cx="7315200" cy="742950"/>
          </a:xfrm>
        </p:spPr>
        <p:txBody>
          <a:bodyPr/>
          <a:lstStyle/>
          <a:p>
            <a:pPr eaLnBrk="1" hangingPunct="1"/>
            <a:r>
              <a:rPr lang="en-US" altLang="en-US" sz="4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Program Description</a:t>
            </a:r>
          </a:p>
        </p:txBody>
      </p:sp>
      <p:sp>
        <p:nvSpPr>
          <p:cNvPr id="11" name="Rectangle 3" descr="Rectangle: Click to edit Master text styles&#10;Second level&#10;Third level&#10;Fourth level&#10;Fifth level">
            <a:extLst>
              <a:ext uri="{FF2B5EF4-FFF2-40B4-BE49-F238E27FC236}">
                <a16:creationId xmlns:a16="http://schemas.microsoft.com/office/drawing/2014/main" id="{BC10E6BE-72FE-492A-B7E1-3019FFB0BFC4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797663" y="1290557"/>
            <a:ext cx="7550150" cy="3289816"/>
          </a:xfrm>
        </p:spPr>
        <p:txBody>
          <a:bodyPr>
            <a:noAutofit/>
          </a:bodyPr>
          <a:lstStyle/>
          <a:p>
            <a:pPr>
              <a:lnSpc>
                <a:spcPct val="120000"/>
              </a:lnSpc>
              <a:spcBef>
                <a:spcPts val="0"/>
              </a:spcBef>
              <a:defRPr/>
            </a:pPr>
            <a:r>
              <a:rPr lang="en-US" altLang="en-US" sz="1800" dirty="0">
                <a:latin typeface="Arial" panose="020B0604020202020204" pitchFamily="34" charset="0"/>
                <a:cs typeface="Arial" panose="020B0604020202020204" pitchFamily="34" charset="0"/>
              </a:rPr>
              <a:t>The First Source Hiring Program (FSHP) is a valuable resource to connect LAX employers with job seekers.  </a:t>
            </a:r>
          </a:p>
          <a:p>
            <a:pPr>
              <a:lnSpc>
                <a:spcPct val="120000"/>
              </a:lnSpc>
              <a:spcBef>
                <a:spcPts val="0"/>
              </a:spcBef>
              <a:defRPr/>
            </a:pPr>
            <a:endParaRPr lang="en-US" altLang="en-US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20000"/>
              </a:lnSpc>
              <a:spcBef>
                <a:spcPts val="0"/>
              </a:spcBef>
              <a:defRPr/>
            </a:pPr>
            <a:r>
              <a:rPr lang="en-US" altLang="en-US" sz="1800" dirty="0">
                <a:latin typeface="Arial" panose="020B0604020202020204" pitchFamily="34" charset="0"/>
                <a:cs typeface="Arial" panose="020B0604020202020204" pitchFamily="34" charset="0"/>
              </a:rPr>
              <a:t>The program requires employers and their sub-contractors to participate by posting and promoting their jobs on </a:t>
            </a:r>
            <a:r>
              <a:rPr lang="en-US" altLang="en-US" sz="1800" dirty="0">
                <a:solidFill>
                  <a:srgbClr val="293990"/>
                </a:solidFill>
                <a:latin typeface="Arial" panose="020B0604020202020204" pitchFamily="34" charset="0"/>
                <a:cs typeface="Arial" panose="020B0604020202020204" pitchFamily="34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www.jobsatlax.org</a:t>
            </a:r>
            <a:r>
              <a:rPr lang="en-US" altLang="en-US" sz="1800" dirty="0">
                <a:latin typeface="Arial" panose="020B0604020202020204" pitchFamily="34" charset="0"/>
                <a:cs typeface="Arial" panose="020B0604020202020204" pitchFamily="34" charset="0"/>
              </a:rPr>
              <a:t>.  </a:t>
            </a:r>
          </a:p>
          <a:p>
            <a:pPr marL="45719" indent="0">
              <a:lnSpc>
                <a:spcPct val="120000"/>
              </a:lnSpc>
              <a:spcBef>
                <a:spcPts val="0"/>
              </a:spcBef>
              <a:buNone/>
              <a:defRPr/>
            </a:pPr>
            <a:endParaRPr lang="en-US" altLang="en-US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20000"/>
              </a:lnSpc>
              <a:spcBef>
                <a:spcPts val="0"/>
              </a:spcBef>
              <a:defRPr/>
            </a:pP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Applicants can apply directly on the company’s website or directly on the </a:t>
            </a:r>
            <a:r>
              <a:rPr lang="en-US" sz="1800" dirty="0">
                <a:solidFill>
                  <a:srgbClr val="293990"/>
                </a:solidFill>
                <a:latin typeface="Arial" panose="020B0604020202020204" pitchFamily="34" charset="0"/>
                <a:cs typeface="Arial" panose="020B0604020202020204" pitchFamily="34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www.jobsatlax.org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website.</a:t>
            </a:r>
          </a:p>
          <a:p>
            <a:pPr>
              <a:lnSpc>
                <a:spcPct val="120000"/>
              </a:lnSpc>
              <a:spcBef>
                <a:spcPts val="0"/>
              </a:spcBef>
              <a:defRPr/>
            </a:pPr>
            <a:endParaRPr lang="en-US" altLang="en-US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20000"/>
              </a:lnSpc>
              <a:spcBef>
                <a:spcPts val="0"/>
              </a:spcBef>
              <a:defRPr/>
            </a:pPr>
            <a:r>
              <a:rPr lang="en-US" altLang="en-US" sz="1800" dirty="0">
                <a:latin typeface="Arial" panose="020B0604020202020204" pitchFamily="34" charset="0"/>
                <a:cs typeface="Arial" panose="020B0604020202020204" pitchFamily="34" charset="0"/>
              </a:rPr>
              <a:t>Contractors can post their jobs manually and communicate with job seekers directly.</a:t>
            </a:r>
          </a:p>
          <a:p>
            <a:pPr marL="45719" indent="0">
              <a:lnSpc>
                <a:spcPct val="120000"/>
              </a:lnSpc>
              <a:spcBef>
                <a:spcPts val="0"/>
              </a:spcBef>
              <a:buNone/>
              <a:defRPr/>
            </a:pPr>
            <a:endParaRPr lang="en-US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20000"/>
              </a:lnSpc>
              <a:spcBef>
                <a:spcPts val="0"/>
              </a:spcBef>
              <a:defRPr/>
            </a:pP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Currently the website has 100,000+ active job seeker accounts and 50,000+ searchable resumes.</a:t>
            </a:r>
          </a:p>
        </p:txBody>
      </p:sp>
    </p:spTree>
    <p:extLst>
      <p:ext uri="{BB962C8B-B14F-4D97-AF65-F5344CB8AC3E}">
        <p14:creationId xmlns:p14="http://schemas.microsoft.com/office/powerpoint/2010/main" val="1351873969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7F740564-8DC4-409B-B449-609DF9E322CA}"/>
              </a:ext>
            </a:extLst>
          </p:cNvPr>
          <p:cNvSpPr txBox="1"/>
          <p:nvPr/>
        </p:nvSpPr>
        <p:spPr>
          <a:xfrm>
            <a:off x="6114711" y="6627168"/>
            <a:ext cx="3037609" cy="230832"/>
          </a:xfrm>
          <a:prstGeom prst="rect">
            <a:avLst/>
          </a:prstGeom>
          <a:solidFill>
            <a:srgbClr val="293990"/>
          </a:solidFill>
        </p:spPr>
        <p:txBody>
          <a:bodyPr wrap="square" rtlCol="0">
            <a:spAutoFit/>
          </a:bodyPr>
          <a:lstStyle/>
          <a:p>
            <a:r>
              <a:rPr lang="en-US" sz="900" b="1" dirty="0">
                <a:solidFill>
                  <a:schemeClr val="bg1"/>
                </a:solidFill>
              </a:rPr>
              <a:t>Business, Jobs &amp; Social Responsibility (BJSR)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F69C53B-501E-4CA9-8158-4ABF21791B34}"/>
              </a:ext>
            </a:extLst>
          </p:cNvPr>
          <p:cNvSpPr txBox="1"/>
          <p:nvPr/>
        </p:nvSpPr>
        <p:spPr>
          <a:xfrm>
            <a:off x="7598203" y="6350169"/>
            <a:ext cx="149922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>
                <a:solidFill>
                  <a:schemeClr val="bg1"/>
                </a:solidFill>
                <a:highlight>
                  <a:srgbClr val="808080"/>
                </a:highlight>
              </a:rPr>
              <a:t>JobsatLAX.org</a:t>
            </a:r>
          </a:p>
        </p:txBody>
      </p:sp>
      <p:sp>
        <p:nvSpPr>
          <p:cNvPr id="10" name="Rectangle 2">
            <a:extLst>
              <a:ext uri="{FF2B5EF4-FFF2-40B4-BE49-F238E27FC236}">
                <a16:creationId xmlns:a16="http://schemas.microsoft.com/office/drawing/2014/main" id="{33A7EF3D-96B4-41BB-AA26-3EE7EA6C31D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09600" y="409108"/>
            <a:ext cx="9906000" cy="742950"/>
          </a:xfrm>
        </p:spPr>
        <p:txBody>
          <a:bodyPr/>
          <a:lstStyle/>
          <a:p>
            <a:pPr eaLnBrk="1" hangingPunct="1"/>
            <a:r>
              <a:rPr lang="en-US" altLang="en-US" sz="4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Next Steps for Selected Contractors</a:t>
            </a:r>
          </a:p>
        </p:txBody>
      </p:sp>
      <p:sp>
        <p:nvSpPr>
          <p:cNvPr id="8" name="Rectangle 3" descr="Rectangle: Click to edit Master text styles&#10;Second level&#10;Third level&#10;Fourth level&#10;Fifth level">
            <a:extLst>
              <a:ext uri="{FF2B5EF4-FFF2-40B4-BE49-F238E27FC236}">
                <a16:creationId xmlns:a16="http://schemas.microsoft.com/office/drawing/2014/main" id="{73969CD1-1CFA-4A93-927A-BB32CA3C643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9600" y="1592761"/>
            <a:ext cx="7718898" cy="34793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 fontScale="25000" lnSpcReduction="20000"/>
          </a:bodyPr>
          <a:lstStyle>
            <a:lvl1pPr marL="273050" indent="-2730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BD0D9"/>
              </a:buClr>
              <a:buSzPct val="95000"/>
              <a:buFont typeface="Wingdings 2" pitchFamily="18" charset="2"/>
              <a:buChar char=""/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39763" indent="-24606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Wingdings 2" pitchFamily="18" charset="2"/>
              <a:buChar char="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4606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 2" pitchFamily="18" charset="2"/>
              <a:buChar char="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7450" indent="-2095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BD0D9"/>
              </a:buClr>
              <a:buSzPct val="65000"/>
              <a:buFont typeface="Wingdings 2" pitchFamily="18" charset="2"/>
              <a:buChar char="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62088" indent="-2095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210312" algn="l" rtl="0" eaLnBrk="1" latinLnBrk="0" hangingPunct="1">
              <a:spcBef>
                <a:spcPct val="20000"/>
              </a:spcBef>
              <a:buClr>
                <a:schemeClr val="accent5"/>
              </a:buClr>
              <a:buSzPct val="80000"/>
              <a:buFont typeface="Wingdings 2"/>
              <a:buChar char="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Char char="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9456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6888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FontTx/>
              <a:buChar char="•"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20000"/>
              </a:lnSpc>
              <a:spcBef>
                <a:spcPts val="0"/>
              </a:spcBef>
              <a:defRPr/>
            </a:pPr>
            <a:r>
              <a:rPr lang="en-US" altLang="en-US" sz="8000" dirty="0">
                <a:latin typeface="Arial" panose="020B0604020202020204" pitchFamily="34" charset="0"/>
                <a:cs typeface="Arial" panose="020B0604020202020204" pitchFamily="34" charset="0"/>
              </a:rPr>
              <a:t>Contact FSHP to register once a LAX contract has started by reaching Clarence Espinosa at </a:t>
            </a:r>
            <a:r>
              <a:rPr lang="en-US" altLang="en-US" sz="8000" dirty="0">
                <a:solidFill>
                  <a:srgbClr val="293990"/>
                </a:solidFill>
                <a:latin typeface="Arial" panose="020B0604020202020204" pitchFamily="34" charset="0"/>
                <a:cs typeface="Arial" panose="020B0604020202020204" pitchFamily="34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cespinosa@lawa.org</a:t>
            </a:r>
            <a:r>
              <a:rPr lang="en-US" altLang="en-US" sz="8000" dirty="0">
                <a:solidFill>
                  <a:srgbClr val="29399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8000" dirty="0">
                <a:latin typeface="Arial" panose="020B0604020202020204" pitchFamily="34" charset="0"/>
                <a:cs typeface="Arial" panose="020B0604020202020204" pitchFamily="34" charset="0"/>
              </a:rPr>
              <a:t>for guidance and technical assistance needs.</a:t>
            </a:r>
          </a:p>
          <a:p>
            <a:pPr marL="45719" indent="0">
              <a:lnSpc>
                <a:spcPct val="120000"/>
              </a:lnSpc>
              <a:spcBef>
                <a:spcPts val="0"/>
              </a:spcBef>
              <a:buFont typeface="Wingdings 2" pitchFamily="18" charset="2"/>
              <a:buNone/>
              <a:defRPr/>
            </a:pPr>
            <a:endParaRPr lang="en-US" altLang="en-US" sz="8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20000"/>
              </a:lnSpc>
              <a:spcBef>
                <a:spcPts val="0"/>
              </a:spcBef>
              <a:defRPr/>
            </a:pPr>
            <a:r>
              <a:rPr lang="en-US" altLang="en-US" sz="8000" dirty="0">
                <a:latin typeface="Arial" panose="020B0604020202020204" pitchFamily="34" charset="0"/>
                <a:cs typeface="Arial" panose="020B0604020202020204" pitchFamily="34" charset="0"/>
              </a:rPr>
              <a:t>Complete the “FSHP Company Profile Form” located under the “Employment” tab on </a:t>
            </a:r>
            <a:r>
              <a:rPr lang="en-US" altLang="en-US" sz="8000" dirty="0">
                <a:solidFill>
                  <a:srgbClr val="293990"/>
                </a:solidFill>
                <a:latin typeface="Arial" panose="020B0604020202020204" pitchFamily="34" charset="0"/>
                <a:cs typeface="Arial" panose="020B0604020202020204" pitchFamily="34" charset="0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www.JobsatLAX.org</a:t>
            </a:r>
            <a:r>
              <a:rPr lang="en-US" altLang="en-US" sz="8000" dirty="0">
                <a:solidFill>
                  <a:srgbClr val="29399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altLang="en-US" sz="8000" dirty="0">
                <a:latin typeface="Arial" panose="020B0604020202020204" pitchFamily="34" charset="0"/>
                <a:cs typeface="Arial" panose="020B0604020202020204" pitchFamily="34" charset="0"/>
              </a:rPr>
              <a:t>		</a:t>
            </a:r>
          </a:p>
          <a:p>
            <a:pPr marL="45719" indent="0">
              <a:lnSpc>
                <a:spcPct val="120000"/>
              </a:lnSpc>
              <a:spcBef>
                <a:spcPts val="0"/>
              </a:spcBef>
              <a:buFont typeface="Wingdings 2" pitchFamily="18" charset="2"/>
              <a:buNone/>
              <a:defRPr/>
            </a:pPr>
            <a:endParaRPr lang="en-US" altLang="en-US" sz="8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20000"/>
              </a:lnSpc>
              <a:spcBef>
                <a:spcPts val="0"/>
              </a:spcBef>
              <a:defRPr/>
            </a:pPr>
            <a:r>
              <a:rPr lang="en-US" altLang="en-US" sz="8000" dirty="0">
                <a:latin typeface="Arial" panose="020B0604020202020204" pitchFamily="34" charset="0"/>
                <a:cs typeface="Arial" panose="020B0604020202020204" pitchFamily="34" charset="0"/>
              </a:rPr>
              <a:t>Designate a liaison to work with FSHP (i.e. Manager, Human Resources personnel, etc.).</a:t>
            </a:r>
          </a:p>
          <a:p>
            <a:pPr marL="45719" indent="0">
              <a:lnSpc>
                <a:spcPct val="120000"/>
              </a:lnSpc>
              <a:spcBef>
                <a:spcPts val="0"/>
              </a:spcBef>
              <a:buFont typeface="Wingdings 2" pitchFamily="18" charset="2"/>
              <a:buNone/>
              <a:defRPr/>
            </a:pPr>
            <a:endParaRPr lang="en-US" altLang="en-US" sz="8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20000"/>
              </a:lnSpc>
              <a:spcBef>
                <a:spcPts val="0"/>
              </a:spcBef>
              <a:defRPr/>
            </a:pPr>
            <a:r>
              <a:rPr lang="en-US" altLang="en-US" sz="8000" dirty="0">
                <a:latin typeface="Arial" panose="020B0604020202020204" pitchFamily="34" charset="0"/>
                <a:cs typeface="Arial" panose="020B0604020202020204" pitchFamily="34" charset="0"/>
              </a:rPr>
              <a:t>Work with the FSHP team to post jobs online and utilize the features of the system to hire prospective employees.</a:t>
            </a:r>
          </a:p>
          <a:p>
            <a:pPr eaLnBrk="1" hangingPunct="1">
              <a:defRPr/>
            </a:pPr>
            <a:endParaRPr lang="en-US" altLang="en-US" sz="1400" dirty="0"/>
          </a:p>
        </p:txBody>
      </p:sp>
    </p:spTree>
    <p:extLst>
      <p:ext uri="{BB962C8B-B14F-4D97-AF65-F5344CB8AC3E}">
        <p14:creationId xmlns:p14="http://schemas.microsoft.com/office/powerpoint/2010/main" val="362644731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57700" y="1295400"/>
            <a:ext cx="4576042" cy="3048000"/>
          </a:xfrm>
          <a:prstGeom prst="rect">
            <a:avLst/>
          </a:prstGeom>
          <a:effectLst/>
        </p:spPr>
      </p:pic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1066800"/>
            <a:ext cx="8356600" cy="639763"/>
          </a:xfrm>
        </p:spPr>
        <p:txBody>
          <a:bodyPr/>
          <a:lstStyle/>
          <a:p>
            <a:pPr eaLnBrk="1" hangingPunct="1"/>
            <a:r>
              <a:rPr lang="en-US" altLang="en-US" sz="3200" b="1" i="1" dirty="0"/>
              <a:t>Business Opportunities</a:t>
            </a:r>
          </a:p>
        </p:txBody>
      </p:sp>
      <p:sp>
        <p:nvSpPr>
          <p:cNvPr id="28675" name="Rectangle 3"/>
          <p:cNvSpPr>
            <a:spLocks noGrp="1" noChangeArrowheads="1"/>
          </p:cNvSpPr>
          <p:nvPr>
            <p:ph idx="1"/>
          </p:nvPr>
        </p:nvSpPr>
        <p:spPr>
          <a:xfrm>
            <a:off x="228600" y="1905000"/>
            <a:ext cx="8458200" cy="22098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en-US" sz="2400" dirty="0">
                <a:latin typeface="Arial" charset="0"/>
              </a:rPr>
              <a:t>   LAWA procures over $500 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en-US" sz="2400" dirty="0">
                <a:latin typeface="Arial" charset="0"/>
              </a:rPr>
              <a:t>	million annually in Request 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en-US" sz="2400" dirty="0">
                <a:latin typeface="Arial" charset="0"/>
              </a:rPr>
              <a:t>	for Bids (RFBs):</a:t>
            </a:r>
            <a:endParaRPr lang="en-US" altLang="en-US" sz="1800" dirty="0">
              <a:latin typeface="Arial" charset="0"/>
            </a:endParaRPr>
          </a:p>
          <a:p>
            <a:pPr lvl="2" eaLnBrk="1" hangingPunct="1">
              <a:lnSpc>
                <a:spcPct val="120000"/>
              </a:lnSpc>
              <a:buClr>
                <a:schemeClr val="tx2"/>
              </a:buClr>
            </a:pPr>
            <a:r>
              <a:rPr lang="en-US" altLang="en-US" dirty="0">
                <a:latin typeface="Arial" charset="0"/>
              </a:rPr>
              <a:t>Goods and Equipment</a:t>
            </a:r>
          </a:p>
          <a:p>
            <a:pPr lvl="2" eaLnBrk="1" hangingPunct="1">
              <a:lnSpc>
                <a:spcPct val="120000"/>
              </a:lnSpc>
              <a:buClr>
                <a:schemeClr val="tx2"/>
              </a:buClr>
            </a:pPr>
            <a:r>
              <a:rPr lang="en-US" altLang="en-US" dirty="0">
                <a:latin typeface="Arial" charset="0"/>
              </a:rPr>
              <a:t>Materials and Supplies</a:t>
            </a:r>
          </a:p>
          <a:p>
            <a:pPr lvl="2" eaLnBrk="1" hangingPunct="1">
              <a:lnSpc>
                <a:spcPct val="120000"/>
              </a:lnSpc>
              <a:buClr>
                <a:schemeClr val="tx2"/>
              </a:buClr>
            </a:pPr>
            <a:r>
              <a:rPr lang="en-US" altLang="en-US" dirty="0">
                <a:latin typeface="Arial" charset="0"/>
              </a:rPr>
              <a:t>Non-professional services</a:t>
            </a:r>
          </a:p>
          <a:p>
            <a:pPr lvl="2" eaLnBrk="1" hangingPunct="1">
              <a:lnSpc>
                <a:spcPct val="120000"/>
              </a:lnSpc>
              <a:buClr>
                <a:schemeClr val="tx2"/>
              </a:buClr>
            </a:pPr>
            <a:endParaRPr lang="en-US" altLang="en-US" sz="1800" dirty="0">
              <a:latin typeface="Arial" charset="0"/>
            </a:endParaRPr>
          </a:p>
          <a:p>
            <a:pPr marL="668337" lvl="2" indent="0" eaLnBrk="1" hangingPunct="1">
              <a:lnSpc>
                <a:spcPct val="120000"/>
              </a:lnSpc>
              <a:buClr>
                <a:schemeClr val="tx2"/>
              </a:buClr>
              <a:buNone/>
            </a:pPr>
            <a:endParaRPr lang="en-US" altLang="en-US" sz="1800" dirty="0"/>
          </a:p>
          <a:p>
            <a:pPr lvl="2" eaLnBrk="1" hangingPunct="1">
              <a:lnSpc>
                <a:spcPct val="120000"/>
              </a:lnSpc>
              <a:buClr>
                <a:schemeClr val="tx2"/>
              </a:buClr>
            </a:pPr>
            <a:endParaRPr lang="en-US" altLang="en-US" sz="1800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1E9598F-1962-48E5-82EB-4A7D33FE9D5E}" type="slidenum">
              <a:rPr lang="en-US" smtClean="0"/>
              <a:pPr>
                <a:defRPr/>
              </a:pPr>
              <a:t>4</a:t>
            </a:fld>
            <a:endParaRPr lang="en-US" dirty="0"/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id="{68B96455-AEAD-4466-BDF8-768A5CE8BE1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" y="4572000"/>
            <a:ext cx="8458200" cy="190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73050" indent="-2730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BD0D9"/>
              </a:buClr>
              <a:buSzPct val="95000"/>
              <a:buFont typeface="Wingdings 2" pitchFamily="18" charset="2"/>
              <a:buChar char=""/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39763" indent="-24606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Wingdings 2" pitchFamily="18" charset="2"/>
              <a:buChar char="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4606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 2" pitchFamily="18" charset="2"/>
              <a:buChar char="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7450" indent="-2095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BD0D9"/>
              </a:buClr>
              <a:buSzPct val="65000"/>
              <a:buFont typeface="Wingdings 2" pitchFamily="18" charset="2"/>
              <a:buChar char="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62088" indent="-2095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210312" algn="l" rtl="0" eaLnBrk="1" latinLnBrk="0" hangingPunct="1">
              <a:spcBef>
                <a:spcPct val="20000"/>
              </a:spcBef>
              <a:buClr>
                <a:schemeClr val="accent5"/>
              </a:buClr>
              <a:buSzPct val="80000"/>
              <a:buFont typeface="Wingdings 2"/>
              <a:buChar char="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Char char="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9456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6888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FontTx/>
              <a:buChar char="•"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en-US" sz="2400" dirty="0">
                <a:latin typeface="Arial" charset="0"/>
              </a:rPr>
              <a:t>   LAWA has administered over $14 Billion in Request for Proposals (RFPs):</a:t>
            </a:r>
            <a:endParaRPr lang="en-US" altLang="en-US" sz="1800" dirty="0">
              <a:latin typeface="Arial" charset="0"/>
            </a:endParaRPr>
          </a:p>
          <a:p>
            <a:pPr lvl="2" eaLnBrk="1" hangingPunct="1">
              <a:lnSpc>
                <a:spcPct val="120000"/>
              </a:lnSpc>
              <a:buClr>
                <a:schemeClr val="tx2"/>
              </a:buClr>
            </a:pPr>
            <a:r>
              <a:rPr lang="en-US" altLang="en-US" dirty="0">
                <a:latin typeface="Arial" charset="0"/>
              </a:rPr>
              <a:t>Construction Projects (Planning &amp; Development Group)</a:t>
            </a:r>
          </a:p>
          <a:p>
            <a:pPr lvl="2" eaLnBrk="1" hangingPunct="1">
              <a:lnSpc>
                <a:spcPct val="120000"/>
              </a:lnSpc>
              <a:buClr>
                <a:schemeClr val="tx2"/>
              </a:buClr>
            </a:pPr>
            <a:r>
              <a:rPr lang="en-US" altLang="en-US" dirty="0">
                <a:latin typeface="Arial" charset="0"/>
              </a:rPr>
              <a:t>Professional Services including On-Call contracts</a:t>
            </a:r>
          </a:p>
          <a:p>
            <a:pPr lvl="2" eaLnBrk="1" hangingPunct="1">
              <a:lnSpc>
                <a:spcPct val="120000"/>
              </a:lnSpc>
              <a:buClr>
                <a:schemeClr val="tx2"/>
              </a:buClr>
            </a:pPr>
            <a:endParaRPr lang="en-US" altLang="en-US" sz="1800" dirty="0">
              <a:latin typeface="Arial" charset="0"/>
            </a:endParaRPr>
          </a:p>
          <a:p>
            <a:pPr marL="668337" lvl="2" indent="0" eaLnBrk="1" hangingPunct="1">
              <a:lnSpc>
                <a:spcPct val="120000"/>
              </a:lnSpc>
              <a:buClr>
                <a:schemeClr val="tx2"/>
              </a:buClr>
              <a:buFont typeface="Wingdings 2" pitchFamily="18" charset="2"/>
              <a:buNone/>
            </a:pPr>
            <a:endParaRPr lang="en-US" altLang="en-US" sz="1800" dirty="0"/>
          </a:p>
          <a:p>
            <a:pPr lvl="2" eaLnBrk="1" hangingPunct="1">
              <a:lnSpc>
                <a:spcPct val="120000"/>
              </a:lnSpc>
              <a:buClr>
                <a:schemeClr val="tx2"/>
              </a:buClr>
            </a:pPr>
            <a:endParaRPr lang="en-US" altLang="en-US" sz="1800" dirty="0"/>
          </a:p>
        </p:txBody>
      </p:sp>
    </p:spTree>
    <p:extLst>
      <p:ext uri="{BB962C8B-B14F-4D97-AF65-F5344CB8AC3E}">
        <p14:creationId xmlns:p14="http://schemas.microsoft.com/office/powerpoint/2010/main" val="1051394112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86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86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286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4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86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86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86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86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86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86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86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86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86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4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86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86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86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4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86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286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286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4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86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86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286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4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4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674" grpId="0"/>
      <p:bldP spid="28675" grpId="0" build="p"/>
      <p:bldP spid="5" grpId="0" build="p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7F740564-8DC4-409B-B449-609DF9E322CA}"/>
              </a:ext>
            </a:extLst>
          </p:cNvPr>
          <p:cNvSpPr txBox="1"/>
          <p:nvPr/>
        </p:nvSpPr>
        <p:spPr>
          <a:xfrm>
            <a:off x="6114711" y="6627168"/>
            <a:ext cx="3037609" cy="230832"/>
          </a:xfrm>
          <a:prstGeom prst="rect">
            <a:avLst/>
          </a:prstGeom>
          <a:solidFill>
            <a:srgbClr val="293990"/>
          </a:solidFill>
        </p:spPr>
        <p:txBody>
          <a:bodyPr wrap="square" rtlCol="0">
            <a:spAutoFit/>
          </a:bodyPr>
          <a:lstStyle/>
          <a:p>
            <a:r>
              <a:rPr lang="en-US" sz="900" b="1" dirty="0">
                <a:solidFill>
                  <a:schemeClr val="bg1"/>
                </a:solidFill>
              </a:rPr>
              <a:t>Business, Jobs &amp; Social Responsibility (BJSR)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F69C53B-501E-4CA9-8158-4ABF21791B34}"/>
              </a:ext>
            </a:extLst>
          </p:cNvPr>
          <p:cNvSpPr txBox="1"/>
          <p:nvPr/>
        </p:nvSpPr>
        <p:spPr>
          <a:xfrm>
            <a:off x="7598203" y="6350169"/>
            <a:ext cx="149922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>
                <a:solidFill>
                  <a:schemeClr val="bg1"/>
                </a:solidFill>
                <a:highlight>
                  <a:srgbClr val="808080"/>
                </a:highlight>
              </a:rPr>
              <a:t>JobsatLAX.org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12245F57-110E-4EA2-8E69-7D83FA11635F}"/>
              </a:ext>
            </a:extLst>
          </p:cNvPr>
          <p:cNvSpPr txBox="1">
            <a:spLocks/>
          </p:cNvSpPr>
          <p:nvPr/>
        </p:nvSpPr>
        <p:spPr>
          <a:xfrm>
            <a:off x="-474271" y="457200"/>
            <a:ext cx="10196849" cy="1300300"/>
          </a:xfrm>
          <a:prstGeom prst="rect">
            <a:avLst/>
          </a:prstGeom>
          <a:noFill/>
          <a:effectLst/>
        </p:spPr>
        <p:txBody>
          <a:bodyPr vert="horz" lIns="91440" tIns="45720" rIns="91440" bIns="45720" rtlCol="0" anchor="ctr">
            <a:normAutofit/>
          </a:bodyPr>
          <a:lstStyle>
            <a:lvl1pPr algn="ctr" defTabSz="342900" rtl="0" eaLnBrk="1" latinLnBrk="0" hangingPunct="1">
              <a:spcBef>
                <a:spcPct val="0"/>
              </a:spcBef>
              <a:buNone/>
              <a:defRPr sz="3000" kern="1200" cap="none">
                <a:ln w="3175" cmpd="sng">
                  <a:noFill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defTabSz="342892">
              <a:defRPr/>
            </a:pPr>
            <a:r>
              <a:rPr lang="en-US" sz="4800" b="1" i="1" kern="0" dirty="0">
                <a:solidFill>
                  <a:srgbClr val="292934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aramond" pitchFamily="18" charset="0"/>
                <a:cs typeface="Times New Roman" pitchFamily="18" charset="0"/>
              </a:rPr>
              <a:t>Los Angeles World Airports</a:t>
            </a:r>
            <a:endParaRPr lang="en-US" sz="4800" b="1" i="1" kern="0" dirty="0">
              <a:solidFill>
                <a:srgbClr val="292934"/>
              </a:solidFill>
              <a:latin typeface="Garamond" pitchFamily="18" charset="0"/>
              <a:cs typeface="Times New Roman" pitchFamily="18" charset="0"/>
            </a:endParaRPr>
          </a:p>
        </p:txBody>
      </p:sp>
      <p:sp>
        <p:nvSpPr>
          <p:cNvPr id="11" name="Rectangle 3" descr="Rectangle: Click to edit Master text styles&#10;Second level&#10;Third level&#10;Fourth level&#10;Fifth level">
            <a:extLst>
              <a:ext uri="{FF2B5EF4-FFF2-40B4-BE49-F238E27FC236}">
                <a16:creationId xmlns:a16="http://schemas.microsoft.com/office/drawing/2014/main" id="{B96DB879-1150-4420-B9D0-BB2913E636A7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1371600" y="1639592"/>
            <a:ext cx="6580400" cy="4343437"/>
          </a:xfrm>
        </p:spPr>
        <p:txBody>
          <a:bodyPr>
            <a:normAutofit lnSpcReduction="10000"/>
          </a:bodyPr>
          <a:lstStyle/>
          <a:p>
            <a:pPr lvl="2" indent="0">
              <a:lnSpc>
                <a:spcPct val="80000"/>
              </a:lnSpc>
              <a:buNone/>
              <a:defRPr/>
            </a:pPr>
            <a:endParaRPr lang="en-US" altLang="en-US" sz="1800" dirty="0"/>
          </a:p>
          <a:p>
            <a:pPr marL="380990" indent="-380990" algn="ctr">
              <a:lnSpc>
                <a:spcPct val="80000"/>
              </a:lnSpc>
              <a:buNone/>
              <a:defRPr/>
            </a:pPr>
            <a:r>
              <a:rPr lang="en-US" altLang="en-US" sz="2800" b="1" i="1" dirty="0">
                <a:latin typeface="Arial" panose="020B0604020202020204" pitchFamily="34" charset="0"/>
                <a:cs typeface="Arial" panose="020B0604020202020204" pitchFamily="34" charset="0"/>
              </a:rPr>
              <a:t>For more information, please contact:</a:t>
            </a:r>
          </a:p>
          <a:p>
            <a:pPr marL="380990" indent="-380990" algn="ctr">
              <a:lnSpc>
                <a:spcPct val="80000"/>
              </a:lnSpc>
              <a:buNone/>
              <a:defRPr/>
            </a:pPr>
            <a:endParaRPr lang="en-US" altLang="en-US" sz="900" b="1" i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80990" indent="-380990" algn="ctr">
              <a:lnSpc>
                <a:spcPct val="80000"/>
              </a:lnSpc>
              <a:buNone/>
              <a:defRPr/>
            </a:pPr>
            <a:endParaRPr lang="en-US" altLang="en-US" sz="1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80990" indent="-380990" algn="ctr">
              <a:lnSpc>
                <a:spcPct val="80000"/>
              </a:lnSpc>
              <a:buNone/>
              <a:defRPr/>
            </a:pPr>
            <a:r>
              <a:rPr lang="en-US" altLang="en-US" sz="2800" dirty="0">
                <a:latin typeface="Arial" panose="020B0604020202020204" pitchFamily="34" charset="0"/>
                <a:cs typeface="Arial" panose="020B0604020202020204" pitchFamily="34" charset="0"/>
              </a:rPr>
              <a:t>Business, Jobs &amp; Social Responsibility</a:t>
            </a:r>
          </a:p>
          <a:p>
            <a:pPr marL="380990" indent="-380990" algn="ctr">
              <a:lnSpc>
                <a:spcPct val="80000"/>
              </a:lnSpc>
              <a:buNone/>
              <a:defRPr/>
            </a:pPr>
            <a:r>
              <a:rPr lang="en-US" altLang="en-US" sz="2800" dirty="0">
                <a:latin typeface="Arial" panose="020B0604020202020204" pitchFamily="34" charset="0"/>
                <a:cs typeface="Arial" panose="020B0604020202020204" pitchFamily="34" charset="0"/>
              </a:rPr>
              <a:t>First Source Hiring Program</a:t>
            </a:r>
          </a:p>
          <a:p>
            <a:pPr marL="380990" indent="-380990" algn="ctr">
              <a:lnSpc>
                <a:spcPct val="80000"/>
              </a:lnSpc>
              <a:buNone/>
              <a:defRPr/>
            </a:pPr>
            <a:r>
              <a:rPr lang="en-US" altLang="en-US" sz="2800" dirty="0">
                <a:latin typeface="Arial" panose="020B0604020202020204" pitchFamily="34" charset="0"/>
                <a:cs typeface="Arial" panose="020B0604020202020204" pitchFamily="34" charset="0"/>
              </a:rPr>
              <a:t>6053 W. Century Blvd., Suite 300</a:t>
            </a:r>
          </a:p>
          <a:p>
            <a:pPr marL="380990" indent="-380990" algn="ctr">
              <a:lnSpc>
                <a:spcPct val="80000"/>
              </a:lnSpc>
              <a:buNone/>
              <a:defRPr/>
            </a:pPr>
            <a:r>
              <a:rPr lang="en-US" altLang="en-US" sz="2800" dirty="0">
                <a:latin typeface="Arial" panose="020B0604020202020204" pitchFamily="34" charset="0"/>
                <a:cs typeface="Arial" panose="020B0604020202020204" pitchFamily="34" charset="0"/>
              </a:rPr>
              <a:t>Los Angeles, CA  90045</a:t>
            </a:r>
          </a:p>
          <a:p>
            <a:pPr marL="380990" indent="-380990" algn="ctr">
              <a:lnSpc>
                <a:spcPct val="80000"/>
              </a:lnSpc>
              <a:buNone/>
              <a:defRPr/>
            </a:pPr>
            <a:r>
              <a:rPr lang="en-US" alt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Phone:  (424) 646-7300</a:t>
            </a:r>
            <a:r>
              <a:rPr lang="en-US" alt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380990" indent="-380990" algn="ctr">
              <a:lnSpc>
                <a:spcPct val="80000"/>
              </a:lnSpc>
              <a:buNone/>
              <a:defRPr/>
            </a:pPr>
            <a:endParaRPr lang="en-US" altLang="en-US" sz="2800" dirty="0"/>
          </a:p>
          <a:p>
            <a:pPr marL="380990" indent="-380990" algn="ctr">
              <a:lnSpc>
                <a:spcPct val="80000"/>
              </a:lnSpc>
              <a:buNone/>
              <a:defRPr/>
            </a:pPr>
            <a:r>
              <a:rPr lang="en-US" altLang="en-US" sz="2400" dirty="0"/>
              <a:t>Websites: </a:t>
            </a:r>
            <a:r>
              <a:rPr lang="en-US" altLang="en-US" sz="2400" dirty="0">
                <a:solidFill>
                  <a:srgbClr val="293990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www.jobsatlax.org</a:t>
            </a:r>
            <a:endParaRPr lang="en-US" altLang="en-US" sz="2400" dirty="0">
              <a:solidFill>
                <a:srgbClr val="293990"/>
              </a:solidFill>
            </a:endParaRPr>
          </a:p>
          <a:p>
            <a:pPr marL="380990" indent="-380990" algn="ctr">
              <a:lnSpc>
                <a:spcPct val="80000"/>
              </a:lnSpc>
              <a:buNone/>
              <a:defRPr/>
            </a:pPr>
            <a:endParaRPr lang="en-US" altLang="en-US" sz="2400" dirty="0"/>
          </a:p>
          <a:p>
            <a:pPr marL="380990" indent="-380990" algn="ctr">
              <a:lnSpc>
                <a:spcPct val="80000"/>
              </a:lnSpc>
              <a:buNone/>
              <a:defRPr/>
            </a:pPr>
            <a:r>
              <a:rPr lang="en-US" altLang="en-US" sz="2400" dirty="0"/>
              <a:t>Email:  </a:t>
            </a:r>
            <a:r>
              <a:rPr lang="en-US" altLang="en-US" sz="2400" dirty="0">
                <a:solidFill>
                  <a:srgbClr val="293990"/>
                </a:solidFill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cespinosa@lawa.org</a:t>
            </a:r>
            <a:endParaRPr lang="en-US" altLang="en-US" sz="2400" dirty="0">
              <a:solidFill>
                <a:srgbClr val="293990"/>
              </a:solidFill>
            </a:endParaRPr>
          </a:p>
          <a:p>
            <a:pPr marL="380990" indent="-380990" algn="ctr">
              <a:lnSpc>
                <a:spcPct val="80000"/>
              </a:lnSpc>
              <a:buNone/>
              <a:defRPr/>
            </a:pPr>
            <a:endParaRPr lang="en-US" altLang="en-US" sz="2400" dirty="0"/>
          </a:p>
          <a:p>
            <a:pPr marL="380990" indent="-380990" algn="ctr">
              <a:lnSpc>
                <a:spcPct val="80000"/>
              </a:lnSpc>
              <a:buNone/>
              <a:defRPr/>
            </a:pPr>
            <a:endParaRPr lang="en-US" altLang="en-US" sz="2800" b="1" i="1" dirty="0"/>
          </a:p>
        </p:txBody>
      </p:sp>
    </p:spTree>
    <p:extLst>
      <p:ext uri="{BB962C8B-B14F-4D97-AF65-F5344CB8AC3E}">
        <p14:creationId xmlns:p14="http://schemas.microsoft.com/office/powerpoint/2010/main" val="3147705726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781E8C1E-A284-428F-B853-AA82B20B8FF9}"/>
              </a:ext>
            </a:extLst>
          </p:cNvPr>
          <p:cNvSpPr/>
          <p:nvPr/>
        </p:nvSpPr>
        <p:spPr>
          <a:xfrm>
            <a:off x="1" y="0"/>
            <a:ext cx="9143998" cy="6858000"/>
          </a:xfrm>
          <a:prstGeom prst="rect">
            <a:avLst/>
          </a:prstGeom>
          <a:solidFill>
            <a:srgbClr val="01192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9" name="Picture Placeholder 18">
            <a:extLst>
              <a:ext uri="{FF2B5EF4-FFF2-40B4-BE49-F238E27FC236}">
                <a16:creationId xmlns:a16="http://schemas.microsoft.com/office/drawing/2014/main" id="{873751CF-C490-45B5-B248-BF86A59ECF2E}"/>
              </a:ext>
            </a:extLst>
          </p:cNvPr>
          <p:cNvPicPr>
            <a:picLocks noGrp="1" noChangeAspect="1"/>
          </p:cNvPicPr>
          <p:nvPr>
            <p:ph type="pic" sz="quarter" idx="2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4118" y="2447315"/>
            <a:ext cx="7709882" cy="2581883"/>
          </a:xfr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F56E9371-6E05-45E0-803B-4C39AC28CC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179862"/>
            <a:ext cx="9143999" cy="431710"/>
          </a:xfrm>
        </p:spPr>
        <p:txBody>
          <a:bodyPr/>
          <a:lstStyle/>
          <a:p>
            <a:pPr algn="ctr"/>
            <a:r>
              <a:rPr lang="en-US" sz="2700" dirty="0">
                <a:latin typeface="Helvetica" panose="020B0604020202020204" pitchFamily="34" charset="0"/>
              </a:rPr>
              <a:t>LAWA Contractor Development &amp; Bonding Program</a:t>
            </a:r>
            <a:endParaRPr lang="ru-RU" sz="2700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0A0FE25-038A-4A14-B11A-432FECB7FA1E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" y="1796561"/>
            <a:ext cx="9143999" cy="431710"/>
          </a:xfrm>
        </p:spPr>
        <p:txBody>
          <a:bodyPr/>
          <a:lstStyle/>
          <a:p>
            <a:pPr algn="ctr">
              <a:spcBef>
                <a:spcPts val="0"/>
              </a:spcBef>
              <a:spcAft>
                <a:spcPts val="450"/>
              </a:spcAft>
            </a:pPr>
            <a:r>
              <a:rPr lang="en-US" sz="2000" b="1" dirty="0">
                <a:solidFill>
                  <a:srgbClr val="EFDF0F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“Doing Business with Los Angeles World Airports”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30A1A89-FE18-44C6-B3EE-49541CB85077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114801" y="3642726"/>
            <a:ext cx="2253496" cy="1228740"/>
          </a:xfrm>
        </p:spPr>
        <p:txBody>
          <a:bodyPr/>
          <a:lstStyle/>
          <a:p>
            <a:pPr>
              <a:spcBef>
                <a:spcPts val="0"/>
              </a:spcBef>
            </a:pPr>
            <a:r>
              <a:rPr lang="en-US" sz="1200" dirty="0">
                <a:solidFill>
                  <a:schemeClr val="bg1"/>
                </a:solidFill>
              </a:rPr>
              <a:t>Rosa Osorio</a:t>
            </a:r>
          </a:p>
          <a:p>
            <a:pPr>
              <a:spcBef>
                <a:spcPts val="0"/>
              </a:spcBef>
            </a:pPr>
            <a:r>
              <a:rPr lang="en-US" sz="1200" i="1" dirty="0">
                <a:solidFill>
                  <a:schemeClr val="bg1"/>
                </a:solidFill>
              </a:rPr>
              <a:t>Senior Account Manager</a:t>
            </a:r>
          </a:p>
          <a:p>
            <a:pPr>
              <a:spcBef>
                <a:spcPts val="0"/>
              </a:spcBef>
            </a:pPr>
            <a:r>
              <a:rPr lang="en-US" sz="1200" dirty="0">
                <a:solidFill>
                  <a:schemeClr val="bg1"/>
                </a:solidFill>
              </a:rPr>
              <a:t>550 S Hope Street, Suite 1835</a:t>
            </a:r>
          </a:p>
          <a:p>
            <a:pPr>
              <a:spcBef>
                <a:spcPts val="0"/>
              </a:spcBef>
            </a:pPr>
            <a:r>
              <a:rPr lang="en-US" sz="1200" dirty="0">
                <a:solidFill>
                  <a:schemeClr val="bg1"/>
                </a:solidFill>
              </a:rPr>
              <a:t>Los Angeles, CA 90071</a:t>
            </a:r>
          </a:p>
          <a:p>
            <a:pPr>
              <a:spcBef>
                <a:spcPts val="0"/>
              </a:spcBef>
            </a:pPr>
            <a:r>
              <a:rPr lang="en-US" sz="1200" dirty="0">
                <a:solidFill>
                  <a:schemeClr val="bg1"/>
                </a:solidFill>
              </a:rPr>
              <a:t>Cell: 213-327-5259</a:t>
            </a:r>
          </a:p>
          <a:p>
            <a:pPr>
              <a:spcBef>
                <a:spcPts val="0"/>
              </a:spcBef>
            </a:pPr>
            <a:r>
              <a:rPr lang="en-US" sz="1200" u="sng" dirty="0">
                <a:solidFill>
                  <a:schemeClr val="bg1"/>
                </a:solidFill>
                <a:hlinkClick r:id="rId3"/>
              </a:rPr>
              <a:t>rosa@imwis.com</a:t>
            </a:r>
            <a:endParaRPr lang="ru-RU" sz="1200" dirty="0">
              <a:solidFill>
                <a:schemeClr val="bg1"/>
              </a:solidFill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801" y="5763926"/>
            <a:ext cx="2780799" cy="944422"/>
          </a:xfrm>
          <a:prstGeom prst="rect">
            <a:avLst/>
          </a:prstGeom>
        </p:spPr>
      </p:pic>
      <p:pic>
        <p:nvPicPr>
          <p:cNvPr id="12" name="Picture 11" descr="C:\Users\a19jxl\Pictures\New Logos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030737" y="5943600"/>
            <a:ext cx="2872955" cy="5745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F98E1A24-46E0-416F-922C-E00230DC6492}"/>
              </a:ext>
            </a:extLst>
          </p:cNvPr>
          <p:cNvCxnSpPr>
            <a:cxnSpLocks/>
          </p:cNvCxnSpPr>
          <p:nvPr/>
        </p:nvCxnSpPr>
        <p:spPr>
          <a:xfrm>
            <a:off x="114801" y="3505200"/>
            <a:ext cx="2552199" cy="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29614156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FEBD3E92-5838-4863-A8D9-4A8073C38EEF}"/>
              </a:ext>
            </a:extLst>
          </p:cNvPr>
          <p:cNvSpPr/>
          <p:nvPr/>
        </p:nvSpPr>
        <p:spPr>
          <a:xfrm>
            <a:off x="1" y="0"/>
            <a:ext cx="9143998" cy="6858000"/>
          </a:xfrm>
          <a:prstGeom prst="rect">
            <a:avLst/>
          </a:prstGeom>
          <a:solidFill>
            <a:srgbClr val="01192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itle 7">
            <a:extLst>
              <a:ext uri="{FF2B5EF4-FFF2-40B4-BE49-F238E27FC236}">
                <a16:creationId xmlns:a16="http://schemas.microsoft.com/office/drawing/2014/main" id="{0719E0E7-CFBA-48B5-AA1B-EA5B887F6650}"/>
              </a:ext>
            </a:extLst>
          </p:cNvPr>
          <p:cNvSpPr>
            <a:spLocks noGrp="1"/>
          </p:cNvSpPr>
          <p:nvPr>
            <p:ph type="title"/>
          </p:nvPr>
        </p:nvSpPr>
        <p:spPr bwMode="grayWhite">
          <a:xfrm>
            <a:off x="159121" y="1537358"/>
            <a:ext cx="5472958" cy="586979"/>
          </a:xfrm>
        </p:spPr>
        <p:txBody>
          <a:bodyPr>
            <a:noAutofit/>
          </a:bodyPr>
          <a:lstStyle/>
          <a:p>
            <a:r>
              <a:rPr lang="en-US" sz="2400" dirty="0">
                <a:latin typeface="Helvetica" panose="020B0604020202020204" pitchFamily="34" charset="0"/>
                <a:cs typeface="Helvetica" panose="020B0604020202020204" pitchFamily="34" charset="0"/>
              </a:rPr>
              <a:t>LAWA Contractor Development Program Services</a:t>
            </a:r>
            <a:endParaRPr lang="ru-RU" sz="2400" dirty="0"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CA4BA4B-DB5E-418C-8309-2ED941800B3E}"/>
              </a:ext>
            </a:extLst>
          </p:cNvPr>
          <p:cNvSpPr>
            <a:spLocks noGrp="1"/>
          </p:cNvSpPr>
          <p:nvPr>
            <p:ph type="body" idx="1"/>
          </p:nvPr>
        </p:nvSpPr>
        <p:spPr bwMode="grayWhite">
          <a:xfrm>
            <a:off x="280067" y="2928037"/>
            <a:ext cx="4025094" cy="1520399"/>
          </a:xfrm>
        </p:spPr>
        <p:txBody>
          <a:bodyPr/>
          <a:lstStyle/>
          <a:p>
            <a:pPr marL="0" lvl="1">
              <a:spcBef>
                <a:spcPts val="0"/>
              </a:spcBef>
              <a:spcAft>
                <a:spcPts val="900"/>
              </a:spcAft>
            </a:pPr>
            <a:r>
              <a:rPr lang="en-US" sz="1575" dirty="0">
                <a:solidFill>
                  <a:schemeClr val="bg1"/>
                </a:solidFill>
                <a:latin typeface="Helvetica Light" charset="0"/>
              </a:rPr>
              <a:t>To reduce the barriers of bonding/capacity, enabling greater and successful participation of small, local, minority, women and disabled veteran owned businesses in public contract opportunities.</a:t>
            </a:r>
            <a:endParaRPr lang="ru-RU" dirty="0"/>
          </a:p>
          <a:p>
            <a:pPr marL="385763" indent="-385763">
              <a:buFont typeface="Wingdings" panose="05000000000000000000" pitchFamily="2" charset="2"/>
              <a:buChar char="q"/>
            </a:pPr>
            <a:endParaRPr lang="en-US" sz="1500" dirty="0">
              <a:latin typeface="+mn-lt"/>
            </a:endParaRPr>
          </a:p>
          <a:p>
            <a:pPr marL="385763" indent="-385763">
              <a:buFont typeface="Wingdings" panose="05000000000000000000" pitchFamily="2" charset="2"/>
              <a:buChar char="q"/>
            </a:pPr>
            <a:endParaRPr lang="ru-RU" sz="1500" dirty="0">
              <a:latin typeface="+mn-lt"/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7D609542-DD6D-4EC5-B1B2-054C2BE79B9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 bwMode="grayWhite"/>
        <p:txBody>
          <a:bodyPr/>
          <a:lstStyle/>
          <a:p>
            <a:fld id="{D495E168-DA5E-4888-8D8A-92B118324C14}" type="slidenum">
              <a:rPr lang="ru-RU" smtClean="0"/>
              <a:pPr/>
              <a:t>42</a:t>
            </a:fld>
            <a:endParaRPr lang="ru-RU" dirty="0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70428" y="2426959"/>
            <a:ext cx="4546005" cy="311980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60834132-4026-4B91-91D2-655068393FB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801" y="5763926"/>
            <a:ext cx="2780799" cy="944422"/>
          </a:xfrm>
          <a:prstGeom prst="rect">
            <a:avLst/>
          </a:prstGeom>
        </p:spPr>
      </p:pic>
      <p:pic>
        <p:nvPicPr>
          <p:cNvPr id="6" name="Picture 5" descr="C:\Users\a19jxl\Pictures\New Logos.jpg">
            <a:extLst>
              <a:ext uri="{FF2B5EF4-FFF2-40B4-BE49-F238E27FC236}">
                <a16:creationId xmlns:a16="http://schemas.microsoft.com/office/drawing/2014/main" id="{3DB81A64-7EEC-4B1E-856A-668FDF444C3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030737" y="5943600"/>
            <a:ext cx="2872955" cy="5745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B6F5E9B0-9F9B-4841-80D3-FC02C8AE387F}"/>
              </a:ext>
            </a:extLst>
          </p:cNvPr>
          <p:cNvCxnSpPr>
            <a:cxnSpLocks/>
          </p:cNvCxnSpPr>
          <p:nvPr/>
        </p:nvCxnSpPr>
        <p:spPr>
          <a:xfrm>
            <a:off x="114801" y="2209800"/>
            <a:ext cx="4355627" cy="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193785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4" grpId="0" build="p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1450BCEE-39C9-4E00-9607-31D9609823A5}"/>
              </a:ext>
            </a:extLst>
          </p:cNvPr>
          <p:cNvSpPr/>
          <p:nvPr/>
        </p:nvSpPr>
        <p:spPr>
          <a:xfrm>
            <a:off x="0" y="0"/>
            <a:ext cx="9143998" cy="6858000"/>
          </a:xfrm>
          <a:prstGeom prst="rect">
            <a:avLst/>
          </a:prstGeom>
          <a:solidFill>
            <a:srgbClr val="01192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0C01CE71-FC76-4B08-B6CF-991940C3CF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213" y="1079896"/>
            <a:ext cx="5116109" cy="586979"/>
          </a:xfrm>
        </p:spPr>
        <p:txBody>
          <a:bodyPr>
            <a:noAutofit/>
          </a:bodyPr>
          <a:lstStyle/>
          <a:p>
            <a:r>
              <a:rPr lang="en-US" sz="2400" dirty="0">
                <a:latin typeface="Helvetica" panose="020B0604020202020204" pitchFamily="34" charset="0"/>
                <a:cs typeface="Helvetica" panose="020B0604020202020204" pitchFamily="34" charset="0"/>
              </a:rPr>
              <a:t>LAWA Contractor Development Program Services</a:t>
            </a:r>
            <a:endParaRPr lang="ru-RU" sz="2400" dirty="0"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pic>
        <p:nvPicPr>
          <p:cNvPr id="14" name="Picture Placeholder 13" descr="Futuristic Design Office Building Against Clear Sky">
            <a:extLst>
              <a:ext uri="{FF2B5EF4-FFF2-40B4-BE49-F238E27FC236}">
                <a16:creationId xmlns:a16="http://schemas.microsoft.com/office/drawing/2014/main" id="{1E9B5A50-F85D-49E6-9C85-597319470577}"/>
              </a:ext>
            </a:extLst>
          </p:cNvPr>
          <p:cNvPicPr>
            <a:picLocks noGrp="1" noChangeAspect="1"/>
          </p:cNvPicPr>
          <p:nvPr>
            <p:ph type="pic" sz="quarter" idx="16"/>
          </p:nvPr>
        </p:nvPicPr>
        <p:blipFill rotWithShape="1">
          <a:blip r:embed="rId2"/>
          <a:srcRect l="17163" t="7596" r="21154"/>
          <a:stretch/>
        </p:blipFill>
        <p:spPr>
          <a:xfrm>
            <a:off x="4308047" y="857250"/>
            <a:ext cx="4577716" cy="5143500"/>
          </a:xfrm>
        </p:spPr>
      </p:pic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88F02AC-2ACE-4B6E-9181-99EBB08906BB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304800" y="2098946"/>
            <a:ext cx="6667448" cy="2807730"/>
          </a:xfrm>
        </p:spPr>
        <p:txBody>
          <a:bodyPr>
            <a:noAutofit/>
          </a:bodyPr>
          <a:lstStyle/>
          <a:p>
            <a:pPr marL="255985" indent="-255985">
              <a:spcBef>
                <a:spcPts val="0"/>
              </a:spcBef>
              <a:spcAft>
                <a:spcPts val="900"/>
              </a:spcAft>
              <a:buFont typeface="Wingdings" panose="05000000000000000000" pitchFamily="2" charset="2"/>
              <a:buChar char="q"/>
            </a:pPr>
            <a:r>
              <a:rPr lang="en-US" sz="1500" dirty="0">
                <a:solidFill>
                  <a:schemeClr val="bg1"/>
                </a:solidFill>
              </a:rPr>
              <a:t>Obtaining or Increasing Bonding Capacity</a:t>
            </a:r>
          </a:p>
          <a:p>
            <a:pPr marL="255985" indent="-255985">
              <a:spcBef>
                <a:spcPts val="0"/>
              </a:spcBef>
              <a:spcAft>
                <a:spcPts val="900"/>
              </a:spcAft>
              <a:buFont typeface="Wingdings" panose="05000000000000000000" pitchFamily="2" charset="2"/>
              <a:buChar char="q"/>
            </a:pPr>
            <a:r>
              <a:rPr lang="en-US" sz="1500" dirty="0">
                <a:solidFill>
                  <a:schemeClr val="bg1"/>
                </a:solidFill>
              </a:rPr>
              <a:t>Contractor Development, Capacity Building and Technical Services</a:t>
            </a:r>
          </a:p>
          <a:p>
            <a:pPr marL="255985" indent="-255985">
              <a:spcBef>
                <a:spcPts val="0"/>
              </a:spcBef>
              <a:spcAft>
                <a:spcPts val="900"/>
              </a:spcAft>
              <a:buFont typeface="Wingdings" panose="05000000000000000000" pitchFamily="2" charset="2"/>
              <a:buChar char="q"/>
            </a:pPr>
            <a:r>
              <a:rPr lang="en-US" sz="1500" dirty="0">
                <a:solidFill>
                  <a:schemeClr val="bg1"/>
                </a:solidFill>
              </a:rPr>
              <a:t>Dedicated Account Manager (Business Development)</a:t>
            </a:r>
          </a:p>
          <a:p>
            <a:pPr marL="255985" indent="-255985">
              <a:spcBef>
                <a:spcPts val="0"/>
              </a:spcBef>
              <a:spcAft>
                <a:spcPts val="900"/>
              </a:spcAft>
              <a:buFont typeface="Wingdings" panose="05000000000000000000" pitchFamily="2" charset="2"/>
              <a:buChar char="q"/>
            </a:pPr>
            <a:r>
              <a:rPr lang="en-US" sz="1500" dirty="0">
                <a:solidFill>
                  <a:schemeClr val="bg1"/>
                </a:solidFill>
              </a:rPr>
              <a:t>Agency Collateral Support </a:t>
            </a:r>
          </a:p>
          <a:p>
            <a:pPr marL="635335" lvl="1" indent="-255985">
              <a:spcBef>
                <a:spcPts val="0"/>
              </a:spcBef>
              <a:spcAft>
                <a:spcPts val="900"/>
              </a:spcAft>
              <a:buClr>
                <a:schemeClr val="bg2"/>
              </a:buClr>
              <a:buFont typeface="Wingdings" panose="05000000000000000000" pitchFamily="2" charset="2"/>
              <a:buChar char="q"/>
            </a:pPr>
            <a:r>
              <a:rPr lang="en-US" sz="1500" dirty="0">
                <a:solidFill>
                  <a:schemeClr val="bg1"/>
                </a:solidFill>
              </a:rPr>
              <a:t>Bid, Performance &amp; Payment Bonds for Qualified Contractors</a:t>
            </a:r>
          </a:p>
          <a:p>
            <a:pPr marL="255985" indent="-255985">
              <a:spcBef>
                <a:spcPts val="0"/>
              </a:spcBef>
              <a:spcAft>
                <a:spcPts val="900"/>
              </a:spcAft>
              <a:buFont typeface="Wingdings" panose="05000000000000000000" pitchFamily="2" charset="2"/>
              <a:buChar char="q"/>
            </a:pPr>
            <a:r>
              <a:rPr lang="en-US" sz="1500" dirty="0">
                <a:solidFill>
                  <a:schemeClr val="bg1"/>
                </a:solidFill>
              </a:rPr>
              <a:t>Third Party Funds Administration </a:t>
            </a:r>
          </a:p>
          <a:p>
            <a:pPr marL="255985" indent="-255985">
              <a:spcBef>
                <a:spcPts val="0"/>
              </a:spcBef>
              <a:spcAft>
                <a:spcPts val="900"/>
              </a:spcAft>
              <a:buFont typeface="Wingdings" panose="05000000000000000000" pitchFamily="2" charset="2"/>
              <a:buChar char="q"/>
            </a:pPr>
            <a:r>
              <a:rPr lang="en-US" sz="1500" dirty="0">
                <a:solidFill>
                  <a:schemeClr val="bg1"/>
                </a:solidFill>
              </a:rPr>
              <a:t>Accounting Cost Subsidy </a:t>
            </a:r>
          </a:p>
          <a:p>
            <a:pPr marL="635335" lvl="1" indent="-255985">
              <a:spcBef>
                <a:spcPts val="0"/>
              </a:spcBef>
              <a:spcAft>
                <a:spcPts val="900"/>
              </a:spcAft>
              <a:buClr>
                <a:schemeClr val="bg2"/>
              </a:buClr>
              <a:buFont typeface="Wingdings" panose="05000000000000000000" pitchFamily="2" charset="2"/>
              <a:buChar char="q"/>
            </a:pPr>
            <a:r>
              <a:rPr lang="en-US" sz="1500" dirty="0">
                <a:solidFill>
                  <a:schemeClr val="bg1"/>
                </a:solidFill>
              </a:rPr>
              <a:t>$3,200 for CPA Prepared Financial Statements </a:t>
            </a:r>
            <a:endParaRPr lang="en-US" sz="750" dirty="0">
              <a:solidFill>
                <a:schemeClr val="bg1"/>
              </a:solidFill>
            </a:endParaRPr>
          </a:p>
          <a:p>
            <a:pPr>
              <a:buFont typeface="Wingdings" panose="05000000000000000000" pitchFamily="2" charset="2"/>
              <a:buChar char="q"/>
            </a:pPr>
            <a:r>
              <a:rPr lang="en-US" sz="1500" dirty="0">
                <a:solidFill>
                  <a:schemeClr val="bg1"/>
                </a:solidFill>
              </a:rPr>
              <a:t> Weekly Bid, Project and Event Email Alerts 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C1C20937-8D4C-4000-BCD6-AC984F093F2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95E168-DA5E-4888-8D8A-92B118324C14}" type="slidenum">
              <a:rPr lang="ru-RU" smtClean="0"/>
              <a:pPr/>
              <a:t>43</a:t>
            </a:fld>
            <a:endParaRPr lang="ru-RU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5DA2D72-78FA-4A04-9C24-5D01DAAA9CA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801" y="5763926"/>
            <a:ext cx="2780799" cy="944422"/>
          </a:xfrm>
          <a:prstGeom prst="rect">
            <a:avLst/>
          </a:prstGeom>
        </p:spPr>
      </p:pic>
      <p:pic>
        <p:nvPicPr>
          <p:cNvPr id="7" name="Picture 6" descr="C:\Users\a19jxl\Pictures\New Logos.jpg">
            <a:extLst>
              <a:ext uri="{FF2B5EF4-FFF2-40B4-BE49-F238E27FC236}">
                <a16:creationId xmlns:a16="http://schemas.microsoft.com/office/drawing/2014/main" id="{8EE90A7F-6509-4F3B-8D26-3A6AE5F6ADC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030737" y="5943600"/>
            <a:ext cx="2872955" cy="5745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E37F7AA3-B857-4AED-A443-4B73BCCAC9A4}"/>
              </a:ext>
            </a:extLst>
          </p:cNvPr>
          <p:cNvCxnSpPr>
            <a:cxnSpLocks/>
          </p:cNvCxnSpPr>
          <p:nvPr/>
        </p:nvCxnSpPr>
        <p:spPr>
          <a:xfrm>
            <a:off x="137213" y="1752600"/>
            <a:ext cx="4815787" cy="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187724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500"/>
                            </p:stCondLst>
                            <p:childTnLst>
                              <p:par>
                                <p:cTn id="2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3000"/>
                            </p:stCondLst>
                            <p:childTnLst>
                              <p:par>
                                <p:cTn id="34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500"/>
                            </p:stCondLst>
                            <p:childTnLst>
                              <p:par>
                                <p:cTn id="3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4000"/>
                            </p:stCondLst>
                            <p:childTnLst>
                              <p:par>
                                <p:cTn id="44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4500"/>
                            </p:stCondLst>
                            <p:childTnLst>
                              <p:par>
                                <p:cTn id="4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BAD14C2C-9209-43E0-84CE-81BF86A3CC46}"/>
              </a:ext>
            </a:extLst>
          </p:cNvPr>
          <p:cNvSpPr/>
          <p:nvPr/>
        </p:nvSpPr>
        <p:spPr>
          <a:xfrm>
            <a:off x="0" y="0"/>
            <a:ext cx="9143998" cy="6858000"/>
          </a:xfrm>
          <a:prstGeom prst="rect">
            <a:avLst/>
          </a:prstGeom>
          <a:solidFill>
            <a:srgbClr val="01192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itle 7">
            <a:extLst>
              <a:ext uri="{FF2B5EF4-FFF2-40B4-BE49-F238E27FC236}">
                <a16:creationId xmlns:a16="http://schemas.microsoft.com/office/drawing/2014/main" id="{0719E0E7-CFBA-48B5-AA1B-EA5B887F6650}"/>
              </a:ext>
            </a:extLst>
          </p:cNvPr>
          <p:cNvSpPr>
            <a:spLocks noGrp="1"/>
          </p:cNvSpPr>
          <p:nvPr>
            <p:ph type="title"/>
          </p:nvPr>
        </p:nvSpPr>
        <p:spPr bwMode="grayWhite">
          <a:xfrm>
            <a:off x="152400" y="1275078"/>
            <a:ext cx="5621935" cy="586979"/>
          </a:xfrm>
        </p:spPr>
        <p:txBody>
          <a:bodyPr>
            <a:noAutofit/>
          </a:bodyPr>
          <a:lstStyle/>
          <a:p>
            <a:r>
              <a:rPr lang="en-US" sz="2400" dirty="0">
                <a:latin typeface="Helvetica" panose="020B0604020202020204" pitchFamily="34" charset="0"/>
                <a:cs typeface="Helvetica" panose="020B0604020202020204" pitchFamily="34" charset="0"/>
              </a:rPr>
              <a:t>LAWA Contractor Development Technical Assistance</a:t>
            </a:r>
            <a:endParaRPr lang="ru-RU" sz="2400" dirty="0"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7D609542-DD6D-4EC5-B1B2-054C2BE79B9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 bwMode="grayWhite"/>
        <p:txBody>
          <a:bodyPr/>
          <a:lstStyle/>
          <a:p>
            <a:fld id="{D495E168-DA5E-4888-8D8A-92B118324C14}" type="slidenum">
              <a:rPr lang="ru-RU" smtClean="0"/>
              <a:pPr/>
              <a:t>44</a:t>
            </a:fld>
            <a:endParaRPr lang="ru-RU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20"/>
          </p:nvPr>
        </p:nvSpPr>
        <p:spPr>
          <a:xfrm>
            <a:off x="512109" y="2292573"/>
            <a:ext cx="5262226" cy="2924735"/>
          </a:xfrm>
        </p:spPr>
        <p:txBody>
          <a:bodyPr>
            <a:normAutofit fontScale="92500" lnSpcReduction="10000"/>
          </a:bodyPr>
          <a:lstStyle/>
          <a:p>
            <a:pPr marL="342900" indent="-342900">
              <a:spcBef>
                <a:spcPts val="0"/>
              </a:spcBef>
              <a:spcAft>
                <a:spcPts val="900"/>
              </a:spcAft>
              <a:buFont typeface="Wingdings" panose="05000000000000000000" pitchFamily="2" charset="2"/>
              <a:buChar char="q"/>
            </a:pPr>
            <a:r>
              <a:rPr lang="en-US" sz="1500" dirty="0">
                <a:solidFill>
                  <a:schemeClr val="bg1"/>
                </a:solidFill>
              </a:rPr>
              <a:t>Assessment &amp; Work Plan</a:t>
            </a:r>
          </a:p>
          <a:p>
            <a:pPr marL="342900" indent="-342900">
              <a:spcBef>
                <a:spcPts val="0"/>
              </a:spcBef>
              <a:spcAft>
                <a:spcPts val="900"/>
              </a:spcAft>
              <a:buFont typeface="Wingdings" panose="05000000000000000000" pitchFamily="2" charset="2"/>
              <a:buChar char="q"/>
            </a:pPr>
            <a:r>
              <a:rPr lang="en-US" sz="1500" dirty="0">
                <a:solidFill>
                  <a:schemeClr val="bg1"/>
                </a:solidFill>
              </a:rPr>
              <a:t>Contractor Profile</a:t>
            </a:r>
          </a:p>
          <a:p>
            <a:pPr marL="342900" indent="-342900">
              <a:spcBef>
                <a:spcPts val="0"/>
              </a:spcBef>
              <a:spcAft>
                <a:spcPts val="900"/>
              </a:spcAft>
              <a:buFont typeface="Wingdings" panose="05000000000000000000" pitchFamily="2" charset="2"/>
              <a:buChar char="q"/>
            </a:pPr>
            <a:r>
              <a:rPr lang="en-US" sz="1500" dirty="0">
                <a:solidFill>
                  <a:schemeClr val="bg1"/>
                </a:solidFill>
              </a:rPr>
              <a:t>Certifications</a:t>
            </a:r>
          </a:p>
          <a:p>
            <a:pPr marL="342900" indent="-342900">
              <a:spcBef>
                <a:spcPts val="0"/>
              </a:spcBef>
              <a:spcAft>
                <a:spcPts val="900"/>
              </a:spcAft>
              <a:buFont typeface="Wingdings" panose="05000000000000000000" pitchFamily="2" charset="2"/>
              <a:buChar char="q"/>
            </a:pPr>
            <a:r>
              <a:rPr lang="en-US" sz="1500" dirty="0">
                <a:solidFill>
                  <a:schemeClr val="bg1"/>
                </a:solidFill>
              </a:rPr>
              <a:t>Capacity Building</a:t>
            </a:r>
          </a:p>
          <a:p>
            <a:pPr marL="342900" indent="-342900">
              <a:spcBef>
                <a:spcPts val="0"/>
              </a:spcBef>
              <a:spcAft>
                <a:spcPts val="900"/>
              </a:spcAft>
              <a:buFont typeface="Wingdings" panose="05000000000000000000" pitchFamily="2" charset="2"/>
              <a:buChar char="q"/>
            </a:pPr>
            <a:r>
              <a:rPr lang="en-US" sz="1500" dirty="0">
                <a:solidFill>
                  <a:schemeClr val="bg1"/>
                </a:solidFill>
              </a:rPr>
              <a:t>Bid Document Review</a:t>
            </a:r>
          </a:p>
          <a:p>
            <a:pPr marL="342900" indent="-342900">
              <a:spcBef>
                <a:spcPts val="0"/>
              </a:spcBef>
              <a:spcAft>
                <a:spcPts val="900"/>
              </a:spcAft>
              <a:buFont typeface="Wingdings" panose="05000000000000000000" pitchFamily="2" charset="2"/>
              <a:buChar char="q"/>
            </a:pPr>
            <a:r>
              <a:rPr lang="en-US" sz="1500" dirty="0">
                <a:solidFill>
                  <a:schemeClr val="bg1"/>
                </a:solidFill>
              </a:rPr>
              <a:t>Contract Monitoring</a:t>
            </a:r>
          </a:p>
          <a:p>
            <a:pPr marL="342900" indent="-342900">
              <a:spcBef>
                <a:spcPts val="0"/>
              </a:spcBef>
              <a:spcAft>
                <a:spcPts val="900"/>
              </a:spcAft>
              <a:buFont typeface="Wingdings" panose="05000000000000000000" pitchFamily="2" charset="2"/>
              <a:buChar char="q"/>
            </a:pPr>
            <a:r>
              <a:rPr lang="en-US" sz="1500" dirty="0">
                <a:solidFill>
                  <a:schemeClr val="bg1"/>
                </a:solidFill>
              </a:rPr>
              <a:t>Monthly Workshops &amp; Coaching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en-US" sz="1500" dirty="0">
                <a:solidFill>
                  <a:schemeClr val="bg1"/>
                </a:solidFill>
              </a:rPr>
              <a:t>Construction Training Academy</a:t>
            </a:r>
          </a:p>
          <a:p>
            <a:pPr marL="685800" lvl="2" indent="-342900">
              <a:buClr>
                <a:schemeClr val="bg2"/>
              </a:buClr>
              <a:buFont typeface="Wingdings" panose="05000000000000000000" pitchFamily="2" charset="2"/>
              <a:buChar char="q"/>
            </a:pPr>
            <a:r>
              <a:rPr lang="en-US" sz="1200" dirty="0">
                <a:solidFill>
                  <a:schemeClr val="bg1"/>
                </a:solidFill>
              </a:rPr>
              <a:t>Bidding &amp; Estimating</a:t>
            </a:r>
          </a:p>
          <a:p>
            <a:pPr marL="685800" lvl="2" indent="-342900">
              <a:buClr>
                <a:schemeClr val="bg2"/>
              </a:buClr>
              <a:buFont typeface="Wingdings" panose="05000000000000000000" pitchFamily="2" charset="2"/>
              <a:buChar char="q"/>
            </a:pPr>
            <a:r>
              <a:rPr lang="en-US" sz="1200" dirty="0">
                <a:solidFill>
                  <a:schemeClr val="bg1"/>
                </a:solidFill>
              </a:rPr>
              <a:t>Contract Award Management </a:t>
            </a:r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63069" y="2218581"/>
            <a:ext cx="4509247" cy="302594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A14442C4-4FD4-4143-9E62-232AFDC605F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801" y="5763926"/>
            <a:ext cx="2780799" cy="944422"/>
          </a:xfrm>
          <a:prstGeom prst="rect">
            <a:avLst/>
          </a:prstGeom>
        </p:spPr>
      </p:pic>
      <p:pic>
        <p:nvPicPr>
          <p:cNvPr id="5" name="Picture 4" descr="C:\Users\a19jxl\Pictures\New Logos.jpg">
            <a:extLst>
              <a:ext uri="{FF2B5EF4-FFF2-40B4-BE49-F238E27FC236}">
                <a16:creationId xmlns:a16="http://schemas.microsoft.com/office/drawing/2014/main" id="{987D00F4-7933-4735-9026-2D0FA0691E4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030737" y="5943600"/>
            <a:ext cx="2872955" cy="5745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25F56B67-46EA-4609-B9B9-BFE1850C1D1A}"/>
              </a:ext>
            </a:extLst>
          </p:cNvPr>
          <p:cNvCxnSpPr>
            <a:cxnSpLocks/>
          </p:cNvCxnSpPr>
          <p:nvPr/>
        </p:nvCxnSpPr>
        <p:spPr>
          <a:xfrm>
            <a:off x="152400" y="1936048"/>
            <a:ext cx="4343400" cy="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112427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500"/>
                            </p:stCondLst>
                            <p:childTnLst>
                              <p:par>
                                <p:cTn id="4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1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0"/>
                            </p:stCondLst>
                            <p:childTnLst>
                              <p:par>
                                <p:cTn id="4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1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500"/>
                            </p:stCondLst>
                            <p:childTnLst>
                              <p:par>
                                <p:cTn id="4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500"/>
                                        <p:tgtEl>
                                          <p:spTgt spid="1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D0C26C8B-8F6F-45C2-8D26-AD6EB01AEBFF}"/>
              </a:ext>
            </a:extLst>
          </p:cNvPr>
          <p:cNvSpPr/>
          <p:nvPr/>
        </p:nvSpPr>
        <p:spPr>
          <a:xfrm>
            <a:off x="0" y="0"/>
            <a:ext cx="9143998" cy="6858000"/>
          </a:xfrm>
          <a:prstGeom prst="rect">
            <a:avLst/>
          </a:prstGeom>
          <a:solidFill>
            <a:srgbClr val="01192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20B93806-769F-4C20-A684-CA4CB5BB85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01570" y="1133823"/>
            <a:ext cx="5147454" cy="586979"/>
          </a:xfrm>
        </p:spPr>
        <p:txBody>
          <a:bodyPr>
            <a:noAutofit/>
          </a:bodyPr>
          <a:lstStyle/>
          <a:p>
            <a:pPr algn="r"/>
            <a:r>
              <a:rPr lang="en-US" sz="2400" dirty="0">
                <a:latin typeface="Helvetica" panose="020B0604020202020204" pitchFamily="34" charset="0"/>
                <a:cs typeface="Helvetica" panose="020B0604020202020204" pitchFamily="34" charset="0"/>
              </a:rPr>
              <a:t>LAWA Contractor Development Bid Document Review</a:t>
            </a:r>
            <a:endParaRPr lang="ru-RU" sz="2400" dirty="0"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E209D92-7413-44EE-BC90-ECE50DA3158D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4883518" y="2720353"/>
            <a:ext cx="4108082" cy="2437654"/>
          </a:xfrm>
        </p:spPr>
        <p:txBody>
          <a:bodyPr>
            <a:noAutofit/>
          </a:bodyPr>
          <a:lstStyle/>
          <a:p>
            <a:pPr marL="342900" indent="-342900">
              <a:spcBef>
                <a:spcPts val="0"/>
              </a:spcBef>
              <a:spcAft>
                <a:spcPts val="900"/>
              </a:spcAft>
              <a:buFont typeface="Wingdings" panose="05000000000000000000" pitchFamily="2" charset="2"/>
              <a:buChar char="q"/>
            </a:pPr>
            <a:r>
              <a:rPr lang="en-US" sz="1500" dirty="0">
                <a:solidFill>
                  <a:schemeClr val="bg1"/>
                </a:solidFill>
              </a:rPr>
              <a:t>Attend Pre-Bid</a:t>
            </a:r>
          </a:p>
          <a:p>
            <a:pPr marL="342900" indent="-342900">
              <a:spcBef>
                <a:spcPts val="0"/>
              </a:spcBef>
              <a:spcAft>
                <a:spcPts val="900"/>
              </a:spcAft>
              <a:buFont typeface="Wingdings" panose="05000000000000000000" pitchFamily="2" charset="2"/>
              <a:buChar char="q"/>
            </a:pPr>
            <a:r>
              <a:rPr lang="en-US" sz="1500" dirty="0">
                <a:solidFill>
                  <a:schemeClr val="bg1"/>
                </a:solidFill>
              </a:rPr>
              <a:t>Review Plans &amp; Specs</a:t>
            </a:r>
          </a:p>
          <a:p>
            <a:pPr marL="342900" indent="-342900">
              <a:spcBef>
                <a:spcPts val="0"/>
              </a:spcBef>
              <a:spcAft>
                <a:spcPts val="900"/>
              </a:spcAft>
              <a:buFont typeface="Wingdings" panose="05000000000000000000" pitchFamily="2" charset="2"/>
              <a:buChar char="q"/>
            </a:pPr>
            <a:r>
              <a:rPr lang="en-US" sz="1500" dirty="0">
                <a:solidFill>
                  <a:schemeClr val="bg1"/>
                </a:solidFill>
              </a:rPr>
              <a:t>Assist with Identifying Risks</a:t>
            </a:r>
          </a:p>
          <a:p>
            <a:pPr marL="342900" indent="-342900">
              <a:spcBef>
                <a:spcPts val="0"/>
              </a:spcBef>
              <a:spcAft>
                <a:spcPts val="900"/>
              </a:spcAft>
              <a:buFont typeface="Wingdings" panose="05000000000000000000" pitchFamily="2" charset="2"/>
              <a:buChar char="q"/>
            </a:pPr>
            <a:r>
              <a:rPr lang="en-US" sz="1500" dirty="0">
                <a:solidFill>
                  <a:schemeClr val="bg1"/>
                </a:solidFill>
              </a:rPr>
              <a:t>Assist with Identifying Required Bid Documents</a:t>
            </a:r>
          </a:p>
          <a:p>
            <a:pPr marL="342900" indent="-342900">
              <a:spcBef>
                <a:spcPts val="0"/>
              </a:spcBef>
              <a:spcAft>
                <a:spcPts val="900"/>
              </a:spcAft>
              <a:buFont typeface="Wingdings" panose="05000000000000000000" pitchFamily="2" charset="2"/>
              <a:buChar char="q"/>
            </a:pPr>
            <a:r>
              <a:rPr lang="en-US" sz="1500" dirty="0">
                <a:solidFill>
                  <a:schemeClr val="bg1"/>
                </a:solidFill>
              </a:rPr>
              <a:t>Schedule Additional Meetings Prior to Bid Submission</a:t>
            </a:r>
          </a:p>
          <a:p>
            <a:pPr marL="342900" indent="-342900">
              <a:spcBef>
                <a:spcPts val="0"/>
              </a:spcBef>
              <a:spcAft>
                <a:spcPts val="900"/>
              </a:spcAft>
              <a:buFont typeface="Wingdings" panose="05000000000000000000" pitchFamily="2" charset="2"/>
              <a:buChar char="q"/>
            </a:pPr>
            <a:r>
              <a:rPr lang="en-US" sz="1500" dirty="0">
                <a:solidFill>
                  <a:schemeClr val="bg1"/>
                </a:solidFill>
              </a:rPr>
              <a:t>Follow Up After Bidding Process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endParaRPr lang="en-US" sz="1500" dirty="0">
              <a:solidFill>
                <a:schemeClr val="bg1"/>
              </a:solidFill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638DCF8F-466A-4FC0-91DF-33EF070ED3F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95E168-DA5E-4888-8D8A-92B118324C14}" type="slidenum">
              <a:rPr lang="ru-RU" smtClean="0"/>
              <a:pPr/>
              <a:t>45</a:t>
            </a:fld>
            <a:endParaRPr lang="ru-RU" dirty="0"/>
          </a:p>
        </p:txBody>
      </p:sp>
      <p:pic>
        <p:nvPicPr>
          <p:cNvPr id="9" name="Picture Placeholder 13">
            <a:extLst>
              <a:ext uri="{FF2B5EF4-FFF2-40B4-BE49-F238E27FC236}">
                <a16:creationId xmlns:a16="http://schemas.microsoft.com/office/drawing/2014/main" id="{BD519751-E686-4F24-9C8F-C439D8581B8C}"/>
              </a:ext>
            </a:extLst>
          </p:cNvPr>
          <p:cNvPicPr>
            <a:picLocks noGrp="1" noChangeAspect="1"/>
          </p:cNvPicPr>
          <p:nvPr>
            <p:ph type="pic" sz="quarter" idx="16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25339"/>
            <a:ext cx="4581654" cy="4254688"/>
          </a:xfrm>
        </p:spPr>
      </p:pic>
      <p:sp>
        <p:nvSpPr>
          <p:cNvPr id="8" name="Text Placeholder 8">
            <a:extLst>
              <a:ext uri="{FF2B5EF4-FFF2-40B4-BE49-F238E27FC236}">
                <a16:creationId xmlns:a16="http://schemas.microsoft.com/office/drawing/2014/main" id="{0658B4B7-2667-479D-90A8-706DAAA9ADB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 bwMode="grayWhite">
          <a:xfrm>
            <a:off x="5105400" y="1993029"/>
            <a:ext cx="3966537" cy="499285"/>
          </a:xfrm>
        </p:spPr>
        <p:txBody>
          <a:bodyPr>
            <a:noAutofit/>
          </a:bodyPr>
          <a:lstStyle/>
          <a:p>
            <a:r>
              <a:rPr lang="en-US" sz="750" dirty="0">
                <a:solidFill>
                  <a:srgbClr val="FFFF00"/>
                </a:solidFill>
              </a:rPr>
              <a:t>Bid Review Disclaimer: </a:t>
            </a:r>
            <a:r>
              <a:rPr lang="en-US" sz="750" i="1" dirty="0">
                <a:solidFill>
                  <a:srgbClr val="FFFF00"/>
                </a:solidFill>
              </a:rPr>
              <a:t>Bid Review is a courtesy for contractors enrolled in the Contractor Development and Bonding Program and who meet the minimum requirements. Neither Merriwether &amp; Williams Insurance Services nor Metro Agency is responsible for errors, oversights, omissions or misstatements made in the preparation of the Bid Review.</a:t>
            </a:r>
            <a:endParaRPr lang="ru-RU" sz="750" dirty="0">
              <a:solidFill>
                <a:srgbClr val="FFFF00"/>
              </a:solidFill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DF35227-551E-42CA-9F6A-3F6B6BDFE0B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801" y="5763926"/>
            <a:ext cx="2780799" cy="944422"/>
          </a:xfrm>
          <a:prstGeom prst="rect">
            <a:avLst/>
          </a:prstGeom>
        </p:spPr>
      </p:pic>
      <p:pic>
        <p:nvPicPr>
          <p:cNvPr id="7" name="Picture 6" descr="C:\Users\a19jxl\Pictures\New Logos.jpg">
            <a:extLst>
              <a:ext uri="{FF2B5EF4-FFF2-40B4-BE49-F238E27FC236}">
                <a16:creationId xmlns:a16="http://schemas.microsoft.com/office/drawing/2014/main" id="{285DD6ED-FC55-4443-9C1F-1C05F19D5B4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030737" y="5943600"/>
            <a:ext cx="2872955" cy="5745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EFD57300-75D0-4B04-8DE7-D07E258269A2}"/>
              </a:ext>
            </a:extLst>
          </p:cNvPr>
          <p:cNvCxnSpPr>
            <a:cxnSpLocks/>
          </p:cNvCxnSpPr>
          <p:nvPr/>
        </p:nvCxnSpPr>
        <p:spPr>
          <a:xfrm>
            <a:off x="4581654" y="1720802"/>
            <a:ext cx="4409946" cy="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44131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8" grpId="0" build="p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CA19E0BC-DBDA-4CE7-8CBF-4E34156D9E95}"/>
              </a:ext>
            </a:extLst>
          </p:cNvPr>
          <p:cNvSpPr/>
          <p:nvPr/>
        </p:nvSpPr>
        <p:spPr>
          <a:xfrm>
            <a:off x="0" y="0"/>
            <a:ext cx="9143998" cy="6858000"/>
          </a:xfrm>
          <a:prstGeom prst="rect">
            <a:avLst/>
          </a:prstGeom>
          <a:solidFill>
            <a:srgbClr val="01192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20B93806-769F-4C20-A684-CA4CB5BB85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40795" y="888814"/>
            <a:ext cx="4581654" cy="586979"/>
          </a:xfrm>
        </p:spPr>
        <p:txBody>
          <a:bodyPr>
            <a:noAutofit/>
          </a:bodyPr>
          <a:lstStyle/>
          <a:p>
            <a:pPr algn="r"/>
            <a:r>
              <a:rPr lang="en-US" sz="2400" dirty="0">
                <a:latin typeface="Helvetica" panose="020B0604020202020204" pitchFamily="34" charset="0"/>
                <a:cs typeface="Helvetica" panose="020B0604020202020204" pitchFamily="34" charset="0"/>
              </a:rPr>
              <a:t>LAWA Contractor Development Contract Monitoring</a:t>
            </a:r>
            <a:endParaRPr lang="ru-RU" sz="2400" dirty="0"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E209D92-7413-44EE-BC90-ECE50DA3158D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4941261" y="2248175"/>
            <a:ext cx="4108082" cy="2361650"/>
          </a:xfrm>
        </p:spPr>
        <p:txBody>
          <a:bodyPr>
            <a:noAutofit/>
          </a:bodyPr>
          <a:lstStyle/>
          <a:p>
            <a:pPr marL="342900" indent="-342900">
              <a:spcBef>
                <a:spcPts val="0"/>
              </a:spcBef>
              <a:spcAft>
                <a:spcPts val="900"/>
              </a:spcAft>
              <a:buFont typeface="Wingdings" panose="05000000000000000000" pitchFamily="2" charset="2"/>
              <a:buChar char="q"/>
            </a:pPr>
            <a:r>
              <a:rPr lang="en-US" sz="1500" dirty="0">
                <a:solidFill>
                  <a:schemeClr val="bg1"/>
                </a:solidFill>
              </a:rPr>
              <a:t>Contract Review with Contractor</a:t>
            </a:r>
          </a:p>
          <a:p>
            <a:pPr marL="342900" indent="-342900">
              <a:spcBef>
                <a:spcPts val="0"/>
              </a:spcBef>
              <a:spcAft>
                <a:spcPts val="900"/>
              </a:spcAft>
              <a:buFont typeface="Wingdings" panose="05000000000000000000" pitchFamily="2" charset="2"/>
              <a:buChar char="q"/>
            </a:pPr>
            <a:r>
              <a:rPr lang="en-US" sz="1500" dirty="0">
                <a:solidFill>
                  <a:schemeClr val="bg1"/>
                </a:solidFill>
              </a:rPr>
              <a:t>Project Kick-off </a:t>
            </a:r>
          </a:p>
          <a:p>
            <a:pPr marL="342900" indent="-342900">
              <a:spcBef>
                <a:spcPts val="0"/>
              </a:spcBef>
              <a:spcAft>
                <a:spcPts val="900"/>
              </a:spcAft>
              <a:buFont typeface="Wingdings" panose="05000000000000000000" pitchFamily="2" charset="2"/>
              <a:buChar char="q"/>
            </a:pPr>
            <a:r>
              <a:rPr lang="en-US" sz="1500" dirty="0">
                <a:solidFill>
                  <a:schemeClr val="bg1"/>
                </a:solidFill>
              </a:rPr>
              <a:t>Monthly Site Visits (If Applicable)</a:t>
            </a:r>
          </a:p>
          <a:p>
            <a:pPr marL="342900" indent="-342900">
              <a:spcBef>
                <a:spcPts val="0"/>
              </a:spcBef>
              <a:spcAft>
                <a:spcPts val="900"/>
              </a:spcAft>
              <a:buFont typeface="Wingdings" panose="05000000000000000000" pitchFamily="2" charset="2"/>
              <a:buChar char="q"/>
            </a:pPr>
            <a:r>
              <a:rPr lang="en-US" sz="1500" dirty="0">
                <a:solidFill>
                  <a:schemeClr val="bg1"/>
                </a:solidFill>
              </a:rPr>
              <a:t>Status Reports</a:t>
            </a:r>
          </a:p>
          <a:p>
            <a:pPr marL="342900" indent="-342900">
              <a:spcBef>
                <a:spcPts val="0"/>
              </a:spcBef>
              <a:spcAft>
                <a:spcPts val="900"/>
              </a:spcAft>
              <a:buFont typeface="Wingdings" panose="05000000000000000000" pitchFamily="2" charset="2"/>
              <a:buChar char="q"/>
            </a:pPr>
            <a:r>
              <a:rPr lang="en-US" sz="1500" dirty="0">
                <a:solidFill>
                  <a:schemeClr val="bg1"/>
                </a:solidFill>
              </a:rPr>
              <a:t>Construction Schedule </a:t>
            </a:r>
          </a:p>
          <a:p>
            <a:pPr marL="342900" indent="-342900">
              <a:spcBef>
                <a:spcPts val="0"/>
              </a:spcBef>
              <a:spcAft>
                <a:spcPts val="900"/>
              </a:spcAft>
              <a:buFont typeface="Wingdings" panose="05000000000000000000" pitchFamily="2" charset="2"/>
              <a:buChar char="q"/>
            </a:pPr>
            <a:r>
              <a:rPr lang="en-US" sz="1500" dirty="0">
                <a:solidFill>
                  <a:schemeClr val="bg1"/>
                </a:solidFill>
              </a:rPr>
              <a:t>Cost Management </a:t>
            </a:r>
          </a:p>
          <a:p>
            <a:pPr marL="342900" indent="-342900">
              <a:spcBef>
                <a:spcPts val="0"/>
              </a:spcBef>
              <a:spcAft>
                <a:spcPts val="900"/>
              </a:spcAft>
              <a:buFont typeface="Wingdings" panose="05000000000000000000" pitchFamily="2" charset="2"/>
              <a:buChar char="q"/>
            </a:pPr>
            <a:r>
              <a:rPr lang="en-US" sz="1500" dirty="0">
                <a:solidFill>
                  <a:schemeClr val="bg1"/>
                </a:solidFill>
              </a:rPr>
              <a:t>Closeout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638DCF8F-466A-4FC0-91DF-33EF070ED3F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95E168-DA5E-4888-8D8A-92B118324C14}" type="slidenum">
              <a:rPr lang="ru-RU" smtClean="0"/>
              <a:pPr/>
              <a:t>46</a:t>
            </a:fld>
            <a:endParaRPr lang="ru-RU" dirty="0"/>
          </a:p>
        </p:txBody>
      </p:sp>
      <p:pic>
        <p:nvPicPr>
          <p:cNvPr id="9" name="Picture Placeholder 13">
            <a:extLst>
              <a:ext uri="{FF2B5EF4-FFF2-40B4-BE49-F238E27FC236}">
                <a16:creationId xmlns:a16="http://schemas.microsoft.com/office/drawing/2014/main" id="{BD519751-E686-4F24-9C8F-C439D8581B8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25339"/>
            <a:ext cx="4581654" cy="4254688"/>
          </a:xfrm>
          <a:custGeom>
            <a:avLst/>
            <a:gdLst>
              <a:gd name="connsiteX0" fmla="*/ 0 w 6108872"/>
              <a:gd name="connsiteY0" fmla="*/ 2203471 h 5485128"/>
              <a:gd name="connsiteX1" fmla="*/ 6108872 w 6108872"/>
              <a:gd name="connsiteY1" fmla="*/ 3505695 h 5485128"/>
              <a:gd name="connsiteX2" fmla="*/ 6108872 w 6108872"/>
              <a:gd name="connsiteY2" fmla="*/ 5485128 h 5485128"/>
              <a:gd name="connsiteX3" fmla="*/ 0 w 6108872"/>
              <a:gd name="connsiteY3" fmla="*/ 4182903 h 5485128"/>
              <a:gd name="connsiteX4" fmla="*/ 0 w 6108872"/>
              <a:gd name="connsiteY4" fmla="*/ 0 h 5485128"/>
              <a:gd name="connsiteX5" fmla="*/ 6108872 w 6108872"/>
              <a:gd name="connsiteY5" fmla="*/ 1302225 h 5485128"/>
              <a:gd name="connsiteX6" fmla="*/ 6108872 w 6108872"/>
              <a:gd name="connsiteY6" fmla="*/ 3281657 h 5485128"/>
              <a:gd name="connsiteX7" fmla="*/ 0 w 6108872"/>
              <a:gd name="connsiteY7" fmla="*/ 1979432 h 54851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108872" h="5485128">
                <a:moveTo>
                  <a:pt x="0" y="2203471"/>
                </a:moveTo>
                <a:lnTo>
                  <a:pt x="6108872" y="3505695"/>
                </a:lnTo>
                <a:lnTo>
                  <a:pt x="6108872" y="5485128"/>
                </a:lnTo>
                <a:lnTo>
                  <a:pt x="0" y="4182903"/>
                </a:lnTo>
                <a:close/>
                <a:moveTo>
                  <a:pt x="0" y="0"/>
                </a:moveTo>
                <a:lnTo>
                  <a:pt x="6108872" y="1302225"/>
                </a:lnTo>
                <a:lnTo>
                  <a:pt x="6108872" y="3281657"/>
                </a:lnTo>
                <a:lnTo>
                  <a:pt x="0" y="1979432"/>
                </a:lnTo>
                <a:close/>
              </a:path>
            </a:pathLst>
          </a:custGeom>
          <a:solidFill>
            <a:schemeClr val="bg1">
              <a:lumMod val="65000"/>
            </a:schemeClr>
          </a:solidFill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D7B73259-87D1-419D-83F5-54D6A93F63C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801" y="5763926"/>
            <a:ext cx="2780799" cy="944422"/>
          </a:xfrm>
          <a:prstGeom prst="rect">
            <a:avLst/>
          </a:prstGeom>
        </p:spPr>
      </p:pic>
      <p:pic>
        <p:nvPicPr>
          <p:cNvPr id="7" name="Picture 6" descr="C:\Users\a19jxl\Pictures\New Logos.jpg">
            <a:extLst>
              <a:ext uri="{FF2B5EF4-FFF2-40B4-BE49-F238E27FC236}">
                <a16:creationId xmlns:a16="http://schemas.microsoft.com/office/drawing/2014/main" id="{31103BE3-8A12-4824-B681-02E9126D14A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030737" y="5943600"/>
            <a:ext cx="2872955" cy="5745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AF320945-A6DE-4BCF-A68C-D8A3884479B6}"/>
              </a:ext>
            </a:extLst>
          </p:cNvPr>
          <p:cNvCxnSpPr>
            <a:cxnSpLocks/>
          </p:cNvCxnSpPr>
          <p:nvPr/>
        </p:nvCxnSpPr>
        <p:spPr>
          <a:xfrm>
            <a:off x="4648200" y="1720802"/>
            <a:ext cx="4343400" cy="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952055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2"/>
          <p:cNvSpPr>
            <a:spLocks noGrp="1" noChangeArrowheads="1"/>
          </p:cNvSpPr>
          <p:nvPr>
            <p:ph idx="4294967295"/>
          </p:nvPr>
        </p:nvSpPr>
        <p:spPr>
          <a:xfrm>
            <a:off x="457200" y="1022350"/>
            <a:ext cx="6477000" cy="5334000"/>
          </a:xfrm>
        </p:spPr>
        <p:txBody>
          <a:bodyPr/>
          <a:lstStyle/>
          <a:p>
            <a:pPr>
              <a:buFontTx/>
              <a:buNone/>
              <a:defRPr/>
            </a:pPr>
            <a:r>
              <a:rPr lang="en-US" sz="4000" b="1" i="1" dirty="0">
                <a:solidFill>
                  <a:schemeClr val="tx2"/>
                </a:solidFill>
                <a:latin typeface="+mj-lt"/>
              </a:rPr>
              <a:t>  GETTING CERTIFIED </a:t>
            </a:r>
          </a:p>
          <a:p>
            <a:pPr algn="ctr">
              <a:buFontTx/>
              <a:buNone/>
              <a:defRPr/>
            </a:pPr>
            <a:endParaRPr lang="en-US" sz="1300" dirty="0">
              <a:solidFill>
                <a:srgbClr val="FF6600"/>
              </a:solidFill>
            </a:endParaRPr>
          </a:p>
          <a:p>
            <a:pPr>
              <a:buFont typeface="Wingdings 2" pitchFamily="18" charset="2"/>
              <a:buNone/>
              <a:defRPr/>
            </a:pPr>
            <a:r>
              <a:rPr lang="en-US" sz="2000" b="1" dirty="0">
                <a:latin typeface="Arial" pitchFamily="34" charset="0"/>
                <a:cs typeface="Arial" pitchFamily="34" charset="0"/>
              </a:rPr>
              <a:t>Small Business Enterprise (SBE-Proprietary)</a:t>
            </a:r>
          </a:p>
          <a:p>
            <a:pPr>
              <a:buNone/>
              <a:defRPr/>
            </a:pPr>
            <a:r>
              <a:rPr lang="en-US" sz="2000" b="1" dirty="0">
                <a:latin typeface="Arial" pitchFamily="34" charset="0"/>
                <a:cs typeface="Arial" pitchFamily="34" charset="0"/>
              </a:rPr>
              <a:t>Small Local Business (SLB)</a:t>
            </a:r>
          </a:p>
          <a:p>
            <a:pPr>
              <a:buNone/>
              <a:defRPr/>
            </a:pPr>
            <a:r>
              <a:rPr lang="en-US" sz="2000" b="1" dirty="0">
                <a:latin typeface="Arial" pitchFamily="34" charset="0"/>
                <a:cs typeface="Arial" pitchFamily="34" charset="0"/>
              </a:rPr>
              <a:t>Local Business Enterprise (LBE)</a:t>
            </a:r>
          </a:p>
          <a:p>
            <a:pPr>
              <a:buNone/>
              <a:defRPr/>
            </a:pPr>
            <a:r>
              <a:rPr lang="en-US" sz="2000" b="1" dirty="0">
                <a:latin typeface="Arial" pitchFamily="34" charset="0"/>
                <a:cs typeface="Arial" pitchFamily="34" charset="0"/>
              </a:rPr>
              <a:t>Disabled Veterans Business Enterprise (DVBE)(LAWA)</a:t>
            </a:r>
          </a:p>
          <a:p>
            <a:pPr>
              <a:buNone/>
              <a:defRPr/>
            </a:pPr>
            <a:endParaRPr lang="en-US" sz="2000" b="1" u="sng" dirty="0">
              <a:latin typeface="Arial" pitchFamily="34" charset="0"/>
              <a:cs typeface="Arial" pitchFamily="34" charset="0"/>
            </a:endParaRPr>
          </a:p>
          <a:p>
            <a:pPr>
              <a:buNone/>
              <a:defRPr/>
            </a:pPr>
            <a:r>
              <a:rPr lang="en-US" sz="2000" b="1" u="sng" dirty="0">
                <a:latin typeface="Arial" pitchFamily="34" charset="0"/>
                <a:cs typeface="Arial" pitchFamily="34" charset="0"/>
              </a:rPr>
              <a:t>Certification Recognition</a:t>
            </a:r>
          </a:p>
          <a:p>
            <a:pPr>
              <a:buNone/>
              <a:defRPr/>
            </a:pPr>
            <a:r>
              <a:rPr lang="en-US" sz="2000" b="1" dirty="0">
                <a:latin typeface="Arial" pitchFamily="34" charset="0"/>
                <a:cs typeface="Arial" pitchFamily="34" charset="0"/>
              </a:rPr>
              <a:t>Local Small Business Enterprise (LSBE)</a:t>
            </a:r>
          </a:p>
          <a:p>
            <a:pPr>
              <a:buNone/>
              <a:defRPr/>
            </a:pPr>
            <a:endParaRPr lang="en-US" sz="2000" b="1" u="sng" dirty="0">
              <a:latin typeface="Arial" pitchFamily="34" charset="0"/>
              <a:cs typeface="Arial" pitchFamily="34" charset="0"/>
            </a:endParaRPr>
          </a:p>
          <a:p>
            <a:pPr>
              <a:buNone/>
              <a:defRPr/>
            </a:pPr>
            <a:r>
              <a:rPr lang="en-US" sz="2000" b="1" u="sng" dirty="0">
                <a:latin typeface="Arial" pitchFamily="34" charset="0"/>
                <a:cs typeface="Arial" pitchFamily="34" charset="0"/>
              </a:rPr>
              <a:t>Federal Programs Certification</a:t>
            </a:r>
          </a:p>
          <a:p>
            <a:pPr>
              <a:buFont typeface="Wingdings 2" pitchFamily="18" charset="2"/>
              <a:buNone/>
              <a:defRPr/>
            </a:pPr>
            <a:r>
              <a:rPr lang="en-US" sz="2000" b="1" dirty="0">
                <a:latin typeface="Arial" pitchFamily="34" charset="0"/>
                <a:cs typeface="Arial" pitchFamily="34" charset="0"/>
              </a:rPr>
              <a:t>Disadvantaged Business Enterprise (DBE)</a:t>
            </a:r>
          </a:p>
          <a:p>
            <a:pPr>
              <a:buFont typeface="Wingdings 2" pitchFamily="18" charset="2"/>
              <a:buNone/>
              <a:defRPr/>
            </a:pPr>
            <a:r>
              <a:rPr lang="en-US" sz="2000" b="1" dirty="0">
                <a:latin typeface="Arial" pitchFamily="34" charset="0"/>
                <a:cs typeface="Arial" pitchFamily="34" charset="0"/>
              </a:rPr>
              <a:t>Airport Concessions DBE (ACDBE)</a:t>
            </a:r>
          </a:p>
          <a:p>
            <a:pPr algn="ctr">
              <a:buFontTx/>
              <a:buNone/>
              <a:defRPr/>
            </a:pPr>
            <a:endParaRPr lang="en-US" sz="2400" b="1" dirty="0">
              <a:latin typeface="Arial" pitchFamily="34" charset="0"/>
              <a:cs typeface="Arial" pitchFamily="34" charset="0"/>
            </a:endParaRPr>
          </a:p>
          <a:p>
            <a:pPr algn="ctr">
              <a:buFontTx/>
              <a:buNone/>
              <a:defRPr/>
            </a:pPr>
            <a:endParaRPr lang="en-US" sz="3000" b="1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68C04D2-0601-45DE-9040-2D07893B8FAA}" type="slidenum">
              <a:rPr lang="en-US" smtClean="0"/>
              <a:pPr>
                <a:defRPr/>
              </a:pPr>
              <a:t>47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76035377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609600"/>
            <a:ext cx="8229600" cy="914400"/>
          </a:xfrm>
        </p:spPr>
        <p:txBody>
          <a:bodyPr/>
          <a:lstStyle/>
          <a:p>
            <a:r>
              <a:rPr lang="en-US" altLang="en-US" sz="3200" b="1" i="1" dirty="0"/>
              <a:t>SBE (Proprietary) Certification</a:t>
            </a:r>
          </a:p>
        </p:txBody>
      </p:sp>
      <p:sp>
        <p:nvSpPr>
          <p:cNvPr id="389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600200"/>
            <a:ext cx="8229600" cy="3429000"/>
          </a:xfrm>
          <a:solidFill>
            <a:schemeClr val="lt1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/>
          <a:p>
            <a:pPr>
              <a:lnSpc>
                <a:spcPct val="90000"/>
              </a:lnSpc>
              <a:buFontTx/>
              <a:buNone/>
              <a:defRPr/>
            </a:pPr>
            <a:r>
              <a:rPr lang="en-US" altLang="en-US" sz="1600" b="1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Requirements:</a:t>
            </a:r>
            <a:endParaRPr lang="en-US" altLang="en-US" sz="1600" dirty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  <a:p>
            <a:pPr lvl="1">
              <a:lnSpc>
                <a:spcPct val="90000"/>
              </a:lnSpc>
              <a:buClr>
                <a:schemeClr val="tx2"/>
              </a:buClr>
              <a:buFontTx/>
              <a:buChar char="•"/>
              <a:defRPr/>
            </a:pPr>
            <a:r>
              <a:rPr lang="en-US" altLang="en-US" sz="16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Firm is independently owned and operated</a:t>
            </a:r>
          </a:p>
          <a:p>
            <a:pPr lvl="1">
              <a:lnSpc>
                <a:spcPct val="90000"/>
              </a:lnSpc>
              <a:buClr>
                <a:schemeClr val="tx2"/>
              </a:buClr>
              <a:buFontTx/>
              <a:buChar char="•"/>
              <a:defRPr/>
            </a:pPr>
            <a:r>
              <a:rPr lang="en-US" altLang="en-US" sz="16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Firm meets small business criteria set forth by the Small Business Administration (8a) Business Development Program or State DGS Small Business Program, whichever standard is higher</a:t>
            </a:r>
          </a:p>
          <a:p>
            <a:pPr>
              <a:lnSpc>
                <a:spcPct val="90000"/>
              </a:lnSpc>
              <a:buFontTx/>
              <a:buNone/>
              <a:defRPr/>
            </a:pPr>
            <a:r>
              <a:rPr lang="en-US" altLang="en-US" sz="1600" b="1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Advantage:</a:t>
            </a:r>
          </a:p>
          <a:p>
            <a:pPr lvl="1">
              <a:lnSpc>
                <a:spcPct val="90000"/>
              </a:lnSpc>
              <a:buFont typeface="Arial" panose="020B0604020202020204" pitchFamily="34" charset="0"/>
              <a:buChar char="•"/>
              <a:defRPr/>
            </a:pPr>
            <a:r>
              <a:rPr lang="en-US" altLang="en-US" sz="16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Certification provides additional opportunities in competing against non-certified subcontractors for procurements opportunities calling for SBE (proprietary)-certified firms</a:t>
            </a:r>
          </a:p>
          <a:p>
            <a:pPr>
              <a:lnSpc>
                <a:spcPct val="90000"/>
              </a:lnSpc>
              <a:buFontTx/>
              <a:buNone/>
              <a:defRPr/>
            </a:pPr>
            <a:r>
              <a:rPr lang="en-US" altLang="en-US" sz="1600" b="1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Process:</a:t>
            </a:r>
          </a:p>
          <a:p>
            <a:pPr lvl="1">
              <a:lnSpc>
                <a:spcPct val="90000"/>
              </a:lnSpc>
              <a:buClr>
                <a:schemeClr val="tx2"/>
              </a:buClr>
              <a:buFontTx/>
              <a:buChar char="•"/>
              <a:defRPr/>
            </a:pPr>
            <a:r>
              <a:rPr lang="en-US" altLang="en-US" sz="1600" dirty="0">
                <a:latin typeface="Arial" pitchFamily="34" charset="0"/>
                <a:cs typeface="Arial" pitchFamily="34" charset="0"/>
              </a:rPr>
              <a:t>If certified by one of the agencies on the following chart, provide copy of the  certification; OR if not, submit SBE (Proprietary) Application for processing.</a:t>
            </a:r>
          </a:p>
          <a:p>
            <a:pPr lvl="1">
              <a:lnSpc>
                <a:spcPct val="90000"/>
              </a:lnSpc>
              <a:buClr>
                <a:schemeClr val="tx2"/>
              </a:buClr>
              <a:buFontTx/>
              <a:buChar char="•"/>
              <a:defRPr/>
            </a:pPr>
            <a:r>
              <a:rPr lang="en-US" altLang="en-US" sz="1600" dirty="0">
                <a:latin typeface="Arial" pitchFamily="34" charset="0"/>
                <a:cs typeface="Arial" pitchFamily="34" charset="0"/>
              </a:rPr>
              <a:t>Certification is good for two years.</a:t>
            </a:r>
          </a:p>
          <a:p>
            <a:pPr marL="393700" lvl="1" indent="0">
              <a:lnSpc>
                <a:spcPct val="90000"/>
              </a:lnSpc>
              <a:buClr>
                <a:schemeClr val="tx2"/>
              </a:buClr>
              <a:buNone/>
              <a:defRPr/>
            </a:pPr>
            <a:endParaRPr lang="en-US" altLang="en-US" sz="1600" dirty="0">
              <a:latin typeface="Arial" pitchFamily="34" charset="0"/>
              <a:cs typeface="Arial" pitchFamily="34" charset="0"/>
            </a:endParaRPr>
          </a:p>
          <a:p>
            <a:pPr marL="393700" lvl="1" indent="0">
              <a:lnSpc>
                <a:spcPct val="90000"/>
              </a:lnSpc>
              <a:buClr>
                <a:schemeClr val="tx2"/>
              </a:buClr>
              <a:buNone/>
              <a:defRPr/>
            </a:pPr>
            <a:endParaRPr lang="en-US" altLang="en-US" sz="1600" dirty="0">
              <a:latin typeface="Arial" pitchFamily="34" charset="0"/>
              <a:cs typeface="Arial" pitchFamily="34" charset="0"/>
            </a:endParaRPr>
          </a:p>
          <a:p>
            <a:pPr marL="393700" lvl="1" indent="0">
              <a:lnSpc>
                <a:spcPct val="90000"/>
              </a:lnSpc>
              <a:buClr>
                <a:schemeClr val="tx2"/>
              </a:buClr>
              <a:buNone/>
              <a:defRPr/>
            </a:pPr>
            <a:endParaRPr lang="en-US" altLang="en-US" sz="16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7666E01-28D9-4694-BAE5-E83BE1ED1DC2}" type="slidenum">
              <a:rPr lang="en-US" smtClean="0"/>
              <a:pPr>
                <a:defRPr/>
              </a:pPr>
              <a:t>48</a:t>
            </a:fld>
            <a:endParaRPr lang="en-US" dirty="0"/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id="{D6A94DE9-FAEC-4A4D-9412-B9D45991B78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800" y="5105400"/>
            <a:ext cx="8229600" cy="1371600"/>
          </a:xfrm>
          <a:prstGeom prst="rect">
            <a:avLst/>
          </a:prstGeom>
          <a:ln w="25400" cap="flat" cmpd="sng" algn="ctr">
            <a:noFill/>
            <a:prstDash val="solid"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73050" indent="-2730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BD0D9"/>
              </a:buClr>
              <a:buSzPct val="95000"/>
              <a:buFont typeface="Wingdings 2" pitchFamily="18" charset="2"/>
              <a:buChar char=""/>
              <a:defRPr sz="2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639763" indent="-24606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Wingdings 2" pitchFamily="18" charset="2"/>
              <a:buChar char="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-24606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 2" pitchFamily="18" charset="2"/>
              <a:buChar char=""/>
              <a:defRPr sz="21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187450" indent="-2095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BD0D9"/>
              </a:buClr>
              <a:buSzPct val="65000"/>
              <a:buFont typeface="Wingdings 2" pitchFamily="18" charset="2"/>
              <a:buChar char="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462088" indent="-2095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1737360" indent="-210312" algn="l" rtl="0" eaLnBrk="1" latinLnBrk="0" hangingPunct="1">
              <a:spcBef>
                <a:spcPct val="20000"/>
              </a:spcBef>
              <a:buClr>
                <a:schemeClr val="accent5"/>
              </a:buClr>
              <a:buSzPct val="80000"/>
              <a:buFont typeface="Wingdings 2"/>
              <a:buChar char=""/>
              <a:defRPr kumimoji="0"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Char char=""/>
              <a:defRPr kumimoji="0" sz="1600" kern="1200" baseline="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219456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Char char="•"/>
              <a:defRPr kumimoji="0"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246888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FontTx/>
              <a:buChar char="•"/>
              <a:defRPr kumimoji="0" sz="1400" kern="1200" baseline="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90000"/>
              </a:lnSpc>
              <a:buFontTx/>
              <a:buNone/>
              <a:defRPr/>
            </a:pPr>
            <a:r>
              <a:rPr lang="en-US" altLang="en-US" sz="1600" b="1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Applying:</a:t>
            </a:r>
            <a:endParaRPr lang="en-US" altLang="en-US" sz="1600" dirty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  <a:p>
            <a:pPr lvl="1">
              <a:lnSpc>
                <a:spcPct val="90000"/>
              </a:lnSpc>
              <a:buClr>
                <a:schemeClr val="tx2"/>
              </a:buClr>
              <a:buFontTx/>
              <a:buChar char="•"/>
              <a:defRPr/>
            </a:pPr>
            <a:r>
              <a:rPr lang="en-US" altLang="en-US" sz="16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Go to https://bca.lacity.org/Uploads/cca/SBE%20%28Proprietary%29%20Application.pdf </a:t>
            </a:r>
          </a:p>
          <a:p>
            <a:pPr marL="631825" indent="-631825">
              <a:lnSpc>
                <a:spcPct val="90000"/>
              </a:lnSpc>
              <a:buFontTx/>
              <a:buNone/>
              <a:defRPr/>
            </a:pPr>
            <a:r>
              <a:rPr lang="en-US" altLang="en-US" sz="1600" b="1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Types of Projects:  </a:t>
            </a:r>
            <a:r>
              <a:rPr lang="en-US" altLang="en-US" sz="16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Construction, professional and non-professional projects valued over $150,000.</a:t>
            </a:r>
          </a:p>
          <a:p>
            <a:pPr lvl="1">
              <a:lnSpc>
                <a:spcPct val="90000"/>
              </a:lnSpc>
              <a:buClr>
                <a:schemeClr val="tx2"/>
              </a:buClr>
              <a:buFontTx/>
              <a:buChar char="•"/>
              <a:defRPr/>
            </a:pPr>
            <a:endParaRPr lang="en-US" altLang="en-US" sz="1600" dirty="0">
              <a:latin typeface="Arial" pitchFamily="34" charset="0"/>
              <a:cs typeface="Arial" pitchFamily="34" charset="0"/>
            </a:endParaRPr>
          </a:p>
          <a:p>
            <a:pPr marL="393700" lvl="1" indent="0">
              <a:lnSpc>
                <a:spcPct val="90000"/>
              </a:lnSpc>
              <a:buClr>
                <a:schemeClr val="tx2"/>
              </a:buClr>
              <a:buFont typeface="Wingdings 2" pitchFamily="18" charset="2"/>
              <a:buNone/>
              <a:defRPr/>
            </a:pPr>
            <a:endParaRPr lang="en-US" altLang="en-US" sz="1600" dirty="0">
              <a:latin typeface="Arial" pitchFamily="34" charset="0"/>
              <a:cs typeface="Arial" pitchFamily="34" charset="0"/>
            </a:endParaRPr>
          </a:p>
          <a:p>
            <a:pPr marL="393700" lvl="1" indent="0">
              <a:lnSpc>
                <a:spcPct val="90000"/>
              </a:lnSpc>
              <a:buClr>
                <a:schemeClr val="tx2"/>
              </a:buClr>
              <a:buFont typeface="Wingdings 2" pitchFamily="18" charset="2"/>
              <a:buNone/>
              <a:defRPr/>
            </a:pPr>
            <a:endParaRPr lang="en-US" altLang="en-US" sz="16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06132372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04800"/>
            <a:ext cx="8229600" cy="685800"/>
          </a:xfrm>
        </p:spPr>
        <p:txBody>
          <a:bodyPr/>
          <a:lstStyle/>
          <a:p>
            <a:r>
              <a:rPr lang="en-US" altLang="en-US" sz="3200" b="1" i="1"/>
              <a:t>SBE (Proprietary) Certification</a:t>
            </a:r>
          </a:p>
        </p:txBody>
      </p:sp>
      <p:sp>
        <p:nvSpPr>
          <p:cNvPr id="573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990600"/>
            <a:ext cx="8229600" cy="762000"/>
          </a:xfrm>
        </p:spPr>
        <p:txBody>
          <a:bodyPr/>
          <a:lstStyle/>
          <a:p>
            <a:pPr marL="0" indent="0" algn="just">
              <a:spcBef>
                <a:spcPts val="0"/>
              </a:spcBef>
              <a:buFontTx/>
              <a:buNone/>
              <a:defRPr/>
            </a:pPr>
            <a:r>
              <a:rPr lang="en-US" sz="1400" dirty="0">
                <a:solidFill>
                  <a:srgbClr val="000000"/>
                </a:solidFill>
                <a:latin typeface="Arial" charset="0"/>
                <a:ea typeface="Times New Roman" pitchFamily="18" charset="0"/>
                <a:cs typeface="Arial" charset="0"/>
              </a:rPr>
              <a:t>If your firm is currently certified with one of the following agencies you do </a:t>
            </a:r>
            <a:r>
              <a:rPr lang="en-US" sz="1400" b="1" u="sng" dirty="0">
                <a:solidFill>
                  <a:srgbClr val="000000"/>
                </a:solidFill>
                <a:latin typeface="Arial" charset="0"/>
                <a:ea typeface="Times New Roman" pitchFamily="18" charset="0"/>
                <a:cs typeface="Arial" charset="0"/>
              </a:rPr>
              <a:t>NOT</a:t>
            </a:r>
            <a:r>
              <a:rPr lang="en-US" sz="1400" dirty="0">
                <a:solidFill>
                  <a:srgbClr val="000000"/>
                </a:solidFill>
                <a:latin typeface="Arial" charset="0"/>
                <a:ea typeface="Times New Roman" pitchFamily="18" charset="0"/>
                <a:cs typeface="Arial" charset="0"/>
              </a:rPr>
              <a:t> need to go through the Certification process, simply </a:t>
            </a:r>
            <a:r>
              <a:rPr lang="en-US" sz="1400" dirty="0">
                <a:latin typeface="Arial" charset="0"/>
                <a:ea typeface="Times New Roman" pitchFamily="18" charset="0"/>
                <a:cs typeface="Arial" charset="0"/>
              </a:rPr>
              <a:t>submit a copy of your certification to a Certification analyst or with your bid/proposal</a:t>
            </a:r>
            <a:r>
              <a:rPr lang="en-US" sz="1600" dirty="0">
                <a:latin typeface="Arial" charset="0"/>
                <a:ea typeface="Times New Roman" pitchFamily="18" charset="0"/>
                <a:cs typeface="Arial" charset="0"/>
              </a:rPr>
              <a:t>.</a:t>
            </a:r>
          </a:p>
          <a:p>
            <a:pPr marL="0" indent="0">
              <a:buFontTx/>
              <a:buNone/>
              <a:defRPr/>
            </a:pPr>
            <a:endParaRPr lang="en-US" sz="1800" dirty="0">
              <a:solidFill>
                <a:srgbClr val="000000"/>
              </a:solidFill>
              <a:latin typeface="Arial" charset="0"/>
              <a:ea typeface="Times New Roman" pitchFamily="18" charset="0"/>
              <a:cs typeface="Arial" charset="0"/>
            </a:endParaRPr>
          </a:p>
          <a:p>
            <a:pPr marL="0" indent="0">
              <a:buFontTx/>
              <a:buNone/>
              <a:defRPr/>
            </a:pPr>
            <a:endParaRPr lang="en-US" sz="1800" dirty="0">
              <a:solidFill>
                <a:srgbClr val="000000"/>
              </a:solidFill>
              <a:latin typeface="Arial" charset="0"/>
              <a:ea typeface="Times New Roman" pitchFamily="18" charset="0"/>
              <a:cs typeface="Arial" charset="0"/>
            </a:endParaRPr>
          </a:p>
          <a:p>
            <a:pPr marL="0" indent="0">
              <a:buFontTx/>
              <a:buNone/>
              <a:defRPr/>
            </a:pPr>
            <a:endParaRPr lang="en-US" sz="1000" dirty="0">
              <a:solidFill>
                <a:srgbClr val="000000"/>
              </a:solidFill>
              <a:latin typeface="Arial" charset="0"/>
              <a:ea typeface="Times New Roman" pitchFamily="18" charset="0"/>
              <a:cs typeface="Arial" charset="0"/>
            </a:endParaRPr>
          </a:p>
          <a:p>
            <a:pPr>
              <a:defRPr/>
            </a:pPr>
            <a:endParaRPr lang="en-US" sz="1000" b="1" dirty="0">
              <a:solidFill>
                <a:srgbClr val="000000"/>
              </a:solidFill>
              <a:latin typeface="Arial" charset="0"/>
              <a:ea typeface="Times New Roman" pitchFamily="18" charset="0"/>
              <a:cs typeface="Arial" charset="0"/>
            </a:endParaRPr>
          </a:p>
          <a:p>
            <a:pPr algn="ctr">
              <a:spcBef>
                <a:spcPct val="0"/>
              </a:spcBef>
              <a:buFont typeface="Wingdings 2" pitchFamily="18" charset="2"/>
              <a:buNone/>
              <a:defRPr/>
            </a:pPr>
            <a:r>
              <a:rPr lang="en-US" sz="1000" b="1" dirty="0">
                <a:solidFill>
                  <a:schemeClr val="l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City of Los Angeles</a:t>
            </a:r>
          </a:p>
          <a:p>
            <a:pPr algn="ctr">
              <a:spcBef>
                <a:spcPct val="0"/>
              </a:spcBef>
              <a:buFont typeface="Wingdings 2" pitchFamily="18" charset="2"/>
              <a:buNone/>
              <a:defRPr/>
            </a:pPr>
            <a:r>
              <a:rPr lang="en-US" sz="1000" b="1" dirty="0">
                <a:solidFill>
                  <a:schemeClr val="l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City of Los Angeles</a:t>
            </a:r>
          </a:p>
          <a:p>
            <a:pPr algn="ctr">
              <a:spcBef>
                <a:spcPct val="0"/>
              </a:spcBef>
              <a:buFontTx/>
              <a:buNone/>
              <a:defRPr/>
            </a:pPr>
            <a:endParaRPr lang="en-US" sz="1000" dirty="0">
              <a:ea typeface="Times New Roman" pitchFamily="18" charset="0"/>
              <a:cs typeface="Arial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7534A66-65C2-4118-9BF6-CA49977F59C7}" type="slidenum">
              <a:rPr lang="en-US" smtClean="0"/>
              <a:pPr>
                <a:defRPr/>
              </a:pPr>
              <a:t>49</a:t>
            </a:fld>
            <a:endParaRPr lang="en-US" dirty="0"/>
          </a:p>
        </p:txBody>
      </p:sp>
      <p:graphicFrame>
        <p:nvGraphicFramePr>
          <p:cNvPr id="3" name="Table 2"/>
          <p:cNvGraphicFramePr>
            <a:graphicFrameLocks noGrp="1"/>
          </p:cNvGraphicFramePr>
          <p:nvPr/>
        </p:nvGraphicFramePr>
        <p:xfrm>
          <a:off x="457200" y="1676400"/>
          <a:ext cx="8153400" cy="465296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42218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34928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8193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812225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CERTIFYING AGENCY</a:t>
                      </a:r>
                      <a:endParaRPr lang="en-US" sz="1200" b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CERTIFICATION</a:t>
                      </a:r>
                      <a:endParaRPr lang="en-US" sz="1200" b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ACCEPTED BY LAWA FOR SBE (PROPRIETARY)? </a:t>
                      </a:r>
                      <a:endParaRPr lang="en-US" sz="1200" b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5785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u="sng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Federal Small Business Administration (SBA)</a:t>
                      </a:r>
                      <a:r>
                        <a:rPr lang="en-US" sz="11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endParaRPr lang="en-US" sz="11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SBA 8(a) Business </a:t>
                      </a:r>
                      <a:r>
                        <a:rPr lang="en-US" sz="1100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Devpt</a:t>
                      </a:r>
                      <a:r>
                        <a:rPr lang="en-US" sz="11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 Program </a:t>
                      </a:r>
                      <a:endParaRPr lang="en-US" sz="11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Yes </a:t>
                      </a:r>
                      <a:endParaRPr lang="en-US" sz="11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82892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u="sng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State of California Department of General Services (DGS)</a:t>
                      </a:r>
                      <a:r>
                        <a:rPr lang="en-US" sz="11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endParaRPr lang="en-US" sz="11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SB, SB-Public Works, SB (micro) </a:t>
                      </a:r>
                      <a:endParaRPr lang="en-US" sz="11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Yes </a:t>
                      </a:r>
                      <a:endParaRPr lang="en-US" sz="11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82892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u="sng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California Department of Transportation (CALTRANS)</a:t>
                      </a:r>
                      <a:r>
                        <a:rPr lang="en-US" sz="11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endParaRPr lang="en-US" sz="11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SMBE, SWBE, DBE </a:t>
                      </a:r>
                      <a:endParaRPr lang="en-US" sz="11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Yes </a:t>
                      </a:r>
                      <a:endParaRPr lang="en-US" sz="11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82892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u="sng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L.A. County Metropolitan Transportation Authority (METRO)</a:t>
                      </a:r>
                      <a:r>
                        <a:rPr lang="en-US" sz="11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endParaRPr lang="en-US" sz="11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SBE, DBE </a:t>
                      </a:r>
                      <a:endParaRPr lang="en-US" sz="11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Yes </a:t>
                      </a:r>
                      <a:endParaRPr lang="en-US" sz="11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011816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California Unified Certification Program (CUCP) Agencies: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• California Department of Transportation (CALTRANS) </a:t>
                      </a:r>
                    </a:p>
                    <a:p>
                      <a:pPr marL="111125" marR="0" indent="-111125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1100" u="sng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City of Fresno</a:t>
                      </a:r>
                      <a:r>
                        <a:rPr lang="en-US" sz="11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• </a:t>
                      </a:r>
                      <a:r>
                        <a:rPr lang="en-US" sz="1100" u="sng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City of Los Angeles</a:t>
                      </a:r>
                      <a:r>
                        <a:rPr lang="en-US" sz="11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</a:p>
                    <a:p>
                      <a:pPr marL="111125" marR="0" indent="-111125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1100" u="sng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L.A. County Metropolitan Transportation Authority (METRO)</a:t>
                      </a:r>
                      <a:r>
                        <a:rPr lang="en-US" sz="11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endParaRPr lang="en-US" sz="11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• </a:t>
                      </a:r>
                      <a:r>
                        <a:rPr lang="en-US" sz="1100" u="sng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San Diego County Regional Airport Authority (SAN)</a:t>
                      </a:r>
                      <a:r>
                        <a:rPr lang="en-US" sz="11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• </a:t>
                      </a:r>
                      <a:r>
                        <a:rPr lang="en-US" sz="1100" u="sng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San Francisco Bay Area Rapid Transit District (BART)</a:t>
                      </a:r>
                      <a:r>
                        <a:rPr lang="en-US" sz="11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• </a:t>
                      </a:r>
                      <a:r>
                        <a:rPr lang="en-US" sz="1100" u="sng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San Francisco International Airport (SFO)</a:t>
                      </a:r>
                      <a:r>
                        <a:rPr lang="en-US" sz="11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• </a:t>
                      </a:r>
                      <a:r>
                        <a:rPr lang="en-US" sz="1100" u="sng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San Francisco Municipal Transportation Agency (SFMTA)</a:t>
                      </a:r>
                      <a:r>
                        <a:rPr lang="en-US" sz="11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• </a:t>
                      </a:r>
                      <a:r>
                        <a:rPr lang="en-US" sz="1100" u="sng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San Mateo County Transit District (SAMTRANS)</a:t>
                      </a:r>
                      <a:r>
                        <a:rPr lang="en-US" sz="11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• </a:t>
                      </a:r>
                      <a:r>
                        <a:rPr lang="en-US" sz="1100" u="sng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Santa Clara Valley Transportation Authority (VTA)</a:t>
                      </a:r>
                      <a:r>
                        <a:rPr lang="en-US" sz="11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 </a:t>
                      </a:r>
                      <a:endParaRPr lang="en-US" sz="1100" dirty="0">
                        <a:solidFill>
                          <a:srgbClr val="F18F23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DBE</a:t>
                      </a:r>
                      <a:endParaRPr lang="en-US" sz="11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Yes </a:t>
                      </a:r>
                      <a:endParaRPr lang="en-US" sz="11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82892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u="sng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US Women’s Chamber of Commerce (USWCC)</a:t>
                      </a:r>
                      <a:r>
                        <a:rPr lang="en-US" sz="11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endParaRPr lang="en-US" sz="11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WOSB, EDWOSB</a:t>
                      </a:r>
                      <a:endParaRPr lang="en-US" sz="11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Yes</a:t>
                      </a:r>
                      <a:endParaRPr lang="en-US" sz="11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82892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u="sng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Women’s Business Enterprise Council West (WBEC-WEST)</a:t>
                      </a:r>
                      <a:r>
                        <a:rPr lang="en-US" sz="11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endParaRPr lang="en-US" sz="11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WOSB</a:t>
                      </a:r>
                      <a:endParaRPr lang="en-US" sz="11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Yes</a:t>
                      </a:r>
                      <a:endParaRPr lang="en-US" sz="11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82892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u="sng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National Women Business Owners Corporation (NWBOC)</a:t>
                      </a:r>
                      <a:endParaRPr lang="en-US" sz="11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WOSB, EDWOSB</a:t>
                      </a:r>
                      <a:endParaRPr lang="en-US" sz="11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Yes</a:t>
                      </a:r>
                      <a:endParaRPr lang="en-US" sz="11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182892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u="sng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City of Los Angeles</a:t>
                      </a:r>
                      <a:endParaRPr lang="en-US" sz="11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SBE,  SLB</a:t>
                      </a:r>
                      <a:endParaRPr lang="en-US" sz="11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Yes</a:t>
                      </a:r>
                      <a:endParaRPr lang="en-US" sz="11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182892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u="sng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County</a:t>
                      </a:r>
                      <a:r>
                        <a:rPr lang="en-US" sz="1100" u="sng" baseline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of Los Angeles</a:t>
                      </a:r>
                      <a:endParaRPr lang="en-US" sz="11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LSBE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Yes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5318073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762000"/>
            <a:ext cx="8489950" cy="715963"/>
          </a:xfrm>
        </p:spPr>
        <p:txBody>
          <a:bodyPr/>
          <a:lstStyle/>
          <a:p>
            <a:pPr eaLnBrk="1" hangingPunct="1"/>
            <a:r>
              <a:rPr lang="en-US" altLang="en-US" sz="3200" b="1" i="1" dirty="0"/>
              <a:t>Request For Proposals (RFP)</a:t>
            </a:r>
          </a:p>
        </p:txBody>
      </p:sp>
      <p:sp>
        <p:nvSpPr>
          <p:cNvPr id="34819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981200"/>
            <a:ext cx="7848600" cy="4495800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Clr>
                <a:schemeClr val="tx2"/>
              </a:buClr>
            </a:pPr>
            <a:r>
              <a:rPr lang="en-US" altLang="en-US" sz="2400" dirty="0">
                <a:latin typeface="Arial" charset="0"/>
                <a:cs typeface="Arial" charset="0"/>
              </a:rPr>
              <a:t>A </a:t>
            </a:r>
            <a:r>
              <a:rPr lang="en-US" altLang="en-US" sz="2400" b="1" dirty="0">
                <a:latin typeface="Arial" charset="0"/>
                <a:cs typeface="Arial" charset="0"/>
              </a:rPr>
              <a:t>Request for Proposal </a:t>
            </a:r>
            <a:r>
              <a:rPr lang="en-US" altLang="en-US" sz="2400" dirty="0">
                <a:latin typeface="Arial" charset="0"/>
                <a:cs typeface="Arial" charset="0"/>
              </a:rPr>
              <a:t>is used for the competitive procurement of :</a:t>
            </a:r>
          </a:p>
          <a:p>
            <a:pPr lvl="1" eaLnBrk="1" hangingPunct="1">
              <a:lnSpc>
                <a:spcPct val="80000"/>
              </a:lnSpc>
              <a:buClr>
                <a:schemeClr val="tx2"/>
              </a:buClr>
            </a:pPr>
            <a:r>
              <a:rPr lang="en-US" altLang="en-US" sz="2200" dirty="0">
                <a:latin typeface="Arial" charset="0"/>
                <a:cs typeface="Arial" charset="0"/>
              </a:rPr>
              <a:t>Capital Projects (Terminals, Runways, Railroads, etc.)</a:t>
            </a:r>
          </a:p>
          <a:p>
            <a:pPr lvl="1" eaLnBrk="1" hangingPunct="1">
              <a:lnSpc>
                <a:spcPct val="80000"/>
              </a:lnSpc>
              <a:buClr>
                <a:schemeClr val="tx2"/>
              </a:buClr>
            </a:pPr>
            <a:r>
              <a:rPr lang="en-US" altLang="en-US" sz="2200" dirty="0">
                <a:latin typeface="Arial" charset="0"/>
                <a:cs typeface="Arial" charset="0"/>
              </a:rPr>
              <a:t>Professional Services (Engineering, Architectural, &amp;/or Environmental Services, etc.</a:t>
            </a:r>
            <a:endParaRPr lang="en-US" altLang="en-US" sz="2400" dirty="0">
              <a:latin typeface="Arial" charset="0"/>
              <a:cs typeface="Arial" charset="0"/>
            </a:endParaRPr>
          </a:p>
          <a:p>
            <a:pPr eaLnBrk="1" hangingPunct="1">
              <a:lnSpc>
                <a:spcPct val="80000"/>
              </a:lnSpc>
              <a:buClr>
                <a:schemeClr val="tx2"/>
              </a:buClr>
            </a:pPr>
            <a:r>
              <a:rPr lang="en-US" altLang="en-US" sz="2400" dirty="0">
                <a:latin typeface="Arial" charset="0"/>
                <a:cs typeface="Arial" charset="0"/>
              </a:rPr>
              <a:t>The award is based on the winning score according to the selection criteria which may include:</a:t>
            </a:r>
          </a:p>
          <a:p>
            <a:pPr lvl="2" eaLnBrk="1" hangingPunct="1">
              <a:lnSpc>
                <a:spcPct val="80000"/>
              </a:lnSpc>
              <a:buClr>
                <a:schemeClr val="tx2"/>
              </a:buClr>
            </a:pPr>
            <a:r>
              <a:rPr lang="en-US" altLang="en-US" sz="1900" dirty="0">
                <a:latin typeface="Arial" charset="0"/>
                <a:cs typeface="Arial" charset="0"/>
              </a:rPr>
              <a:t>Concept</a:t>
            </a:r>
          </a:p>
          <a:p>
            <a:pPr lvl="2" eaLnBrk="1" hangingPunct="1">
              <a:lnSpc>
                <a:spcPct val="80000"/>
              </a:lnSpc>
              <a:buClr>
                <a:schemeClr val="tx2"/>
              </a:buClr>
            </a:pPr>
            <a:r>
              <a:rPr lang="en-US" altLang="en-US" sz="1900" dirty="0">
                <a:latin typeface="Arial" charset="0"/>
                <a:cs typeface="Arial" charset="0"/>
              </a:rPr>
              <a:t>Experience</a:t>
            </a:r>
          </a:p>
          <a:p>
            <a:pPr lvl="2" eaLnBrk="1" hangingPunct="1">
              <a:lnSpc>
                <a:spcPct val="80000"/>
              </a:lnSpc>
              <a:buClr>
                <a:schemeClr val="tx2"/>
              </a:buClr>
            </a:pPr>
            <a:r>
              <a:rPr lang="en-US" altLang="en-US" sz="1900" dirty="0">
                <a:latin typeface="Arial" charset="0"/>
                <a:cs typeface="Arial" charset="0"/>
              </a:rPr>
              <a:t>Cost</a:t>
            </a:r>
          </a:p>
          <a:p>
            <a:pPr lvl="2" eaLnBrk="1" hangingPunct="1">
              <a:lnSpc>
                <a:spcPct val="80000"/>
              </a:lnSpc>
              <a:buClr>
                <a:schemeClr val="tx2"/>
              </a:buClr>
            </a:pPr>
            <a:r>
              <a:rPr lang="en-US" altLang="en-US" sz="1900" dirty="0">
                <a:latin typeface="Arial" charset="0"/>
                <a:cs typeface="Arial" charset="0"/>
              </a:rPr>
              <a:t>Etc.</a:t>
            </a:r>
            <a:endParaRPr lang="en-US" altLang="en-US" sz="2400" dirty="0">
              <a:latin typeface="Arial" charset="0"/>
              <a:cs typeface="Arial" charset="0"/>
            </a:endParaRPr>
          </a:p>
          <a:p>
            <a:pPr eaLnBrk="1" hangingPunct="1">
              <a:lnSpc>
                <a:spcPct val="80000"/>
              </a:lnSpc>
              <a:buClr>
                <a:schemeClr val="tx2"/>
              </a:buClr>
            </a:pPr>
            <a:r>
              <a:rPr lang="en-US" altLang="en-US" sz="2400" dirty="0">
                <a:latin typeface="Arial" charset="0"/>
                <a:cs typeface="Arial" charset="0"/>
              </a:rPr>
              <a:t>RFP’s can be for individual items, services, or contracts.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D66C924-60B1-4607-948C-1ED6751376BE}" type="slidenum">
              <a:rPr lang="en-US" smtClean="0"/>
              <a:pPr>
                <a:defRPr/>
              </a:pPr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78086543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48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48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348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4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48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48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48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48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48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48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48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48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48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4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48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48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48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48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48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348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4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348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48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48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4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348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348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348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4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3481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3481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3481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4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3481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3481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3481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818" grpId="0"/>
      <p:bldP spid="34819" grpId="0" build="p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762000"/>
            <a:ext cx="8337550" cy="609600"/>
          </a:xfrm>
        </p:spPr>
        <p:txBody>
          <a:bodyPr/>
          <a:lstStyle/>
          <a:p>
            <a:r>
              <a:rPr lang="en-US" altLang="en-US" sz="3200" b="1" i="1"/>
              <a:t>Small Local Business (SLB) Certification</a:t>
            </a:r>
          </a:p>
        </p:txBody>
      </p:sp>
      <p:sp>
        <p:nvSpPr>
          <p:cNvPr id="76803" name="Rectangle 3"/>
          <p:cNvSpPr>
            <a:spLocks noGrp="1" noChangeArrowheads="1"/>
          </p:cNvSpPr>
          <p:nvPr>
            <p:ph idx="4294967295"/>
          </p:nvPr>
        </p:nvSpPr>
        <p:spPr>
          <a:xfrm>
            <a:off x="609600" y="1676400"/>
            <a:ext cx="8077200" cy="4495800"/>
          </a:xfrm>
        </p:spPr>
        <p:txBody>
          <a:bodyPr/>
          <a:lstStyle/>
          <a:p>
            <a:pPr marL="609600" indent="-609600">
              <a:lnSpc>
                <a:spcPct val="90000"/>
              </a:lnSpc>
              <a:buFontTx/>
              <a:buNone/>
            </a:pPr>
            <a:r>
              <a:rPr lang="en-US" altLang="en-US" sz="1600" b="1" dirty="0">
                <a:solidFill>
                  <a:schemeClr val="tx2"/>
                </a:solidFill>
                <a:latin typeface="Arial" charset="0"/>
                <a:cs typeface="Arial" charset="0"/>
              </a:rPr>
              <a:t>Requirements:</a:t>
            </a:r>
            <a:endParaRPr lang="en-US" altLang="en-US" sz="1600" dirty="0">
              <a:solidFill>
                <a:schemeClr val="tx2"/>
              </a:solidFill>
              <a:latin typeface="Arial" charset="0"/>
              <a:cs typeface="Arial" charset="0"/>
            </a:endParaRPr>
          </a:p>
          <a:p>
            <a:pPr lvl="1">
              <a:lnSpc>
                <a:spcPct val="90000"/>
              </a:lnSpc>
              <a:buClr>
                <a:schemeClr val="tx2"/>
              </a:buClr>
              <a:buFontTx/>
              <a:buChar char="•"/>
            </a:pPr>
            <a:r>
              <a:rPr lang="en-US" altLang="en-US" sz="1600" dirty="0">
                <a:latin typeface="Arial" charset="0"/>
                <a:cs typeface="Arial" charset="0"/>
              </a:rPr>
              <a:t>Principal office located in the County of Los Angeles</a:t>
            </a:r>
          </a:p>
          <a:p>
            <a:pPr lvl="1">
              <a:lnSpc>
                <a:spcPct val="90000"/>
              </a:lnSpc>
              <a:buClr>
                <a:schemeClr val="tx2"/>
              </a:buClr>
              <a:buFontTx/>
              <a:buChar char="•"/>
            </a:pPr>
            <a:r>
              <a:rPr lang="en-US" altLang="en-US" sz="1600" dirty="0">
                <a:latin typeface="Arial" charset="0"/>
                <a:cs typeface="Arial" charset="0"/>
              </a:rPr>
              <a:t>Gross receipts (including affiliates) for the previous fiscal year must be less than $3 million</a:t>
            </a:r>
          </a:p>
          <a:p>
            <a:pPr lvl="1">
              <a:lnSpc>
                <a:spcPct val="90000"/>
              </a:lnSpc>
              <a:buClr>
                <a:schemeClr val="tx2"/>
              </a:buClr>
              <a:buFontTx/>
              <a:buChar char="•"/>
            </a:pPr>
            <a:r>
              <a:rPr lang="en-US" altLang="en-US" sz="1600" dirty="0">
                <a:latin typeface="Arial" charset="0"/>
                <a:cs typeface="Arial" charset="0"/>
              </a:rPr>
              <a:t>City of Los Angeles Business Tax Registration Certificate</a:t>
            </a:r>
          </a:p>
          <a:p>
            <a:pPr marL="609600" indent="-609600">
              <a:lnSpc>
                <a:spcPct val="90000"/>
              </a:lnSpc>
              <a:buFontTx/>
              <a:buNone/>
            </a:pPr>
            <a:endParaRPr lang="en-US" altLang="en-US" sz="1600" b="1" dirty="0">
              <a:solidFill>
                <a:schemeClr val="hlink"/>
              </a:solidFill>
              <a:latin typeface="Arial" charset="0"/>
              <a:cs typeface="Arial" charset="0"/>
            </a:endParaRPr>
          </a:p>
          <a:p>
            <a:pPr marL="609600" indent="-609600">
              <a:lnSpc>
                <a:spcPct val="90000"/>
              </a:lnSpc>
              <a:buFontTx/>
              <a:buNone/>
            </a:pPr>
            <a:r>
              <a:rPr lang="en-US" altLang="en-US" sz="1600" b="1" dirty="0">
                <a:solidFill>
                  <a:schemeClr val="tx2"/>
                </a:solidFill>
                <a:latin typeface="Arial" charset="0"/>
                <a:cs typeface="Arial" charset="0"/>
              </a:rPr>
              <a:t>Advantage:</a:t>
            </a:r>
          </a:p>
          <a:p>
            <a:pPr lvl="1">
              <a:lnSpc>
                <a:spcPct val="90000"/>
              </a:lnSpc>
              <a:buClr>
                <a:srgbClr val="04617B"/>
              </a:buClr>
              <a:buFontTx/>
              <a:buChar char="•"/>
            </a:pPr>
            <a:r>
              <a:rPr lang="en-US" altLang="en-US" sz="1600" dirty="0">
                <a:solidFill>
                  <a:srgbClr val="000000"/>
                </a:solidFill>
                <a:latin typeface="Arial" charset="0"/>
                <a:cs typeface="Arial" charset="0"/>
              </a:rPr>
              <a:t>Certified SLB responsible bidders on procurement contracts under $100,000 given a 10% deduction on their bid amount</a:t>
            </a:r>
          </a:p>
          <a:p>
            <a:pPr marL="609600" indent="-609600">
              <a:lnSpc>
                <a:spcPct val="90000"/>
              </a:lnSpc>
              <a:buFontTx/>
              <a:buNone/>
            </a:pPr>
            <a:endParaRPr lang="en-US" altLang="en-US" sz="1600" u="sng" dirty="0">
              <a:latin typeface="Arial" charset="0"/>
              <a:cs typeface="Arial" charset="0"/>
            </a:endParaRPr>
          </a:p>
          <a:p>
            <a:pPr marL="609600" indent="-609600">
              <a:lnSpc>
                <a:spcPct val="90000"/>
              </a:lnSpc>
              <a:buFontTx/>
              <a:buNone/>
            </a:pPr>
            <a:r>
              <a:rPr lang="en-US" altLang="en-US" sz="1600" b="1" dirty="0">
                <a:solidFill>
                  <a:schemeClr val="tx2"/>
                </a:solidFill>
                <a:latin typeface="Arial" charset="0"/>
                <a:cs typeface="Arial" charset="0"/>
              </a:rPr>
              <a:t> Process:</a:t>
            </a:r>
          </a:p>
          <a:p>
            <a:pPr lvl="1">
              <a:lnSpc>
                <a:spcPct val="90000"/>
              </a:lnSpc>
              <a:buClr>
                <a:srgbClr val="04617B"/>
              </a:buClr>
              <a:buFontTx/>
              <a:buChar char="•"/>
            </a:pPr>
            <a:r>
              <a:rPr lang="en-US" altLang="en-US" sz="1600" dirty="0">
                <a:solidFill>
                  <a:srgbClr val="000000"/>
                </a:solidFill>
                <a:latin typeface="Arial" charset="0"/>
                <a:cs typeface="Arial" charset="0"/>
              </a:rPr>
              <a:t>Submit hard copies of one page application or via email, copy of current taxes, and BTRC</a:t>
            </a:r>
          </a:p>
          <a:p>
            <a:pPr lvl="1">
              <a:lnSpc>
                <a:spcPct val="90000"/>
              </a:lnSpc>
              <a:buClr>
                <a:srgbClr val="04617B"/>
              </a:buClr>
              <a:buFontTx/>
              <a:buChar char="•"/>
            </a:pPr>
            <a:r>
              <a:rPr lang="en-US" altLang="en-US" sz="1600" dirty="0">
                <a:solidFill>
                  <a:srgbClr val="000000"/>
                </a:solidFill>
                <a:latin typeface="Arial" charset="0"/>
                <a:cs typeface="Arial" charset="0"/>
              </a:rPr>
              <a:t>Certification process is simple and good for two years</a:t>
            </a:r>
          </a:p>
          <a:p>
            <a:pPr lvl="1">
              <a:lnSpc>
                <a:spcPct val="90000"/>
              </a:lnSpc>
              <a:buClr>
                <a:srgbClr val="04617B"/>
              </a:buClr>
              <a:buFontTx/>
              <a:buChar char="•"/>
            </a:pPr>
            <a:endParaRPr lang="en-US" altLang="en-US" sz="1600" dirty="0">
              <a:solidFill>
                <a:srgbClr val="000000"/>
              </a:solidFill>
              <a:latin typeface="Arial" charset="0"/>
              <a:cs typeface="Arial" charset="0"/>
            </a:endParaRPr>
          </a:p>
          <a:p>
            <a:pPr lvl="1">
              <a:lnSpc>
                <a:spcPct val="90000"/>
              </a:lnSpc>
              <a:buClr>
                <a:srgbClr val="04617B"/>
              </a:buClr>
              <a:buFontTx/>
              <a:buChar char="•"/>
            </a:pPr>
            <a:endParaRPr lang="en-US" altLang="en-US" sz="1600" dirty="0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6952805-D02F-44D6-91F7-EDC32D5836A8}" type="slidenum">
              <a:rPr lang="en-US" smtClean="0"/>
              <a:pPr>
                <a:defRPr/>
              </a:pPr>
              <a:t>50</a:t>
            </a:fld>
            <a:endParaRPr lang="en-US" dirty="0"/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id="{6CB2DAB2-A110-4EEB-A243-DB219441776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5800" y="5257800"/>
            <a:ext cx="8229600" cy="1371600"/>
          </a:xfrm>
          <a:prstGeom prst="rect">
            <a:avLst/>
          </a:prstGeom>
          <a:ln w="25400" cap="flat" cmpd="sng" algn="ctr">
            <a:noFill/>
            <a:prstDash val="solid"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73050" indent="-2730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BD0D9"/>
              </a:buClr>
              <a:buSzPct val="95000"/>
              <a:buFont typeface="Wingdings 2" pitchFamily="18" charset="2"/>
              <a:buChar char=""/>
              <a:defRPr sz="2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639763" indent="-24606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Wingdings 2" pitchFamily="18" charset="2"/>
              <a:buChar char="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-24606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 2" pitchFamily="18" charset="2"/>
              <a:buChar char=""/>
              <a:defRPr sz="21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187450" indent="-2095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BD0D9"/>
              </a:buClr>
              <a:buSzPct val="65000"/>
              <a:buFont typeface="Wingdings 2" pitchFamily="18" charset="2"/>
              <a:buChar char="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462088" indent="-2095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1737360" indent="-210312" algn="l" rtl="0" eaLnBrk="1" latinLnBrk="0" hangingPunct="1">
              <a:spcBef>
                <a:spcPct val="20000"/>
              </a:spcBef>
              <a:buClr>
                <a:schemeClr val="accent5"/>
              </a:buClr>
              <a:buSzPct val="80000"/>
              <a:buFont typeface="Wingdings 2"/>
              <a:buChar char=""/>
              <a:defRPr kumimoji="0"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Char char=""/>
              <a:defRPr kumimoji="0" sz="1600" kern="1200" baseline="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219456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Char char="•"/>
              <a:defRPr kumimoji="0"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246888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FontTx/>
              <a:buChar char="•"/>
              <a:defRPr kumimoji="0" sz="1400" kern="1200" baseline="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90000"/>
              </a:lnSpc>
              <a:buFontTx/>
              <a:buNone/>
              <a:defRPr/>
            </a:pPr>
            <a:r>
              <a:rPr lang="en-US" altLang="en-US" sz="1600" b="1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Applying:</a:t>
            </a:r>
            <a:endParaRPr lang="en-US" altLang="en-US" sz="1600" dirty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  <a:p>
            <a:pPr lvl="1">
              <a:lnSpc>
                <a:spcPct val="90000"/>
              </a:lnSpc>
              <a:buClr>
                <a:schemeClr val="tx2"/>
              </a:buClr>
              <a:buFontTx/>
              <a:buChar char="•"/>
              <a:defRPr/>
            </a:pPr>
            <a:r>
              <a:rPr lang="en-US" altLang="en-US" sz="16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Go to </a:t>
            </a:r>
            <a:r>
              <a:rPr lang="en-US" altLang="en-US" sz="1600" dirty="0">
                <a:solidFill>
                  <a:schemeClr val="tx1"/>
                </a:solidFill>
                <a:latin typeface="Arial" pitchFamily="34" charset="0"/>
                <a:cs typeface="Arial" pitchFamily="34" charset="0"/>
                <a:hlinkClick r:id="rId3"/>
              </a:rPr>
              <a:t>https://bca.lacity.org/Uploads/cca/SLBApplication.pdf</a:t>
            </a:r>
            <a:endParaRPr lang="en-US" altLang="en-US" sz="16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marL="393700" lvl="1" indent="0">
              <a:lnSpc>
                <a:spcPct val="90000"/>
              </a:lnSpc>
              <a:buClr>
                <a:schemeClr val="tx2"/>
              </a:buClr>
              <a:buNone/>
              <a:defRPr/>
            </a:pPr>
            <a:endParaRPr lang="en-US" altLang="en-US" sz="16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>
              <a:lnSpc>
                <a:spcPct val="90000"/>
              </a:lnSpc>
              <a:buNone/>
              <a:defRPr/>
            </a:pPr>
            <a:r>
              <a:rPr lang="en-US" altLang="en-US" sz="1600" b="1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Type of Contracts:  </a:t>
            </a:r>
            <a:r>
              <a:rPr lang="en-US" altLang="en-US" sz="16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Mostly goods and commodities.</a:t>
            </a:r>
          </a:p>
          <a:p>
            <a:pPr lvl="1">
              <a:lnSpc>
                <a:spcPct val="90000"/>
              </a:lnSpc>
              <a:buClr>
                <a:schemeClr val="tx2"/>
              </a:buClr>
              <a:buFontTx/>
              <a:buChar char="•"/>
              <a:defRPr/>
            </a:pPr>
            <a:endParaRPr lang="en-US" altLang="en-US" sz="1600" dirty="0">
              <a:latin typeface="Arial" pitchFamily="34" charset="0"/>
              <a:cs typeface="Arial" pitchFamily="34" charset="0"/>
            </a:endParaRPr>
          </a:p>
          <a:p>
            <a:pPr marL="393700" lvl="1" indent="0">
              <a:lnSpc>
                <a:spcPct val="90000"/>
              </a:lnSpc>
              <a:buClr>
                <a:schemeClr val="tx2"/>
              </a:buClr>
              <a:buFont typeface="Wingdings 2" pitchFamily="18" charset="2"/>
              <a:buNone/>
              <a:defRPr/>
            </a:pPr>
            <a:endParaRPr lang="en-US" altLang="en-US" sz="1600" dirty="0">
              <a:latin typeface="Arial" pitchFamily="34" charset="0"/>
              <a:cs typeface="Arial" pitchFamily="34" charset="0"/>
            </a:endParaRPr>
          </a:p>
          <a:p>
            <a:pPr marL="393700" lvl="1" indent="0">
              <a:lnSpc>
                <a:spcPct val="90000"/>
              </a:lnSpc>
              <a:buClr>
                <a:schemeClr val="tx2"/>
              </a:buClr>
              <a:buFont typeface="Wingdings 2" pitchFamily="18" charset="2"/>
              <a:buNone/>
              <a:defRPr/>
            </a:pPr>
            <a:endParaRPr lang="en-US" altLang="en-US" sz="16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74858789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704850"/>
            <a:ext cx="8229600" cy="895350"/>
          </a:xfrm>
        </p:spPr>
        <p:txBody>
          <a:bodyPr/>
          <a:lstStyle/>
          <a:p>
            <a:r>
              <a:rPr lang="en-US" altLang="en-US" sz="3200" b="1" i="1" dirty="0"/>
              <a:t>LBE Certification</a:t>
            </a:r>
          </a:p>
        </p:txBody>
      </p:sp>
      <p:sp>
        <p:nvSpPr>
          <p:cNvPr id="583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4876800"/>
          </a:xfrm>
        </p:spPr>
        <p:txBody>
          <a:bodyPr/>
          <a:lstStyle/>
          <a:p>
            <a:pPr marL="609600" indent="-609600">
              <a:lnSpc>
                <a:spcPct val="90000"/>
              </a:lnSpc>
              <a:buFontTx/>
              <a:buNone/>
              <a:defRPr/>
            </a:pPr>
            <a:r>
              <a:rPr lang="en-US" sz="1800" b="1" dirty="0">
                <a:solidFill>
                  <a:schemeClr val="tx2"/>
                </a:solidFill>
                <a:latin typeface="Arial" charset="0"/>
                <a:cs typeface="Arial" charset="0"/>
              </a:rPr>
              <a:t>Requirements:</a:t>
            </a:r>
            <a:endParaRPr lang="en-US" sz="1800" dirty="0">
              <a:solidFill>
                <a:schemeClr val="tx2"/>
              </a:solidFill>
              <a:latin typeface="Arial" charset="0"/>
              <a:cs typeface="Arial" charset="0"/>
            </a:endParaRPr>
          </a:p>
          <a:p>
            <a:pPr lvl="1">
              <a:lnSpc>
                <a:spcPct val="90000"/>
              </a:lnSpc>
              <a:buClr>
                <a:schemeClr val="tx2"/>
              </a:buClr>
              <a:buFontTx/>
              <a:buChar char="•"/>
              <a:defRPr/>
            </a:pPr>
            <a:r>
              <a:rPr lang="en-US" sz="1800" dirty="0">
                <a:latin typeface="Arial" charset="0"/>
                <a:cs typeface="Arial" charset="0"/>
              </a:rPr>
              <a:t>Must have business workspace within the County of Los Angeles:</a:t>
            </a:r>
          </a:p>
          <a:p>
            <a:pPr lvl="2">
              <a:lnSpc>
                <a:spcPct val="90000"/>
              </a:lnSpc>
              <a:buClr>
                <a:schemeClr val="tx2"/>
              </a:buClr>
              <a:buFontTx/>
              <a:buChar char="•"/>
              <a:defRPr/>
            </a:pP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Headquartered (physically conducts and manages all operations) in the County; </a:t>
            </a:r>
            <a:r>
              <a:rPr 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OR</a:t>
            </a:r>
          </a:p>
          <a:p>
            <a:pPr lvl="2">
              <a:lnSpc>
                <a:spcPct val="90000"/>
              </a:lnSpc>
              <a:buClr>
                <a:schemeClr val="tx2"/>
              </a:buClr>
              <a:buFontTx/>
              <a:buChar char="•"/>
              <a:defRPr/>
            </a:pP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at least 50 of its full-time employees perform work within the boundaries of the County at least 60 percent of their total hours worked on annual basis; </a:t>
            </a:r>
            <a:r>
              <a:rPr 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OR</a:t>
            </a:r>
          </a:p>
          <a:p>
            <a:pPr lvl="2">
              <a:lnSpc>
                <a:spcPct val="90000"/>
              </a:lnSpc>
              <a:buClr>
                <a:schemeClr val="tx2"/>
              </a:buClr>
              <a:buFontTx/>
              <a:buChar char="•"/>
              <a:defRPr/>
            </a:pP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at least half of its full-time employees work within the boundaries of the County at a minimum of 60 percent of their total regular hours worked on annual basis.</a:t>
            </a:r>
            <a:endParaRPr lang="en-US" sz="1600" dirty="0">
              <a:latin typeface="Arial" charset="0"/>
              <a:cs typeface="Arial" charset="0"/>
            </a:endParaRPr>
          </a:p>
          <a:p>
            <a:pPr lvl="1">
              <a:lnSpc>
                <a:spcPct val="90000"/>
              </a:lnSpc>
              <a:buClr>
                <a:schemeClr val="tx2"/>
              </a:buClr>
              <a:buFontTx/>
              <a:buChar char="•"/>
              <a:defRPr/>
            </a:pPr>
            <a:r>
              <a:rPr lang="en-US" sz="1800" dirty="0">
                <a:latin typeface="Arial" charset="0"/>
                <a:cs typeface="Arial" charset="0"/>
              </a:rPr>
              <a:t>City of Los Angeles Business Tax Registration Certificate</a:t>
            </a:r>
          </a:p>
          <a:p>
            <a:pPr lvl="1">
              <a:lnSpc>
                <a:spcPct val="90000"/>
              </a:lnSpc>
              <a:buClr>
                <a:schemeClr val="tx2"/>
              </a:buClr>
              <a:buFontTx/>
              <a:buChar char="•"/>
              <a:defRPr/>
            </a:pPr>
            <a:r>
              <a:rPr lang="en-US" sz="1800" dirty="0">
                <a:latin typeface="Arial" charset="0"/>
                <a:cs typeface="Arial" charset="0"/>
              </a:rPr>
              <a:t>Current on all City &amp; County taxes</a:t>
            </a:r>
          </a:p>
          <a:p>
            <a:pPr marL="609600" indent="-609600">
              <a:lnSpc>
                <a:spcPct val="90000"/>
              </a:lnSpc>
              <a:buFontTx/>
              <a:buNone/>
              <a:defRPr/>
            </a:pPr>
            <a:r>
              <a:rPr lang="en-US" sz="1800" b="1" dirty="0">
                <a:solidFill>
                  <a:schemeClr val="tx2"/>
                </a:solidFill>
                <a:latin typeface="Arial" charset="0"/>
                <a:cs typeface="Arial" charset="0"/>
              </a:rPr>
              <a:t>Advantage:</a:t>
            </a:r>
            <a:endParaRPr lang="en-US" sz="1800" dirty="0">
              <a:solidFill>
                <a:schemeClr val="tx2"/>
              </a:solidFill>
              <a:latin typeface="Arial" charset="0"/>
              <a:cs typeface="Arial" charset="0"/>
            </a:endParaRPr>
          </a:p>
          <a:p>
            <a:pPr lvl="1">
              <a:lnSpc>
                <a:spcPct val="90000"/>
              </a:lnSpc>
              <a:buClr>
                <a:schemeClr val="tx2"/>
              </a:buClr>
              <a:buFontTx/>
              <a:buChar char="•"/>
              <a:defRPr/>
            </a:pPr>
            <a:r>
              <a:rPr lang="en-US" sz="1800" dirty="0">
                <a:latin typeface="Arial" charset="0"/>
                <a:cs typeface="Arial" charset="0"/>
              </a:rPr>
              <a:t>Certified LBEs on procurement contracts over $150,000 are given an 8% deduction on the bid amount or 8 points toward the proposal score</a:t>
            </a:r>
          </a:p>
          <a:p>
            <a:pPr marL="609600" indent="-609600">
              <a:lnSpc>
                <a:spcPct val="90000"/>
              </a:lnSpc>
              <a:buFontTx/>
              <a:buNone/>
              <a:defRPr/>
            </a:pPr>
            <a:r>
              <a:rPr lang="en-US" sz="1800" b="1" dirty="0">
                <a:solidFill>
                  <a:schemeClr val="tx2"/>
                </a:solidFill>
                <a:latin typeface="Arial" charset="0"/>
                <a:cs typeface="Arial" charset="0"/>
              </a:rPr>
              <a:t>Process (on-line):</a:t>
            </a:r>
          </a:p>
          <a:p>
            <a:pPr lvl="1">
              <a:lnSpc>
                <a:spcPct val="90000"/>
              </a:lnSpc>
              <a:buClr>
                <a:schemeClr val="tx2"/>
              </a:buClr>
              <a:buFontTx/>
              <a:buChar char="•"/>
              <a:defRPr/>
            </a:pPr>
            <a:r>
              <a:rPr lang="en-US" sz="1800" dirty="0">
                <a:latin typeface="Arial" charset="0"/>
                <a:cs typeface="Arial" charset="0"/>
              </a:rPr>
              <a:t>Affidavit of Eligibility completed by Local Business </a:t>
            </a:r>
          </a:p>
          <a:p>
            <a:pPr lvl="1">
              <a:lnSpc>
                <a:spcPct val="90000"/>
              </a:lnSpc>
              <a:buClr>
                <a:schemeClr val="tx2"/>
              </a:buClr>
              <a:buFontTx/>
              <a:buChar char="•"/>
              <a:defRPr/>
            </a:pPr>
            <a:r>
              <a:rPr lang="en-US" sz="1800" dirty="0">
                <a:latin typeface="Arial" charset="0"/>
                <a:cs typeface="Arial" charset="0"/>
              </a:rPr>
              <a:t>Affidavit posted by Local Business on LABAVN (Mayor’s website) &amp; verified by BCA/LAWA</a:t>
            </a:r>
          </a:p>
          <a:p>
            <a:pPr lvl="1">
              <a:lnSpc>
                <a:spcPct val="90000"/>
              </a:lnSpc>
              <a:buClr>
                <a:schemeClr val="tx2"/>
              </a:buClr>
              <a:buFontTx/>
              <a:buChar char="•"/>
              <a:defRPr/>
            </a:pPr>
            <a:r>
              <a:rPr lang="en-US" sz="1800" dirty="0">
                <a:latin typeface="Arial" charset="0"/>
                <a:cs typeface="Arial" charset="0"/>
              </a:rPr>
              <a:t>Certification valid for five years.</a:t>
            </a:r>
          </a:p>
          <a:p>
            <a:pPr marL="393700" lvl="1" indent="0">
              <a:lnSpc>
                <a:spcPct val="90000"/>
              </a:lnSpc>
              <a:buClr>
                <a:schemeClr val="tx2"/>
              </a:buClr>
              <a:buFont typeface="Wingdings 2" pitchFamily="18" charset="2"/>
              <a:buNone/>
              <a:defRPr/>
            </a:pPr>
            <a:r>
              <a:rPr lang="en-US" sz="1600" dirty="0">
                <a:latin typeface="Arial" charset="0"/>
                <a:cs typeface="Arial" charset="0"/>
              </a:rPr>
              <a:t>    </a:t>
            </a:r>
            <a:endParaRPr lang="en-US" sz="1600" dirty="0">
              <a:latin typeface="Arial" charset="0"/>
              <a:ea typeface="Times New Roman" pitchFamily="18" charset="0"/>
              <a:cs typeface="Arial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F54C4C6-78A6-4B63-BB1D-63D7151CAFCD}" type="slidenum">
              <a:rPr lang="en-US" smtClean="0"/>
              <a:pPr>
                <a:defRPr/>
              </a:pPr>
              <a:t>51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94180779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7267E8-AFA5-4401-B1F9-65C69468C8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143000"/>
          </a:xfrm>
        </p:spPr>
        <p:txBody>
          <a:bodyPr/>
          <a:lstStyle/>
          <a:p>
            <a:r>
              <a:rPr lang="en-US" sz="3200" b="1" i="1" dirty="0"/>
              <a:t>LBE Certification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1F77FB9-A919-4E15-985A-24C6F951C9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84AE8A8-6ACE-4A15-90DF-984768BF0901}" type="slidenum">
              <a:rPr lang="en-US" smtClean="0"/>
              <a:pPr>
                <a:defRPr/>
              </a:pPr>
              <a:t>52</a:t>
            </a:fld>
            <a:endParaRPr lang="en-US" dirty="0"/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id="{2BBD4EAB-EF24-4D34-9CB3-0E7C73F6D20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5780" y="1905000"/>
            <a:ext cx="8229600" cy="2667000"/>
          </a:xfrm>
          <a:prstGeom prst="rect">
            <a:avLst/>
          </a:prstGeom>
          <a:ln w="25400" cap="flat" cmpd="sng" algn="ctr">
            <a:noFill/>
            <a:prstDash val="solid"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73050" indent="-2730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BD0D9"/>
              </a:buClr>
              <a:buSzPct val="95000"/>
              <a:buFont typeface="Wingdings 2" pitchFamily="18" charset="2"/>
              <a:buChar char=""/>
              <a:defRPr sz="2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639763" indent="-24606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Wingdings 2" pitchFamily="18" charset="2"/>
              <a:buChar char="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-24606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 2" pitchFamily="18" charset="2"/>
              <a:buChar char=""/>
              <a:defRPr sz="21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187450" indent="-2095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BD0D9"/>
              </a:buClr>
              <a:buSzPct val="65000"/>
              <a:buFont typeface="Wingdings 2" pitchFamily="18" charset="2"/>
              <a:buChar char="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462088" indent="-2095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1737360" indent="-210312" algn="l" rtl="0" eaLnBrk="1" latinLnBrk="0" hangingPunct="1">
              <a:spcBef>
                <a:spcPct val="20000"/>
              </a:spcBef>
              <a:buClr>
                <a:schemeClr val="accent5"/>
              </a:buClr>
              <a:buSzPct val="80000"/>
              <a:buFont typeface="Wingdings 2"/>
              <a:buChar char=""/>
              <a:defRPr kumimoji="0"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Char char=""/>
              <a:defRPr kumimoji="0" sz="1600" kern="1200" baseline="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219456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Char char="•"/>
              <a:defRPr kumimoji="0"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246888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FontTx/>
              <a:buChar char="•"/>
              <a:defRPr kumimoji="0" sz="1400" kern="1200" baseline="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90000"/>
              </a:lnSpc>
              <a:buFontTx/>
              <a:buNone/>
              <a:defRPr/>
            </a:pPr>
            <a:r>
              <a:rPr lang="en-US" altLang="en-US" sz="1600" b="1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Applying:</a:t>
            </a:r>
          </a:p>
          <a:p>
            <a:pPr>
              <a:lnSpc>
                <a:spcPct val="90000"/>
              </a:lnSpc>
              <a:buFontTx/>
              <a:buNone/>
              <a:defRPr/>
            </a:pPr>
            <a:endParaRPr lang="en-US" altLang="en-US" sz="1600" dirty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  <a:p>
            <a:pPr lvl="1">
              <a:lnSpc>
                <a:spcPct val="90000"/>
              </a:lnSpc>
              <a:buClr>
                <a:schemeClr val="tx2"/>
              </a:buClr>
              <a:buFontTx/>
              <a:buChar char="•"/>
              <a:defRPr/>
            </a:pPr>
            <a:r>
              <a:rPr lang="en-US" altLang="en-US" sz="16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After registering on LABAVN, download an LBE Affidavit and apply on-line</a:t>
            </a:r>
          </a:p>
          <a:p>
            <a:pPr lvl="1">
              <a:lnSpc>
                <a:spcPct val="90000"/>
              </a:lnSpc>
              <a:buClr>
                <a:schemeClr val="tx2"/>
              </a:buClr>
              <a:buFontTx/>
              <a:buChar char="•"/>
              <a:defRPr/>
            </a:pPr>
            <a:endParaRPr lang="en-US" altLang="en-US" sz="16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marL="1028700" indent="-1028700">
              <a:lnSpc>
                <a:spcPct val="90000"/>
              </a:lnSpc>
              <a:buNone/>
              <a:defRPr/>
            </a:pPr>
            <a:r>
              <a:rPr lang="en-US" altLang="en-US" sz="1600" b="1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Example:  </a:t>
            </a:r>
            <a:r>
              <a:rPr lang="en-US" altLang="en-US" sz="16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Any type of business, the major eligibility criteria is business workspace/headquarters located within LA County boundaries</a:t>
            </a:r>
          </a:p>
          <a:p>
            <a:pPr>
              <a:lnSpc>
                <a:spcPct val="90000"/>
              </a:lnSpc>
              <a:buFontTx/>
              <a:buNone/>
              <a:defRPr/>
            </a:pPr>
            <a:endParaRPr lang="en-US" altLang="en-US" sz="1600" b="1" dirty="0">
              <a:solidFill>
                <a:schemeClr val="hlink"/>
              </a:solidFill>
              <a:latin typeface="Arial" pitchFamily="34" charset="0"/>
              <a:cs typeface="Arial" pitchFamily="34" charset="0"/>
            </a:endParaRPr>
          </a:p>
          <a:p>
            <a:pPr>
              <a:lnSpc>
                <a:spcPct val="90000"/>
              </a:lnSpc>
              <a:buFontTx/>
              <a:buNone/>
              <a:tabLst>
                <a:tab pos="1028700" algn="l"/>
              </a:tabLst>
              <a:defRPr/>
            </a:pPr>
            <a:r>
              <a:rPr lang="en-US" altLang="en-US" sz="1600" b="1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NOTE:      </a:t>
            </a:r>
            <a:r>
              <a:rPr lang="en-US" altLang="en-US" sz="16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LAWA does not accept Harbor’s LBE or LA County LSBE certification.  LBE   </a:t>
            </a:r>
          </a:p>
          <a:p>
            <a:pPr>
              <a:lnSpc>
                <a:spcPct val="90000"/>
              </a:lnSpc>
              <a:buFontTx/>
              <a:buNone/>
              <a:tabLst>
                <a:tab pos="1028700" algn="l"/>
              </a:tabLst>
              <a:defRPr/>
            </a:pPr>
            <a:r>
              <a:rPr lang="en-US" altLang="en-US" sz="16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		Certification does not apply to contracts that involve the expenditure of funds 	that are not entirely within LAWA’s control; i.e., grants, federal funds, etc.</a:t>
            </a:r>
          </a:p>
        </p:txBody>
      </p:sp>
    </p:spTree>
    <p:extLst>
      <p:ext uri="{BB962C8B-B14F-4D97-AF65-F5344CB8AC3E}">
        <p14:creationId xmlns:p14="http://schemas.microsoft.com/office/powerpoint/2010/main" val="1317559535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2"/>
          <p:cNvSpPr>
            <a:spLocks noGrp="1" noChangeArrowheads="1"/>
          </p:cNvSpPr>
          <p:nvPr>
            <p:ph type="title"/>
          </p:nvPr>
        </p:nvSpPr>
        <p:spPr>
          <a:xfrm>
            <a:off x="585787" y="838200"/>
            <a:ext cx="6172200" cy="671513"/>
          </a:xfrm>
        </p:spPr>
        <p:txBody>
          <a:bodyPr/>
          <a:lstStyle/>
          <a:p>
            <a:r>
              <a:rPr lang="en-US" altLang="en-US" sz="3200" b="1" i="1" dirty="0"/>
              <a:t>DVBE (LAWA) Certification</a:t>
            </a:r>
          </a:p>
        </p:txBody>
      </p:sp>
      <p:sp>
        <p:nvSpPr>
          <p:cNvPr id="583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85787" y="1695450"/>
            <a:ext cx="7300914" cy="4495800"/>
          </a:xfrm>
        </p:spPr>
        <p:txBody>
          <a:bodyPr/>
          <a:lstStyle/>
          <a:p>
            <a:pPr marL="457200" indent="-457200">
              <a:lnSpc>
                <a:spcPct val="90000"/>
              </a:lnSpc>
              <a:buNone/>
              <a:defRPr/>
            </a:pPr>
            <a:r>
              <a:rPr lang="en-US" sz="1800" b="1" dirty="0">
                <a:solidFill>
                  <a:schemeClr val="tx2"/>
                </a:solidFill>
                <a:latin typeface="Arial" charset="0"/>
                <a:cs typeface="Arial" charset="0"/>
              </a:rPr>
              <a:t>Requirements:</a:t>
            </a:r>
          </a:p>
          <a:p>
            <a:pPr marL="511969" indent="-214313">
              <a:lnSpc>
                <a:spcPct val="90000"/>
              </a:lnSpc>
              <a:buClrTx/>
              <a:buFont typeface="Arial" panose="020B0604020202020204" pitchFamily="34" charset="0"/>
              <a:buChar char="•"/>
              <a:defRPr/>
            </a:pPr>
            <a:r>
              <a:rPr lang="en-US" altLang="en-US" sz="1600" dirty="0">
                <a:latin typeface="Arial" pitchFamily="34" charset="0"/>
                <a:cs typeface="Arial" pitchFamily="34" charset="0"/>
              </a:rPr>
              <a:t>Must be c</a:t>
            </a:r>
            <a:r>
              <a:rPr lang="en-US" altLang="en-US" sz="16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ertified by any one of three agencies, two Federal, one State of  </a:t>
            </a:r>
          </a:p>
          <a:p>
            <a:pPr marL="297656" indent="0">
              <a:lnSpc>
                <a:spcPct val="90000"/>
              </a:lnSpc>
              <a:buNone/>
              <a:defRPr/>
            </a:pPr>
            <a:r>
              <a:rPr lang="en-US" altLang="en-US" sz="16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    California </a:t>
            </a:r>
            <a:r>
              <a:rPr lang="en-US" altLang="en-US" sz="16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(see following slide) </a:t>
            </a:r>
            <a:r>
              <a:rPr lang="en-US" altLang="en-US" sz="1600" b="1" u="sng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and</a:t>
            </a:r>
          </a:p>
          <a:p>
            <a:pPr marL="0" indent="0" eaLnBrk="1" fontAlgn="auto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None/>
              <a:defRPr/>
            </a:pPr>
            <a:r>
              <a:rPr lang="en-US" altLang="en-US" sz="16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		</a:t>
            </a:r>
            <a:r>
              <a:rPr lang="en-US" altLang="en-US" sz="1600" b="1" u="sng" dirty="0">
                <a:solidFill>
                  <a:srgbClr val="04617B"/>
                </a:solidFill>
                <a:latin typeface="Arial" pitchFamily="34" charset="0"/>
                <a:cs typeface="Arial" pitchFamily="34" charset="0"/>
              </a:rPr>
              <a:t> </a:t>
            </a:r>
            <a:endParaRPr lang="en-US" sz="1600" b="1" u="sng" dirty="0">
              <a:latin typeface="Arial" charset="0"/>
              <a:cs typeface="Arial" charset="0"/>
            </a:endParaRPr>
          </a:p>
          <a:p>
            <a:pPr lvl="1">
              <a:lnSpc>
                <a:spcPct val="90000"/>
              </a:lnSpc>
              <a:buClr>
                <a:schemeClr val="tx2"/>
              </a:buClr>
              <a:buFont typeface="Arial" panose="020B0604020202020204" pitchFamily="34" charset="0"/>
              <a:buChar char="•"/>
              <a:defRPr/>
            </a:pPr>
            <a:r>
              <a:rPr lang="en-US" sz="1600" dirty="0">
                <a:latin typeface="Arial" charset="0"/>
                <a:cs typeface="Arial" charset="0"/>
              </a:rPr>
              <a:t>Must </a:t>
            </a:r>
            <a:r>
              <a:rPr lang="en-US" sz="1600" b="1" u="sng" dirty="0">
                <a:latin typeface="Arial" charset="0"/>
                <a:cs typeface="Arial" charset="0"/>
              </a:rPr>
              <a:t>also</a:t>
            </a:r>
            <a:r>
              <a:rPr lang="en-US" sz="1600" dirty="0">
                <a:latin typeface="Arial" charset="0"/>
                <a:cs typeface="Arial" charset="0"/>
              </a:rPr>
              <a:t> have business workspace within the State of California:</a:t>
            </a:r>
          </a:p>
          <a:p>
            <a:pPr lvl="2">
              <a:lnSpc>
                <a:spcPct val="90000"/>
              </a:lnSpc>
              <a:buClr>
                <a:schemeClr val="tx2"/>
              </a:buClr>
              <a:buFontTx/>
              <a:buChar char="•"/>
              <a:defRPr/>
            </a:pP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Headquartered (physically conducts and manages all operations) in the State; </a:t>
            </a:r>
            <a:r>
              <a:rPr 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OR</a:t>
            </a:r>
          </a:p>
          <a:p>
            <a:pPr lvl="2">
              <a:lnSpc>
                <a:spcPct val="90000"/>
              </a:lnSpc>
              <a:buClr>
                <a:schemeClr val="tx2"/>
              </a:buClr>
              <a:buFontTx/>
              <a:buChar char="•"/>
              <a:defRPr/>
            </a:pP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at least 50 of its full-time employees perform work within the boundaries of the State at least 60 percent of their total hours worked on annual basis; </a:t>
            </a:r>
            <a:r>
              <a:rPr 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OR</a:t>
            </a:r>
          </a:p>
          <a:p>
            <a:pPr lvl="2">
              <a:lnSpc>
                <a:spcPct val="90000"/>
              </a:lnSpc>
              <a:buClr>
                <a:schemeClr val="tx2"/>
              </a:buClr>
              <a:buFontTx/>
              <a:buChar char="•"/>
              <a:defRPr/>
            </a:pP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at least half of its full-time employees work within the boundaries of the State at a minimum of 60 percent of their total regular hours worked on annual basis.</a:t>
            </a:r>
            <a:endParaRPr lang="en-US" sz="1600" dirty="0">
              <a:latin typeface="Arial" charset="0"/>
              <a:cs typeface="Arial" charset="0"/>
            </a:endParaRPr>
          </a:p>
          <a:p>
            <a:pPr lvl="1">
              <a:lnSpc>
                <a:spcPct val="90000"/>
              </a:lnSpc>
              <a:buClr>
                <a:schemeClr val="tx2"/>
              </a:buClr>
              <a:buFontTx/>
              <a:buChar char="•"/>
              <a:defRPr/>
            </a:pPr>
            <a:r>
              <a:rPr lang="en-US" sz="1600" dirty="0">
                <a:latin typeface="Arial" charset="0"/>
                <a:cs typeface="Arial" charset="0"/>
              </a:rPr>
              <a:t>City of Los Angeles Business Tax Registration Certificate</a:t>
            </a:r>
          </a:p>
          <a:p>
            <a:pPr lvl="1">
              <a:lnSpc>
                <a:spcPct val="90000"/>
              </a:lnSpc>
              <a:buClr>
                <a:schemeClr val="tx2"/>
              </a:buClr>
              <a:buFontTx/>
              <a:buChar char="•"/>
              <a:defRPr/>
            </a:pPr>
            <a:r>
              <a:rPr lang="en-US" sz="1600" dirty="0">
                <a:latin typeface="Arial" charset="0"/>
                <a:cs typeface="Arial" charset="0"/>
              </a:rPr>
              <a:t>Current on all City, County, &amp; State taxes</a:t>
            </a:r>
          </a:p>
          <a:p>
            <a:pPr marL="457200" indent="-457200">
              <a:lnSpc>
                <a:spcPct val="90000"/>
              </a:lnSpc>
              <a:buNone/>
              <a:defRPr/>
            </a:pPr>
            <a:r>
              <a:rPr lang="en-US" sz="1800" b="1" dirty="0">
                <a:solidFill>
                  <a:schemeClr val="tx2"/>
                </a:solidFill>
                <a:latin typeface="Arial" charset="0"/>
                <a:cs typeface="Arial" charset="0"/>
              </a:rPr>
              <a:t>Advantage:</a:t>
            </a:r>
            <a:endParaRPr lang="en-US" sz="1800" dirty="0">
              <a:solidFill>
                <a:schemeClr val="tx2"/>
              </a:solidFill>
              <a:latin typeface="Arial" charset="0"/>
              <a:cs typeface="Arial" charset="0"/>
            </a:endParaRPr>
          </a:p>
          <a:p>
            <a:pPr lvl="1">
              <a:lnSpc>
                <a:spcPct val="90000"/>
              </a:lnSpc>
              <a:buClr>
                <a:schemeClr val="tx2"/>
              </a:buClr>
              <a:buFontTx/>
              <a:buChar char="•"/>
              <a:defRPr/>
            </a:pPr>
            <a:r>
              <a:rPr lang="en-US" sz="1600" dirty="0">
                <a:latin typeface="Arial" charset="0"/>
                <a:cs typeface="Arial" charset="0"/>
              </a:rPr>
              <a:t>Certified DVBE(LAWA)s on procurement contracts over $150,000 are given an 8% deduction on the bid amount or 8 points toward the proposal score</a:t>
            </a:r>
          </a:p>
          <a:p>
            <a:pPr marL="457200" indent="-457200">
              <a:lnSpc>
                <a:spcPct val="90000"/>
              </a:lnSpc>
              <a:buNone/>
              <a:defRPr/>
            </a:pPr>
            <a:endParaRPr lang="en-US" sz="1350" dirty="0">
              <a:latin typeface="Arial" charset="0"/>
              <a:cs typeface="Arial" charset="0"/>
            </a:endParaRPr>
          </a:p>
          <a:p>
            <a:pPr marL="295275" lvl="1" indent="0">
              <a:lnSpc>
                <a:spcPct val="90000"/>
              </a:lnSpc>
              <a:buClr>
                <a:schemeClr val="tx2"/>
              </a:buClr>
              <a:buNone/>
              <a:defRPr/>
            </a:pPr>
            <a:r>
              <a:rPr lang="en-US" sz="1200" dirty="0">
                <a:latin typeface="Arial" charset="0"/>
                <a:cs typeface="Arial" charset="0"/>
              </a:rPr>
              <a:t>    </a:t>
            </a:r>
            <a:endParaRPr lang="en-US" sz="1200" dirty="0">
              <a:latin typeface="Arial" charset="0"/>
              <a:ea typeface="Times New Roman" pitchFamily="18" charset="0"/>
              <a:cs typeface="Arial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F54C4C6-78A6-4B63-BB1D-63D7151CAFCD}" type="slidenum">
              <a:rPr lang="en-US">
                <a:solidFill>
                  <a:srgbClr val="04617B">
                    <a:shade val="90000"/>
                  </a:srgbClr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53</a:t>
            </a:fld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673212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Title 1"/>
          <p:cNvSpPr>
            <a:spLocks noGrp="1"/>
          </p:cNvSpPr>
          <p:nvPr>
            <p:ph type="title"/>
          </p:nvPr>
        </p:nvSpPr>
        <p:spPr>
          <a:xfrm>
            <a:off x="609600" y="1247982"/>
            <a:ext cx="8042784" cy="650896"/>
          </a:xfrm>
        </p:spPr>
        <p:txBody>
          <a:bodyPr/>
          <a:lstStyle/>
          <a:p>
            <a:r>
              <a:rPr lang="en-US" altLang="en-US" sz="2400" b="1" i="1" dirty="0"/>
              <a:t>Recognized for DVBE (LAWA) Certification 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53436110"/>
              </p:ext>
            </p:extLst>
          </p:nvPr>
        </p:nvGraphicFramePr>
        <p:xfrm>
          <a:off x="642662" y="1992407"/>
          <a:ext cx="7611871" cy="2839695"/>
        </p:xfrm>
        <a:graphic>
          <a:graphicData uri="http://schemas.openxmlformats.org/drawingml/2006/table">
            <a:tbl>
              <a:tblPr firstRow="1" firstCol="1" bandRow="1" bandCol="1">
                <a:tableStyleId>{5C22544A-7EE6-4342-B048-85BDC9FD1C3A}</a:tableStyleId>
              </a:tblPr>
              <a:tblGrid>
                <a:gridCol w="264480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54790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1916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829205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chemeClr val="tx1"/>
                          </a:solidFill>
                          <a:effectLst/>
                        </a:rPr>
                        <a:t>CERTIFYING AGENCY</a:t>
                      </a:r>
                      <a:endParaRPr lang="en-US" sz="1400" b="1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5090" marR="6509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chemeClr val="tx1"/>
                          </a:solidFill>
                          <a:effectLst/>
                        </a:rPr>
                        <a:t>CERTIFICATION</a:t>
                      </a:r>
                      <a:endParaRPr lang="en-US" sz="1400" b="1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5090" marR="6509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chemeClr val="tx1"/>
                          </a:solidFill>
                          <a:effectLst/>
                        </a:rPr>
                        <a:t>ACCEPTED BY LAWA AS DVBE (LAWA)?</a:t>
                      </a:r>
                      <a:endParaRPr lang="en-US" sz="1400" b="1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5090" marR="65090" marT="0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30678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chemeClr val="tx1"/>
                          </a:solidFill>
                          <a:effectLst/>
                        </a:rPr>
                        <a:t>U.S. Department of Veterans Affairs*</a:t>
                      </a:r>
                      <a:endParaRPr lang="en-US" sz="1400" b="1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5090" marR="6509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chemeClr val="tx1"/>
                          </a:solidFill>
                          <a:effectLst/>
                        </a:rPr>
                        <a:t>Service-Disabled Veteran-Owned Small Business (SDVOSB)</a:t>
                      </a:r>
                      <a:endParaRPr lang="en-US" sz="1400" b="1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5090" marR="6509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chemeClr val="tx1"/>
                          </a:solidFill>
                          <a:effectLst/>
                        </a:rPr>
                        <a:t>Yes</a:t>
                      </a:r>
                      <a:endParaRPr lang="en-US" sz="1400" b="1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5090" marR="65090" marT="0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09648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chemeClr val="tx1"/>
                          </a:solidFill>
                          <a:effectLst/>
                        </a:rPr>
                        <a:t>U.S. Small Business Administration*</a:t>
                      </a:r>
                      <a:endParaRPr lang="en-US" sz="1400" b="1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5090" marR="6509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chemeClr val="tx1"/>
                          </a:solidFill>
                          <a:effectLst/>
                        </a:rPr>
                        <a:t>Service-Disabled Veteran-Owned Small Business (SDVOSB)</a:t>
                      </a:r>
                      <a:endParaRPr lang="en-US" sz="1400" b="1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5090" marR="6509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chemeClr val="tx1"/>
                          </a:solidFill>
                          <a:effectLst/>
                        </a:rPr>
                        <a:t>Yes</a:t>
                      </a:r>
                      <a:endParaRPr lang="en-US" sz="1400" b="1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5090" marR="65090" marT="0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70164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chemeClr val="tx1"/>
                          </a:solidFill>
                          <a:effectLst/>
                        </a:rPr>
                        <a:t>State of California</a:t>
                      </a:r>
                      <a:endParaRPr lang="en-US" sz="1400" b="1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5090" marR="6509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chemeClr val="tx1"/>
                          </a:solidFill>
                          <a:effectLst/>
                        </a:rPr>
                        <a:t>Disabled Veteran Business Enterprise</a:t>
                      </a: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chemeClr val="tx1"/>
                          </a:solidFill>
                          <a:effectLst/>
                        </a:rPr>
                        <a:t>(DVBE)</a:t>
                      </a:r>
                      <a:endParaRPr lang="en-US" sz="1400" b="1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5090" marR="6509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chemeClr val="tx1"/>
                          </a:solidFill>
                          <a:effectLst/>
                        </a:rPr>
                        <a:t>Yes</a:t>
                      </a:r>
                      <a:endParaRPr lang="en-US" sz="1400" b="1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5090" marR="65090" marT="0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grpSp>
        <p:nvGrpSpPr>
          <p:cNvPr id="83993" name="Group 32"/>
          <p:cNvGrpSpPr>
            <a:grpSpLocks noChangeAspect="1"/>
          </p:cNvGrpSpPr>
          <p:nvPr/>
        </p:nvGrpSpPr>
        <p:grpSpPr bwMode="auto">
          <a:xfrm>
            <a:off x="609600" y="4817148"/>
            <a:ext cx="7551644" cy="1203859"/>
            <a:chOff x="254" y="3504"/>
            <a:chExt cx="4440" cy="799"/>
          </a:xfrm>
        </p:grpSpPr>
        <p:sp>
          <p:nvSpPr>
            <p:cNvPr id="83994" name="AutoShape 31"/>
            <p:cNvSpPr>
              <a:spLocks noChangeAspect="1" noChangeArrowheads="1" noTextEdit="1"/>
            </p:cNvSpPr>
            <p:nvPr/>
          </p:nvSpPr>
          <p:spPr bwMode="auto">
            <a:xfrm>
              <a:off x="288" y="3504"/>
              <a:ext cx="4406" cy="1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black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83995" name="Rectangle 34"/>
            <p:cNvSpPr>
              <a:spLocks noChangeArrowheads="1"/>
            </p:cNvSpPr>
            <p:nvPr/>
          </p:nvSpPr>
          <p:spPr bwMode="auto">
            <a:xfrm>
              <a:off x="254" y="3576"/>
              <a:ext cx="4325" cy="7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>
              <a:lvl1pPr eaLnBrk="0" hangingPunct="0">
                <a:spcBef>
                  <a:spcPct val="20000"/>
                </a:spcBef>
                <a:buClr>
                  <a:srgbClr val="0BD0D9"/>
                </a:buClr>
                <a:buSzPct val="95000"/>
                <a:buFont typeface="Wingdings 2" pitchFamily="18" charset="2"/>
                <a:buChar char=""/>
                <a:defRPr sz="2600">
                  <a:solidFill>
                    <a:schemeClr val="tx1"/>
                  </a:solidFill>
                  <a:latin typeface="Constantia" pitchFamily="18" charset="0"/>
                </a:defRPr>
              </a:lvl1pPr>
              <a:lvl2pPr marL="639763" indent="-246063" eaLnBrk="0" hangingPunct="0">
                <a:spcBef>
                  <a:spcPct val="20000"/>
                </a:spcBef>
                <a:buClr>
                  <a:schemeClr val="accent1"/>
                </a:buClr>
                <a:buSzPct val="85000"/>
                <a:buFont typeface="Wingdings 2" pitchFamily="18" charset="2"/>
                <a:buChar char=""/>
                <a:defRPr sz="2400">
                  <a:solidFill>
                    <a:schemeClr val="tx1"/>
                  </a:solidFill>
                  <a:latin typeface="Constantia" pitchFamily="18" charset="0"/>
                </a:defRPr>
              </a:lvl2pPr>
              <a:lvl3pPr indent="-246063" eaLnBrk="0" hangingPunct="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 2" pitchFamily="18" charset="2"/>
                <a:buChar char=""/>
                <a:defRPr sz="2100">
                  <a:solidFill>
                    <a:schemeClr val="tx1"/>
                  </a:solidFill>
                  <a:latin typeface="Constantia" pitchFamily="18" charset="0"/>
                </a:defRPr>
              </a:lvl3pPr>
              <a:lvl4pPr marL="1187450" indent="-209550" eaLnBrk="0" hangingPunct="0">
                <a:spcBef>
                  <a:spcPct val="20000"/>
                </a:spcBef>
                <a:buClr>
                  <a:srgbClr val="0BD0D9"/>
                </a:buClr>
                <a:buSzPct val="65000"/>
                <a:buFont typeface="Wingdings 2" pitchFamily="18" charset="2"/>
                <a:buChar char=""/>
                <a:defRPr sz="2000">
                  <a:solidFill>
                    <a:schemeClr val="tx1"/>
                  </a:solidFill>
                  <a:latin typeface="Constantia" pitchFamily="18" charset="0"/>
                </a:defRPr>
              </a:lvl4pPr>
              <a:lvl5pPr marL="1462088" indent="-209550" eaLnBrk="0" hangingPunct="0">
                <a:spcBef>
                  <a:spcPct val="20000"/>
                </a:spcBef>
                <a:buClr>
                  <a:srgbClr val="10CF9B"/>
                </a:buClr>
                <a:buSzPct val="65000"/>
                <a:buFont typeface="Wingdings 2" pitchFamily="18" charset="2"/>
                <a:buChar char=""/>
                <a:defRPr sz="2000">
                  <a:solidFill>
                    <a:schemeClr val="tx1"/>
                  </a:solidFill>
                  <a:latin typeface="Constantia" pitchFamily="18" charset="0"/>
                </a:defRPr>
              </a:lvl5pPr>
              <a:lvl6pPr marL="1919288" indent="-20955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itchFamily="18" charset="2"/>
                <a:buChar char=""/>
                <a:defRPr sz="2000">
                  <a:solidFill>
                    <a:schemeClr val="tx1"/>
                  </a:solidFill>
                  <a:latin typeface="Constantia" pitchFamily="18" charset="0"/>
                </a:defRPr>
              </a:lvl6pPr>
              <a:lvl7pPr marL="2376488" indent="-20955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itchFamily="18" charset="2"/>
                <a:buChar char=""/>
                <a:defRPr sz="2000">
                  <a:solidFill>
                    <a:schemeClr val="tx1"/>
                  </a:solidFill>
                  <a:latin typeface="Constantia" pitchFamily="18" charset="0"/>
                </a:defRPr>
              </a:lvl7pPr>
              <a:lvl8pPr marL="2833688" indent="-20955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itchFamily="18" charset="2"/>
                <a:buChar char=""/>
                <a:defRPr sz="2000">
                  <a:solidFill>
                    <a:schemeClr val="tx1"/>
                  </a:solidFill>
                  <a:latin typeface="Constantia" pitchFamily="18" charset="0"/>
                </a:defRPr>
              </a:lvl8pPr>
              <a:lvl9pPr marL="3290888" indent="-20955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itchFamily="18" charset="2"/>
                <a:buChar char=""/>
                <a:defRPr sz="2000">
                  <a:solidFill>
                    <a:schemeClr val="tx1"/>
                  </a:solidFill>
                  <a:latin typeface="Constantia" pitchFamily="18" charset="0"/>
                </a:defRPr>
              </a:lvl9pPr>
            </a:lstStyle>
            <a:p>
              <a:pPr marL="85725" eaLnBrk="1" hangingPunct="1">
                <a:spcBef>
                  <a:spcPct val="0"/>
                </a:spcBef>
                <a:buClrTx/>
                <a:buSzTx/>
                <a:buNone/>
              </a:pPr>
              <a:r>
                <a:rPr lang="en-US" altLang="en-US" sz="675" dirty="0">
                  <a:solidFill>
                    <a:srgbClr val="000000"/>
                  </a:solidFill>
                  <a:latin typeface="Arial" charset="0"/>
                </a:rPr>
                <a:t>  </a:t>
              </a:r>
              <a:r>
                <a:rPr lang="en-US" altLang="en-US" sz="675" b="1" dirty="0">
                  <a:solidFill>
                    <a:srgbClr val="000000"/>
                  </a:solidFill>
                  <a:latin typeface="Arial" charset="0"/>
                </a:rPr>
                <a:t>*The Federal SDVOSB must be headquartered or have employees working at a business workspace in California in order to be certified as  </a:t>
              </a:r>
            </a:p>
            <a:p>
              <a:pPr marL="85725" eaLnBrk="1" hangingPunct="1">
                <a:spcBef>
                  <a:spcPct val="0"/>
                </a:spcBef>
                <a:buClrTx/>
                <a:buSzTx/>
                <a:buNone/>
              </a:pPr>
              <a:r>
                <a:rPr lang="en-US" altLang="en-US" sz="675" b="1" dirty="0">
                  <a:solidFill>
                    <a:srgbClr val="000000"/>
                  </a:solidFill>
                  <a:latin typeface="Arial" charset="0"/>
                </a:rPr>
                <a:t>    a DVBE (LAWA)  </a:t>
              </a:r>
            </a:p>
            <a:p>
              <a:pPr marL="85725" eaLnBrk="1" hangingPunct="1">
                <a:spcBef>
                  <a:spcPct val="0"/>
                </a:spcBef>
                <a:buClrTx/>
                <a:buSzTx/>
                <a:buNone/>
              </a:pPr>
              <a:endParaRPr lang="en-US" altLang="en-US" sz="675" dirty="0">
                <a:solidFill>
                  <a:srgbClr val="000000"/>
                </a:solidFill>
                <a:latin typeface="Arial" charset="0"/>
              </a:endParaRPr>
            </a:p>
            <a:p>
              <a:pPr marL="300038" indent="-214313" eaLnBrk="1" hangingPunct="1">
                <a:spcBef>
                  <a:spcPct val="0"/>
                </a:spcBef>
                <a:buClrTx/>
                <a:buSzTx/>
              </a:pPr>
              <a:r>
                <a:rPr lang="en-US" altLang="en-US" sz="1200" b="1" dirty="0">
                  <a:solidFill>
                    <a:srgbClr val="C00000"/>
                  </a:solidFill>
                  <a:latin typeface="Arial" charset="0"/>
                </a:rPr>
                <a:t>If a firm is verified as being certified by one of the Federal agencies as an SDVOSB and is also verified as certified as a City of Los Angeles LBE, that firm will be granted DVBE (LAWA) certification.</a:t>
              </a:r>
              <a:r>
                <a:rPr lang="en-US" altLang="en-US" sz="675" dirty="0">
                  <a:solidFill>
                    <a:srgbClr val="000000"/>
                  </a:solidFill>
                  <a:latin typeface="Arial" charset="0"/>
                </a:rPr>
                <a:t>.</a:t>
              </a:r>
              <a:endParaRPr lang="en-US" altLang="en-US" sz="1350" dirty="0">
                <a:solidFill>
                  <a:prstClr val="black"/>
                </a:solidFill>
                <a:latin typeface="Arial" charset="0"/>
              </a:endParaRPr>
            </a:p>
          </p:txBody>
        </p:sp>
        <p:sp>
          <p:nvSpPr>
            <p:cNvPr id="83997" name="Rectangle 36"/>
            <p:cNvSpPr>
              <a:spLocks noChangeArrowheads="1"/>
            </p:cNvSpPr>
            <p:nvPr/>
          </p:nvSpPr>
          <p:spPr bwMode="auto">
            <a:xfrm>
              <a:off x="2469" y="3504"/>
              <a:ext cx="18" cy="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spcBef>
                  <a:spcPct val="20000"/>
                </a:spcBef>
                <a:buClr>
                  <a:srgbClr val="0BD0D9"/>
                </a:buClr>
                <a:buSzPct val="95000"/>
                <a:buFont typeface="Wingdings 2" pitchFamily="18" charset="2"/>
                <a:buChar char=""/>
                <a:defRPr sz="2600">
                  <a:solidFill>
                    <a:schemeClr val="tx1"/>
                  </a:solidFill>
                  <a:latin typeface="Constantia" pitchFamily="18" charset="0"/>
                </a:defRPr>
              </a:lvl1pPr>
              <a:lvl2pPr marL="639763" indent="-246063" eaLnBrk="0" hangingPunct="0">
                <a:spcBef>
                  <a:spcPct val="20000"/>
                </a:spcBef>
                <a:buClr>
                  <a:schemeClr val="accent1"/>
                </a:buClr>
                <a:buSzPct val="85000"/>
                <a:buFont typeface="Wingdings 2" pitchFamily="18" charset="2"/>
                <a:buChar char=""/>
                <a:defRPr sz="2400">
                  <a:solidFill>
                    <a:schemeClr val="tx1"/>
                  </a:solidFill>
                  <a:latin typeface="Constantia" pitchFamily="18" charset="0"/>
                </a:defRPr>
              </a:lvl2pPr>
              <a:lvl3pPr indent="-246063" eaLnBrk="0" hangingPunct="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 2" pitchFamily="18" charset="2"/>
                <a:buChar char=""/>
                <a:defRPr sz="2100">
                  <a:solidFill>
                    <a:schemeClr val="tx1"/>
                  </a:solidFill>
                  <a:latin typeface="Constantia" pitchFamily="18" charset="0"/>
                </a:defRPr>
              </a:lvl3pPr>
              <a:lvl4pPr marL="1187450" indent="-209550" eaLnBrk="0" hangingPunct="0">
                <a:spcBef>
                  <a:spcPct val="20000"/>
                </a:spcBef>
                <a:buClr>
                  <a:srgbClr val="0BD0D9"/>
                </a:buClr>
                <a:buSzPct val="65000"/>
                <a:buFont typeface="Wingdings 2" pitchFamily="18" charset="2"/>
                <a:buChar char=""/>
                <a:defRPr sz="2000">
                  <a:solidFill>
                    <a:schemeClr val="tx1"/>
                  </a:solidFill>
                  <a:latin typeface="Constantia" pitchFamily="18" charset="0"/>
                </a:defRPr>
              </a:lvl4pPr>
              <a:lvl5pPr marL="1462088" indent="-209550" eaLnBrk="0" hangingPunct="0">
                <a:spcBef>
                  <a:spcPct val="20000"/>
                </a:spcBef>
                <a:buClr>
                  <a:srgbClr val="10CF9B"/>
                </a:buClr>
                <a:buSzPct val="65000"/>
                <a:buFont typeface="Wingdings 2" pitchFamily="18" charset="2"/>
                <a:buChar char=""/>
                <a:defRPr sz="2000">
                  <a:solidFill>
                    <a:schemeClr val="tx1"/>
                  </a:solidFill>
                  <a:latin typeface="Constantia" pitchFamily="18" charset="0"/>
                </a:defRPr>
              </a:lvl5pPr>
              <a:lvl6pPr marL="1919288" indent="-20955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itchFamily="18" charset="2"/>
                <a:buChar char=""/>
                <a:defRPr sz="2000">
                  <a:solidFill>
                    <a:schemeClr val="tx1"/>
                  </a:solidFill>
                  <a:latin typeface="Constantia" pitchFamily="18" charset="0"/>
                </a:defRPr>
              </a:lvl6pPr>
              <a:lvl7pPr marL="2376488" indent="-20955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itchFamily="18" charset="2"/>
                <a:buChar char=""/>
                <a:defRPr sz="2000">
                  <a:solidFill>
                    <a:schemeClr val="tx1"/>
                  </a:solidFill>
                  <a:latin typeface="Constantia" pitchFamily="18" charset="0"/>
                </a:defRPr>
              </a:lvl7pPr>
              <a:lvl8pPr marL="2833688" indent="-20955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itchFamily="18" charset="2"/>
                <a:buChar char=""/>
                <a:defRPr sz="2000">
                  <a:solidFill>
                    <a:schemeClr val="tx1"/>
                  </a:solidFill>
                  <a:latin typeface="Constantia" pitchFamily="18" charset="0"/>
                </a:defRPr>
              </a:lvl8pPr>
              <a:lvl9pPr marL="3290888" indent="-20955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itchFamily="18" charset="2"/>
                <a:buChar char=""/>
                <a:defRPr sz="2000">
                  <a:solidFill>
                    <a:schemeClr val="tx1"/>
                  </a:solidFill>
                  <a:latin typeface="Constantia" pitchFamily="18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  <a:buClrTx/>
                <a:buSzTx/>
                <a:buNone/>
              </a:pPr>
              <a:r>
                <a:rPr lang="en-US" altLang="en-US" sz="675" dirty="0">
                  <a:solidFill>
                    <a:srgbClr val="000000"/>
                  </a:solidFill>
                  <a:latin typeface="Arial" charset="0"/>
                </a:rPr>
                <a:t> </a:t>
              </a:r>
              <a:endParaRPr lang="en-US" altLang="en-US" sz="1350" dirty="0">
                <a:solidFill>
                  <a:prstClr val="black"/>
                </a:solidFill>
                <a:latin typeface="Arial" charset="0"/>
              </a:endParaRPr>
            </a:p>
          </p:txBody>
        </p:sp>
        <p:sp>
          <p:nvSpPr>
            <p:cNvPr id="83999" name="Rectangle 38"/>
            <p:cNvSpPr>
              <a:spLocks noChangeArrowheads="1"/>
            </p:cNvSpPr>
            <p:nvPr/>
          </p:nvSpPr>
          <p:spPr bwMode="auto">
            <a:xfrm>
              <a:off x="2695" y="3504"/>
              <a:ext cx="18" cy="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spcBef>
                  <a:spcPct val="20000"/>
                </a:spcBef>
                <a:buClr>
                  <a:srgbClr val="0BD0D9"/>
                </a:buClr>
                <a:buSzPct val="95000"/>
                <a:buFont typeface="Wingdings 2" pitchFamily="18" charset="2"/>
                <a:buChar char=""/>
                <a:defRPr sz="2600">
                  <a:solidFill>
                    <a:schemeClr val="tx1"/>
                  </a:solidFill>
                  <a:latin typeface="Constantia" pitchFamily="18" charset="0"/>
                </a:defRPr>
              </a:lvl1pPr>
              <a:lvl2pPr marL="639763" indent="-246063" eaLnBrk="0" hangingPunct="0">
                <a:spcBef>
                  <a:spcPct val="20000"/>
                </a:spcBef>
                <a:buClr>
                  <a:schemeClr val="accent1"/>
                </a:buClr>
                <a:buSzPct val="85000"/>
                <a:buFont typeface="Wingdings 2" pitchFamily="18" charset="2"/>
                <a:buChar char=""/>
                <a:defRPr sz="2400">
                  <a:solidFill>
                    <a:schemeClr val="tx1"/>
                  </a:solidFill>
                  <a:latin typeface="Constantia" pitchFamily="18" charset="0"/>
                </a:defRPr>
              </a:lvl2pPr>
              <a:lvl3pPr indent="-246063" eaLnBrk="0" hangingPunct="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 2" pitchFamily="18" charset="2"/>
                <a:buChar char=""/>
                <a:defRPr sz="2100">
                  <a:solidFill>
                    <a:schemeClr val="tx1"/>
                  </a:solidFill>
                  <a:latin typeface="Constantia" pitchFamily="18" charset="0"/>
                </a:defRPr>
              </a:lvl3pPr>
              <a:lvl4pPr marL="1187450" indent="-209550" eaLnBrk="0" hangingPunct="0">
                <a:spcBef>
                  <a:spcPct val="20000"/>
                </a:spcBef>
                <a:buClr>
                  <a:srgbClr val="0BD0D9"/>
                </a:buClr>
                <a:buSzPct val="65000"/>
                <a:buFont typeface="Wingdings 2" pitchFamily="18" charset="2"/>
                <a:buChar char=""/>
                <a:defRPr sz="2000">
                  <a:solidFill>
                    <a:schemeClr val="tx1"/>
                  </a:solidFill>
                  <a:latin typeface="Constantia" pitchFamily="18" charset="0"/>
                </a:defRPr>
              </a:lvl4pPr>
              <a:lvl5pPr marL="1462088" indent="-209550" eaLnBrk="0" hangingPunct="0">
                <a:spcBef>
                  <a:spcPct val="20000"/>
                </a:spcBef>
                <a:buClr>
                  <a:srgbClr val="10CF9B"/>
                </a:buClr>
                <a:buSzPct val="65000"/>
                <a:buFont typeface="Wingdings 2" pitchFamily="18" charset="2"/>
                <a:buChar char=""/>
                <a:defRPr sz="2000">
                  <a:solidFill>
                    <a:schemeClr val="tx1"/>
                  </a:solidFill>
                  <a:latin typeface="Constantia" pitchFamily="18" charset="0"/>
                </a:defRPr>
              </a:lvl5pPr>
              <a:lvl6pPr marL="1919288" indent="-20955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itchFamily="18" charset="2"/>
                <a:buChar char=""/>
                <a:defRPr sz="2000">
                  <a:solidFill>
                    <a:schemeClr val="tx1"/>
                  </a:solidFill>
                  <a:latin typeface="Constantia" pitchFamily="18" charset="0"/>
                </a:defRPr>
              </a:lvl6pPr>
              <a:lvl7pPr marL="2376488" indent="-20955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itchFamily="18" charset="2"/>
                <a:buChar char=""/>
                <a:defRPr sz="2000">
                  <a:solidFill>
                    <a:schemeClr val="tx1"/>
                  </a:solidFill>
                  <a:latin typeface="Constantia" pitchFamily="18" charset="0"/>
                </a:defRPr>
              </a:lvl7pPr>
              <a:lvl8pPr marL="2833688" indent="-20955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itchFamily="18" charset="2"/>
                <a:buChar char=""/>
                <a:defRPr sz="2000">
                  <a:solidFill>
                    <a:schemeClr val="tx1"/>
                  </a:solidFill>
                  <a:latin typeface="Constantia" pitchFamily="18" charset="0"/>
                </a:defRPr>
              </a:lvl8pPr>
              <a:lvl9pPr marL="3290888" indent="-20955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itchFamily="18" charset="2"/>
                <a:buChar char=""/>
                <a:defRPr sz="2000">
                  <a:solidFill>
                    <a:schemeClr val="tx1"/>
                  </a:solidFill>
                  <a:latin typeface="Constantia" pitchFamily="18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  <a:buClrTx/>
                <a:buSzTx/>
                <a:buNone/>
              </a:pPr>
              <a:r>
                <a:rPr lang="en-US" altLang="en-US" sz="675" dirty="0">
                  <a:solidFill>
                    <a:srgbClr val="000000"/>
                  </a:solidFill>
                  <a:latin typeface="Arial" charset="0"/>
                </a:rPr>
                <a:t> </a:t>
              </a:r>
              <a:endParaRPr lang="en-US" altLang="en-US" sz="1350" dirty="0">
                <a:solidFill>
                  <a:prstClr val="black"/>
                </a:solidFill>
                <a:latin typeface="Arial" charset="0"/>
              </a:endParaRPr>
            </a:p>
          </p:txBody>
        </p:sp>
        <p:sp>
          <p:nvSpPr>
            <p:cNvPr id="84000" name="Rectangle 39"/>
            <p:cNvSpPr>
              <a:spLocks noChangeArrowheads="1"/>
            </p:cNvSpPr>
            <p:nvPr/>
          </p:nvSpPr>
          <p:spPr bwMode="auto">
            <a:xfrm>
              <a:off x="2716" y="3504"/>
              <a:ext cx="0" cy="1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spcBef>
                  <a:spcPct val="20000"/>
                </a:spcBef>
                <a:buClr>
                  <a:srgbClr val="0BD0D9"/>
                </a:buClr>
                <a:buSzPct val="95000"/>
                <a:buFont typeface="Wingdings 2" pitchFamily="18" charset="2"/>
                <a:buChar char=""/>
                <a:defRPr sz="2600">
                  <a:solidFill>
                    <a:schemeClr val="tx1"/>
                  </a:solidFill>
                  <a:latin typeface="Constantia" pitchFamily="18" charset="0"/>
                </a:defRPr>
              </a:lvl1pPr>
              <a:lvl2pPr marL="639763" indent="-246063" eaLnBrk="0" hangingPunct="0">
                <a:spcBef>
                  <a:spcPct val="20000"/>
                </a:spcBef>
                <a:buClr>
                  <a:schemeClr val="accent1"/>
                </a:buClr>
                <a:buSzPct val="85000"/>
                <a:buFont typeface="Wingdings 2" pitchFamily="18" charset="2"/>
                <a:buChar char=""/>
                <a:defRPr sz="2400">
                  <a:solidFill>
                    <a:schemeClr val="tx1"/>
                  </a:solidFill>
                  <a:latin typeface="Constantia" pitchFamily="18" charset="0"/>
                </a:defRPr>
              </a:lvl2pPr>
              <a:lvl3pPr indent="-246063" eaLnBrk="0" hangingPunct="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 2" pitchFamily="18" charset="2"/>
                <a:buChar char=""/>
                <a:defRPr sz="2100">
                  <a:solidFill>
                    <a:schemeClr val="tx1"/>
                  </a:solidFill>
                  <a:latin typeface="Constantia" pitchFamily="18" charset="0"/>
                </a:defRPr>
              </a:lvl3pPr>
              <a:lvl4pPr marL="1187450" indent="-209550" eaLnBrk="0" hangingPunct="0">
                <a:spcBef>
                  <a:spcPct val="20000"/>
                </a:spcBef>
                <a:buClr>
                  <a:srgbClr val="0BD0D9"/>
                </a:buClr>
                <a:buSzPct val="65000"/>
                <a:buFont typeface="Wingdings 2" pitchFamily="18" charset="2"/>
                <a:buChar char=""/>
                <a:defRPr sz="2000">
                  <a:solidFill>
                    <a:schemeClr val="tx1"/>
                  </a:solidFill>
                  <a:latin typeface="Constantia" pitchFamily="18" charset="0"/>
                </a:defRPr>
              </a:lvl4pPr>
              <a:lvl5pPr marL="1462088" indent="-209550" eaLnBrk="0" hangingPunct="0">
                <a:spcBef>
                  <a:spcPct val="20000"/>
                </a:spcBef>
                <a:buClr>
                  <a:srgbClr val="10CF9B"/>
                </a:buClr>
                <a:buSzPct val="65000"/>
                <a:buFont typeface="Wingdings 2" pitchFamily="18" charset="2"/>
                <a:buChar char=""/>
                <a:defRPr sz="2000">
                  <a:solidFill>
                    <a:schemeClr val="tx1"/>
                  </a:solidFill>
                  <a:latin typeface="Constantia" pitchFamily="18" charset="0"/>
                </a:defRPr>
              </a:lvl5pPr>
              <a:lvl6pPr marL="1919288" indent="-20955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itchFamily="18" charset="2"/>
                <a:buChar char=""/>
                <a:defRPr sz="2000">
                  <a:solidFill>
                    <a:schemeClr val="tx1"/>
                  </a:solidFill>
                  <a:latin typeface="Constantia" pitchFamily="18" charset="0"/>
                </a:defRPr>
              </a:lvl6pPr>
              <a:lvl7pPr marL="2376488" indent="-20955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itchFamily="18" charset="2"/>
                <a:buChar char=""/>
                <a:defRPr sz="2000">
                  <a:solidFill>
                    <a:schemeClr val="tx1"/>
                  </a:solidFill>
                  <a:latin typeface="Constantia" pitchFamily="18" charset="0"/>
                </a:defRPr>
              </a:lvl7pPr>
              <a:lvl8pPr marL="2833688" indent="-20955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itchFamily="18" charset="2"/>
                <a:buChar char=""/>
                <a:defRPr sz="2000">
                  <a:solidFill>
                    <a:schemeClr val="tx1"/>
                  </a:solidFill>
                  <a:latin typeface="Constantia" pitchFamily="18" charset="0"/>
                </a:defRPr>
              </a:lvl8pPr>
              <a:lvl9pPr marL="3290888" indent="-20955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itchFamily="18" charset="2"/>
                <a:buChar char=""/>
                <a:defRPr sz="2000">
                  <a:solidFill>
                    <a:schemeClr val="tx1"/>
                  </a:solidFill>
                  <a:latin typeface="Constantia" pitchFamily="18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  <a:buClrTx/>
                <a:buSzTx/>
                <a:buNone/>
              </a:pPr>
              <a:endParaRPr lang="en-US" altLang="en-US" sz="1350" dirty="0">
                <a:solidFill>
                  <a:prstClr val="black"/>
                </a:solidFill>
                <a:latin typeface="Arial" charset="0"/>
              </a:endParaRPr>
            </a:p>
          </p:txBody>
        </p:sp>
        <p:sp>
          <p:nvSpPr>
            <p:cNvPr id="84001" name="Rectangle 40"/>
            <p:cNvSpPr>
              <a:spLocks noChangeArrowheads="1"/>
            </p:cNvSpPr>
            <p:nvPr/>
          </p:nvSpPr>
          <p:spPr bwMode="auto">
            <a:xfrm>
              <a:off x="3105" y="3504"/>
              <a:ext cx="18" cy="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spcBef>
                  <a:spcPct val="20000"/>
                </a:spcBef>
                <a:buClr>
                  <a:srgbClr val="0BD0D9"/>
                </a:buClr>
                <a:buSzPct val="95000"/>
                <a:buFont typeface="Wingdings 2" pitchFamily="18" charset="2"/>
                <a:buChar char=""/>
                <a:defRPr sz="2600">
                  <a:solidFill>
                    <a:schemeClr val="tx1"/>
                  </a:solidFill>
                  <a:latin typeface="Constantia" pitchFamily="18" charset="0"/>
                </a:defRPr>
              </a:lvl1pPr>
              <a:lvl2pPr marL="639763" indent="-246063" eaLnBrk="0" hangingPunct="0">
                <a:spcBef>
                  <a:spcPct val="20000"/>
                </a:spcBef>
                <a:buClr>
                  <a:schemeClr val="accent1"/>
                </a:buClr>
                <a:buSzPct val="85000"/>
                <a:buFont typeface="Wingdings 2" pitchFamily="18" charset="2"/>
                <a:buChar char=""/>
                <a:defRPr sz="2400">
                  <a:solidFill>
                    <a:schemeClr val="tx1"/>
                  </a:solidFill>
                  <a:latin typeface="Constantia" pitchFamily="18" charset="0"/>
                </a:defRPr>
              </a:lvl2pPr>
              <a:lvl3pPr indent="-246063" eaLnBrk="0" hangingPunct="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 2" pitchFamily="18" charset="2"/>
                <a:buChar char=""/>
                <a:defRPr sz="2100">
                  <a:solidFill>
                    <a:schemeClr val="tx1"/>
                  </a:solidFill>
                  <a:latin typeface="Constantia" pitchFamily="18" charset="0"/>
                </a:defRPr>
              </a:lvl3pPr>
              <a:lvl4pPr marL="1187450" indent="-209550" eaLnBrk="0" hangingPunct="0">
                <a:spcBef>
                  <a:spcPct val="20000"/>
                </a:spcBef>
                <a:buClr>
                  <a:srgbClr val="0BD0D9"/>
                </a:buClr>
                <a:buSzPct val="65000"/>
                <a:buFont typeface="Wingdings 2" pitchFamily="18" charset="2"/>
                <a:buChar char=""/>
                <a:defRPr sz="2000">
                  <a:solidFill>
                    <a:schemeClr val="tx1"/>
                  </a:solidFill>
                  <a:latin typeface="Constantia" pitchFamily="18" charset="0"/>
                </a:defRPr>
              </a:lvl4pPr>
              <a:lvl5pPr marL="1462088" indent="-209550" eaLnBrk="0" hangingPunct="0">
                <a:spcBef>
                  <a:spcPct val="20000"/>
                </a:spcBef>
                <a:buClr>
                  <a:srgbClr val="10CF9B"/>
                </a:buClr>
                <a:buSzPct val="65000"/>
                <a:buFont typeface="Wingdings 2" pitchFamily="18" charset="2"/>
                <a:buChar char=""/>
                <a:defRPr sz="2000">
                  <a:solidFill>
                    <a:schemeClr val="tx1"/>
                  </a:solidFill>
                  <a:latin typeface="Constantia" pitchFamily="18" charset="0"/>
                </a:defRPr>
              </a:lvl5pPr>
              <a:lvl6pPr marL="1919288" indent="-20955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itchFamily="18" charset="2"/>
                <a:buChar char=""/>
                <a:defRPr sz="2000">
                  <a:solidFill>
                    <a:schemeClr val="tx1"/>
                  </a:solidFill>
                  <a:latin typeface="Constantia" pitchFamily="18" charset="0"/>
                </a:defRPr>
              </a:lvl6pPr>
              <a:lvl7pPr marL="2376488" indent="-20955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itchFamily="18" charset="2"/>
                <a:buChar char=""/>
                <a:defRPr sz="2000">
                  <a:solidFill>
                    <a:schemeClr val="tx1"/>
                  </a:solidFill>
                  <a:latin typeface="Constantia" pitchFamily="18" charset="0"/>
                </a:defRPr>
              </a:lvl7pPr>
              <a:lvl8pPr marL="2833688" indent="-20955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itchFamily="18" charset="2"/>
                <a:buChar char=""/>
                <a:defRPr sz="2000">
                  <a:solidFill>
                    <a:schemeClr val="tx1"/>
                  </a:solidFill>
                  <a:latin typeface="Constantia" pitchFamily="18" charset="0"/>
                </a:defRPr>
              </a:lvl8pPr>
              <a:lvl9pPr marL="3290888" indent="-20955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itchFamily="18" charset="2"/>
                <a:buChar char=""/>
                <a:defRPr sz="2000">
                  <a:solidFill>
                    <a:schemeClr val="tx1"/>
                  </a:solidFill>
                  <a:latin typeface="Constantia" pitchFamily="18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  <a:buClrTx/>
                <a:buSzTx/>
                <a:buNone/>
              </a:pPr>
              <a:r>
                <a:rPr lang="en-US" altLang="en-US" sz="675">
                  <a:solidFill>
                    <a:srgbClr val="000000"/>
                  </a:solidFill>
                  <a:latin typeface="Arial" charset="0"/>
                </a:rPr>
                <a:t> </a:t>
              </a:r>
              <a:endParaRPr lang="en-US" altLang="en-US" sz="1350">
                <a:solidFill>
                  <a:prstClr val="black"/>
                </a:solidFill>
                <a:latin typeface="Arial" charset="0"/>
              </a:endParaRPr>
            </a:p>
          </p:txBody>
        </p:sp>
        <p:sp>
          <p:nvSpPr>
            <p:cNvPr id="84003" name="Rectangle 42"/>
            <p:cNvSpPr>
              <a:spLocks noChangeArrowheads="1"/>
            </p:cNvSpPr>
            <p:nvPr/>
          </p:nvSpPr>
          <p:spPr bwMode="auto">
            <a:xfrm>
              <a:off x="1779" y="3588"/>
              <a:ext cx="18" cy="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spcBef>
                  <a:spcPct val="20000"/>
                </a:spcBef>
                <a:buClr>
                  <a:srgbClr val="0BD0D9"/>
                </a:buClr>
                <a:buSzPct val="95000"/>
                <a:buFont typeface="Wingdings 2" pitchFamily="18" charset="2"/>
                <a:buChar char=""/>
                <a:defRPr sz="2600">
                  <a:solidFill>
                    <a:schemeClr val="tx1"/>
                  </a:solidFill>
                  <a:latin typeface="Constantia" pitchFamily="18" charset="0"/>
                </a:defRPr>
              </a:lvl1pPr>
              <a:lvl2pPr marL="639763" indent="-246063" eaLnBrk="0" hangingPunct="0">
                <a:spcBef>
                  <a:spcPct val="20000"/>
                </a:spcBef>
                <a:buClr>
                  <a:schemeClr val="accent1"/>
                </a:buClr>
                <a:buSzPct val="85000"/>
                <a:buFont typeface="Wingdings 2" pitchFamily="18" charset="2"/>
                <a:buChar char=""/>
                <a:defRPr sz="2400">
                  <a:solidFill>
                    <a:schemeClr val="tx1"/>
                  </a:solidFill>
                  <a:latin typeface="Constantia" pitchFamily="18" charset="0"/>
                </a:defRPr>
              </a:lvl2pPr>
              <a:lvl3pPr indent="-246063" eaLnBrk="0" hangingPunct="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 2" pitchFamily="18" charset="2"/>
                <a:buChar char=""/>
                <a:defRPr sz="2100">
                  <a:solidFill>
                    <a:schemeClr val="tx1"/>
                  </a:solidFill>
                  <a:latin typeface="Constantia" pitchFamily="18" charset="0"/>
                </a:defRPr>
              </a:lvl3pPr>
              <a:lvl4pPr marL="1187450" indent="-209550" eaLnBrk="0" hangingPunct="0">
                <a:spcBef>
                  <a:spcPct val="20000"/>
                </a:spcBef>
                <a:buClr>
                  <a:srgbClr val="0BD0D9"/>
                </a:buClr>
                <a:buSzPct val="65000"/>
                <a:buFont typeface="Wingdings 2" pitchFamily="18" charset="2"/>
                <a:buChar char=""/>
                <a:defRPr sz="2000">
                  <a:solidFill>
                    <a:schemeClr val="tx1"/>
                  </a:solidFill>
                  <a:latin typeface="Constantia" pitchFamily="18" charset="0"/>
                </a:defRPr>
              </a:lvl4pPr>
              <a:lvl5pPr marL="1462088" indent="-209550" eaLnBrk="0" hangingPunct="0">
                <a:spcBef>
                  <a:spcPct val="20000"/>
                </a:spcBef>
                <a:buClr>
                  <a:srgbClr val="10CF9B"/>
                </a:buClr>
                <a:buSzPct val="65000"/>
                <a:buFont typeface="Wingdings 2" pitchFamily="18" charset="2"/>
                <a:buChar char=""/>
                <a:defRPr sz="2000">
                  <a:solidFill>
                    <a:schemeClr val="tx1"/>
                  </a:solidFill>
                  <a:latin typeface="Constantia" pitchFamily="18" charset="0"/>
                </a:defRPr>
              </a:lvl5pPr>
              <a:lvl6pPr marL="1919288" indent="-20955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itchFamily="18" charset="2"/>
                <a:buChar char=""/>
                <a:defRPr sz="2000">
                  <a:solidFill>
                    <a:schemeClr val="tx1"/>
                  </a:solidFill>
                  <a:latin typeface="Constantia" pitchFamily="18" charset="0"/>
                </a:defRPr>
              </a:lvl6pPr>
              <a:lvl7pPr marL="2376488" indent="-20955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itchFamily="18" charset="2"/>
                <a:buChar char=""/>
                <a:defRPr sz="2000">
                  <a:solidFill>
                    <a:schemeClr val="tx1"/>
                  </a:solidFill>
                  <a:latin typeface="Constantia" pitchFamily="18" charset="0"/>
                </a:defRPr>
              </a:lvl7pPr>
              <a:lvl8pPr marL="2833688" indent="-20955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itchFamily="18" charset="2"/>
                <a:buChar char=""/>
                <a:defRPr sz="2000">
                  <a:solidFill>
                    <a:schemeClr val="tx1"/>
                  </a:solidFill>
                  <a:latin typeface="Constantia" pitchFamily="18" charset="0"/>
                </a:defRPr>
              </a:lvl8pPr>
              <a:lvl9pPr marL="3290888" indent="-20955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itchFamily="18" charset="2"/>
                <a:buChar char=""/>
                <a:defRPr sz="2000">
                  <a:solidFill>
                    <a:schemeClr val="tx1"/>
                  </a:solidFill>
                  <a:latin typeface="Constantia" pitchFamily="18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  <a:buClrTx/>
                <a:buSzTx/>
                <a:buNone/>
              </a:pPr>
              <a:r>
                <a:rPr lang="en-US" altLang="en-US" sz="675">
                  <a:solidFill>
                    <a:srgbClr val="000000"/>
                  </a:solidFill>
                  <a:latin typeface="Arial" charset="0"/>
                </a:rPr>
                <a:t> </a:t>
              </a:r>
              <a:endParaRPr lang="en-US" altLang="en-US" sz="1350">
                <a:solidFill>
                  <a:prstClr val="black"/>
                </a:solidFill>
                <a:latin typeface="Arial" charset="0"/>
              </a:endParaRPr>
            </a:p>
          </p:txBody>
        </p:sp>
        <p:sp>
          <p:nvSpPr>
            <p:cNvPr id="84005" name="Rectangle 44"/>
            <p:cNvSpPr>
              <a:spLocks noChangeArrowheads="1"/>
            </p:cNvSpPr>
            <p:nvPr/>
          </p:nvSpPr>
          <p:spPr bwMode="auto">
            <a:xfrm>
              <a:off x="3510" y="3588"/>
              <a:ext cx="18" cy="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spcBef>
                  <a:spcPct val="20000"/>
                </a:spcBef>
                <a:buClr>
                  <a:srgbClr val="0BD0D9"/>
                </a:buClr>
                <a:buSzPct val="95000"/>
                <a:buFont typeface="Wingdings 2" pitchFamily="18" charset="2"/>
                <a:buChar char=""/>
                <a:defRPr sz="2600">
                  <a:solidFill>
                    <a:schemeClr val="tx1"/>
                  </a:solidFill>
                  <a:latin typeface="Constantia" pitchFamily="18" charset="0"/>
                </a:defRPr>
              </a:lvl1pPr>
              <a:lvl2pPr marL="639763" indent="-246063" eaLnBrk="0" hangingPunct="0">
                <a:spcBef>
                  <a:spcPct val="20000"/>
                </a:spcBef>
                <a:buClr>
                  <a:schemeClr val="accent1"/>
                </a:buClr>
                <a:buSzPct val="85000"/>
                <a:buFont typeface="Wingdings 2" pitchFamily="18" charset="2"/>
                <a:buChar char=""/>
                <a:defRPr sz="2400">
                  <a:solidFill>
                    <a:schemeClr val="tx1"/>
                  </a:solidFill>
                  <a:latin typeface="Constantia" pitchFamily="18" charset="0"/>
                </a:defRPr>
              </a:lvl2pPr>
              <a:lvl3pPr indent="-246063" eaLnBrk="0" hangingPunct="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 2" pitchFamily="18" charset="2"/>
                <a:buChar char=""/>
                <a:defRPr sz="2100">
                  <a:solidFill>
                    <a:schemeClr val="tx1"/>
                  </a:solidFill>
                  <a:latin typeface="Constantia" pitchFamily="18" charset="0"/>
                </a:defRPr>
              </a:lvl3pPr>
              <a:lvl4pPr marL="1187450" indent="-209550" eaLnBrk="0" hangingPunct="0">
                <a:spcBef>
                  <a:spcPct val="20000"/>
                </a:spcBef>
                <a:buClr>
                  <a:srgbClr val="0BD0D9"/>
                </a:buClr>
                <a:buSzPct val="65000"/>
                <a:buFont typeface="Wingdings 2" pitchFamily="18" charset="2"/>
                <a:buChar char=""/>
                <a:defRPr sz="2000">
                  <a:solidFill>
                    <a:schemeClr val="tx1"/>
                  </a:solidFill>
                  <a:latin typeface="Constantia" pitchFamily="18" charset="0"/>
                </a:defRPr>
              </a:lvl4pPr>
              <a:lvl5pPr marL="1462088" indent="-209550" eaLnBrk="0" hangingPunct="0">
                <a:spcBef>
                  <a:spcPct val="20000"/>
                </a:spcBef>
                <a:buClr>
                  <a:srgbClr val="10CF9B"/>
                </a:buClr>
                <a:buSzPct val="65000"/>
                <a:buFont typeface="Wingdings 2" pitchFamily="18" charset="2"/>
                <a:buChar char=""/>
                <a:defRPr sz="2000">
                  <a:solidFill>
                    <a:schemeClr val="tx1"/>
                  </a:solidFill>
                  <a:latin typeface="Constantia" pitchFamily="18" charset="0"/>
                </a:defRPr>
              </a:lvl5pPr>
              <a:lvl6pPr marL="1919288" indent="-20955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itchFamily="18" charset="2"/>
                <a:buChar char=""/>
                <a:defRPr sz="2000">
                  <a:solidFill>
                    <a:schemeClr val="tx1"/>
                  </a:solidFill>
                  <a:latin typeface="Constantia" pitchFamily="18" charset="0"/>
                </a:defRPr>
              </a:lvl6pPr>
              <a:lvl7pPr marL="2376488" indent="-20955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itchFamily="18" charset="2"/>
                <a:buChar char=""/>
                <a:defRPr sz="2000">
                  <a:solidFill>
                    <a:schemeClr val="tx1"/>
                  </a:solidFill>
                  <a:latin typeface="Constantia" pitchFamily="18" charset="0"/>
                </a:defRPr>
              </a:lvl7pPr>
              <a:lvl8pPr marL="2833688" indent="-20955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itchFamily="18" charset="2"/>
                <a:buChar char=""/>
                <a:defRPr sz="2000">
                  <a:solidFill>
                    <a:schemeClr val="tx1"/>
                  </a:solidFill>
                  <a:latin typeface="Constantia" pitchFamily="18" charset="0"/>
                </a:defRPr>
              </a:lvl8pPr>
              <a:lvl9pPr marL="3290888" indent="-20955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itchFamily="18" charset="2"/>
                <a:buChar char=""/>
                <a:defRPr sz="2000">
                  <a:solidFill>
                    <a:schemeClr val="tx1"/>
                  </a:solidFill>
                  <a:latin typeface="Constantia" pitchFamily="18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  <a:buClrTx/>
                <a:buSzTx/>
                <a:buNone/>
              </a:pPr>
              <a:r>
                <a:rPr lang="en-US" altLang="en-US" sz="675">
                  <a:solidFill>
                    <a:srgbClr val="000000"/>
                  </a:solidFill>
                  <a:latin typeface="Arial" charset="0"/>
                </a:rPr>
                <a:t> </a:t>
              </a:r>
              <a:endParaRPr lang="en-US" altLang="en-US" sz="1350">
                <a:solidFill>
                  <a:prstClr val="black"/>
                </a:solidFill>
                <a:latin typeface="Arial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721927941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7267E8-AFA5-4401-B1F9-65C69468C8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762000"/>
            <a:ext cx="6172200" cy="857250"/>
          </a:xfrm>
        </p:spPr>
        <p:txBody>
          <a:bodyPr/>
          <a:lstStyle/>
          <a:p>
            <a:r>
              <a:rPr lang="en-US" sz="3200" b="1" i="1" dirty="0"/>
              <a:t>DVBE (LAWA) Certification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1F77FB9-A919-4E15-985A-24C6F951C9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84AE8A8-6ACE-4A15-90DF-984768BF0901}" type="slidenum">
              <a:rPr lang="en-US">
                <a:solidFill>
                  <a:srgbClr val="04617B">
                    <a:shade val="90000"/>
                  </a:srgbClr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55</a:t>
            </a:fld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id="{2BBD4EAB-EF24-4D34-9CB3-0E7C73F6D20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1752600"/>
            <a:ext cx="8305800" cy="4603750"/>
          </a:xfrm>
          <a:prstGeom prst="rect">
            <a:avLst/>
          </a:prstGeom>
          <a:ln w="25400" cap="flat" cmpd="sng" algn="ctr">
            <a:noFill/>
            <a:prstDash val="solid"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>
            <a:lvl1pPr marL="273050" indent="-2730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BD0D9"/>
              </a:buClr>
              <a:buSzPct val="95000"/>
              <a:buFont typeface="Wingdings 2" pitchFamily="18" charset="2"/>
              <a:buChar char=""/>
              <a:defRPr sz="2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639763" indent="-24606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Wingdings 2" pitchFamily="18" charset="2"/>
              <a:buChar char="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-24606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 2" pitchFamily="18" charset="2"/>
              <a:buChar char=""/>
              <a:defRPr sz="21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187450" indent="-2095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BD0D9"/>
              </a:buClr>
              <a:buSzPct val="65000"/>
              <a:buFont typeface="Wingdings 2" pitchFamily="18" charset="2"/>
              <a:buChar char="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462088" indent="-2095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1737360" indent="-210312" algn="l" rtl="0" eaLnBrk="1" latinLnBrk="0" hangingPunct="1">
              <a:spcBef>
                <a:spcPct val="20000"/>
              </a:spcBef>
              <a:buClr>
                <a:schemeClr val="accent5"/>
              </a:buClr>
              <a:buSzPct val="80000"/>
              <a:buFont typeface="Wingdings 2"/>
              <a:buChar char=""/>
              <a:defRPr kumimoji="0"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Char char=""/>
              <a:defRPr kumimoji="0" sz="1600" kern="1200" baseline="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219456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Char char="•"/>
              <a:defRPr kumimoji="0"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246888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FontTx/>
              <a:buChar char="•"/>
              <a:defRPr kumimoji="0" sz="1400" kern="1200" baseline="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>
              <a:lnSpc>
                <a:spcPct val="90000"/>
              </a:lnSpc>
              <a:buNone/>
              <a:defRPr/>
            </a:pPr>
            <a:r>
              <a:rPr lang="en-US" sz="1800" b="1" dirty="0">
                <a:solidFill>
                  <a:srgbClr val="04617B"/>
                </a:solidFill>
                <a:latin typeface="Arial" charset="0"/>
                <a:cs typeface="Arial" charset="0"/>
              </a:rPr>
              <a:t>Process (on-line):</a:t>
            </a:r>
          </a:p>
          <a:p>
            <a:pPr lvl="1">
              <a:lnSpc>
                <a:spcPct val="90000"/>
              </a:lnSpc>
              <a:buClr>
                <a:srgbClr val="04617B"/>
              </a:buClr>
              <a:buFontTx/>
              <a:buChar char="•"/>
              <a:defRPr/>
            </a:pPr>
            <a:r>
              <a:rPr lang="en-US" sz="1600" dirty="0">
                <a:solidFill>
                  <a:prstClr val="black"/>
                </a:solidFill>
                <a:latin typeface="Arial" charset="0"/>
                <a:cs typeface="Arial" charset="0"/>
              </a:rPr>
              <a:t>Affidavit of Eligibility completed by Disabled Veterans Business firm</a:t>
            </a:r>
          </a:p>
          <a:p>
            <a:pPr lvl="1">
              <a:lnSpc>
                <a:spcPct val="90000"/>
              </a:lnSpc>
              <a:buClr>
                <a:srgbClr val="04617B"/>
              </a:buClr>
              <a:buFontTx/>
              <a:buChar char="•"/>
              <a:defRPr/>
            </a:pPr>
            <a:r>
              <a:rPr lang="en-US" sz="1600" dirty="0">
                <a:solidFill>
                  <a:prstClr val="black"/>
                </a:solidFill>
                <a:latin typeface="Arial" charset="0"/>
                <a:cs typeface="Arial" charset="0"/>
              </a:rPr>
              <a:t>Affidavit posted by Local Business on LABAVN (Mayor’s website) &amp; verified by BCA/LAWA</a:t>
            </a:r>
          </a:p>
          <a:p>
            <a:pPr lvl="1">
              <a:lnSpc>
                <a:spcPct val="90000"/>
              </a:lnSpc>
              <a:buClr>
                <a:srgbClr val="04617B"/>
              </a:buClr>
              <a:buFontTx/>
              <a:buChar char="•"/>
              <a:defRPr/>
            </a:pPr>
            <a:r>
              <a:rPr lang="en-US" sz="1600" dirty="0">
                <a:solidFill>
                  <a:prstClr val="black"/>
                </a:solidFill>
                <a:latin typeface="Arial" charset="0"/>
                <a:cs typeface="Arial" charset="0"/>
              </a:rPr>
              <a:t>Certification valid for five years.</a:t>
            </a:r>
          </a:p>
          <a:p>
            <a:pPr lvl="1">
              <a:lnSpc>
                <a:spcPct val="90000"/>
              </a:lnSpc>
              <a:buClr>
                <a:srgbClr val="04617B"/>
              </a:buClr>
              <a:buFontTx/>
              <a:buChar char="•"/>
              <a:defRPr/>
            </a:pPr>
            <a:r>
              <a:rPr lang="en-US" sz="1600" dirty="0">
                <a:solidFill>
                  <a:prstClr val="black"/>
                </a:solidFill>
                <a:latin typeface="Arial" charset="0"/>
                <a:cs typeface="Arial" charset="0"/>
              </a:rPr>
              <a:t>An optional site visit may be conducted to verify State of California location.</a:t>
            </a:r>
          </a:p>
          <a:p>
            <a:pPr marL="295275" lvl="1" indent="0">
              <a:lnSpc>
                <a:spcPct val="90000"/>
              </a:lnSpc>
              <a:buClr>
                <a:srgbClr val="04617B"/>
              </a:buClr>
              <a:buNone/>
              <a:defRPr/>
            </a:pPr>
            <a:endParaRPr lang="en-US" sz="1200" dirty="0">
              <a:solidFill>
                <a:prstClr val="black"/>
              </a:solidFill>
              <a:latin typeface="Arial" charset="0"/>
              <a:cs typeface="Arial" charset="0"/>
            </a:endParaRPr>
          </a:p>
          <a:p>
            <a:pPr marL="295275" lvl="1" indent="-295275">
              <a:lnSpc>
                <a:spcPct val="90000"/>
              </a:lnSpc>
              <a:buClr>
                <a:srgbClr val="04617B"/>
              </a:buClr>
              <a:buNone/>
              <a:defRPr/>
            </a:pPr>
            <a:r>
              <a:rPr lang="en-US" altLang="en-US" sz="1800" b="1" dirty="0">
                <a:solidFill>
                  <a:srgbClr val="04617B"/>
                </a:solidFill>
                <a:latin typeface="Arial" pitchFamily="34" charset="0"/>
                <a:cs typeface="Arial" pitchFamily="34" charset="0"/>
              </a:rPr>
              <a:t>Applying:</a:t>
            </a:r>
          </a:p>
          <a:p>
            <a:pPr lvl="1">
              <a:lnSpc>
                <a:spcPct val="90000"/>
              </a:lnSpc>
              <a:buClr>
                <a:srgbClr val="04617B"/>
              </a:buClr>
              <a:buFontTx/>
              <a:buChar char="•"/>
              <a:defRPr/>
            </a:pPr>
            <a:endParaRPr lang="en-US" altLang="en-US" sz="12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 lvl="1">
              <a:lnSpc>
                <a:spcPct val="90000"/>
              </a:lnSpc>
              <a:buClr>
                <a:srgbClr val="04617B"/>
              </a:buClr>
              <a:buFontTx/>
              <a:buChar char="•"/>
              <a:defRPr/>
            </a:pPr>
            <a:r>
              <a:rPr lang="en-US" altLang="en-US" sz="16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After registering on LABAVN, download a DVBE(LAWA) Affidavit and apply online</a:t>
            </a:r>
          </a:p>
          <a:p>
            <a:pPr lvl="1">
              <a:lnSpc>
                <a:spcPct val="90000"/>
              </a:lnSpc>
              <a:buClr>
                <a:srgbClr val="04617B"/>
              </a:buClr>
              <a:buFontTx/>
              <a:buChar char="•"/>
              <a:defRPr/>
            </a:pPr>
            <a:endParaRPr lang="en-US" altLang="en-US" sz="12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 lvl="1">
              <a:lnSpc>
                <a:spcPct val="90000"/>
              </a:lnSpc>
              <a:buClr>
                <a:srgbClr val="04617B"/>
              </a:buClr>
              <a:buFontTx/>
              <a:buChar char="•"/>
              <a:defRPr/>
            </a:pPr>
            <a:endParaRPr lang="en-US" altLang="en-US" sz="12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 marL="771525" indent="-771525">
              <a:lnSpc>
                <a:spcPct val="90000"/>
              </a:lnSpc>
              <a:buNone/>
              <a:defRPr/>
            </a:pPr>
            <a:r>
              <a:rPr lang="en-US" altLang="en-US" sz="1600" b="1" dirty="0">
                <a:solidFill>
                  <a:srgbClr val="04617B"/>
                </a:solidFill>
                <a:latin typeface="Arial" pitchFamily="34" charset="0"/>
                <a:cs typeface="Arial" pitchFamily="34" charset="0"/>
              </a:rPr>
              <a:t>Example:  </a:t>
            </a:r>
            <a:r>
              <a:rPr lang="en-US" altLang="en-US" sz="16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Any type of business </a:t>
            </a:r>
          </a:p>
          <a:p>
            <a:pPr marL="771525" indent="-771525">
              <a:lnSpc>
                <a:spcPct val="90000"/>
              </a:lnSpc>
              <a:buNone/>
              <a:defRPr/>
            </a:pPr>
            <a:endParaRPr lang="en-US" altLang="en-US" sz="1800" b="1" dirty="0">
              <a:solidFill>
                <a:srgbClr val="F49100"/>
              </a:solidFill>
              <a:latin typeface="Arial" pitchFamily="34" charset="0"/>
              <a:cs typeface="Arial" pitchFamily="34" charset="0"/>
            </a:endParaRPr>
          </a:p>
          <a:p>
            <a:pPr marL="775097" indent="-775097">
              <a:lnSpc>
                <a:spcPct val="90000"/>
              </a:lnSpc>
              <a:buNone/>
              <a:tabLst>
                <a:tab pos="771525" algn="l"/>
              </a:tabLst>
              <a:defRPr/>
            </a:pPr>
            <a:r>
              <a:rPr lang="en-US" altLang="en-US" sz="1600" b="1" dirty="0">
                <a:solidFill>
                  <a:srgbClr val="04617B"/>
                </a:solidFill>
                <a:latin typeface="Arial" pitchFamily="34" charset="0"/>
                <a:cs typeface="Arial" pitchFamily="34" charset="0"/>
              </a:rPr>
              <a:t>NOTE:      </a:t>
            </a:r>
            <a:r>
              <a:rPr lang="en-US" altLang="en-US" sz="16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DVBE (LAWA)</a:t>
            </a:r>
            <a:r>
              <a:rPr lang="en-US" altLang="en-US" sz="16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Certification does not apply to contracts that involve the </a:t>
            </a:r>
          </a:p>
          <a:p>
            <a:pPr marL="775097" indent="-775097">
              <a:lnSpc>
                <a:spcPct val="90000"/>
              </a:lnSpc>
              <a:buNone/>
              <a:tabLst>
                <a:tab pos="771525" algn="l"/>
              </a:tabLst>
              <a:defRPr/>
            </a:pPr>
            <a:r>
              <a:rPr lang="en-US" altLang="en-US" sz="16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                  expenditure of funds that are not entirely within LAWA’s control; i.e., grants, </a:t>
            </a:r>
          </a:p>
          <a:p>
            <a:pPr marL="775097" indent="-775097">
              <a:lnSpc>
                <a:spcPct val="90000"/>
              </a:lnSpc>
              <a:buNone/>
              <a:tabLst>
                <a:tab pos="771525" algn="l"/>
              </a:tabLst>
              <a:defRPr/>
            </a:pPr>
            <a:r>
              <a:rPr lang="en-US" altLang="en-US" sz="16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                  federal funds, etc.</a:t>
            </a:r>
          </a:p>
        </p:txBody>
      </p:sp>
    </p:spTree>
    <p:extLst>
      <p:ext uri="{BB962C8B-B14F-4D97-AF65-F5344CB8AC3E}">
        <p14:creationId xmlns:p14="http://schemas.microsoft.com/office/powerpoint/2010/main" val="1344637440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3200" b="1" i="1" dirty="0"/>
              <a:t>LAWA’s Local Small Business Enterprise (LSBE) Certification Recognition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There is no separate LSBE certification process with the City of Los Angeles or with LAWA. In order to qualify as a LAWA LSBE, a firm must be certified as an SBE </a:t>
            </a:r>
            <a:r>
              <a:rPr lang="en-US" sz="2000" b="1" u="sng" dirty="0">
                <a:latin typeface="Arial" panose="020B0604020202020204" pitchFamily="34" charset="0"/>
                <a:cs typeface="Arial" panose="020B0604020202020204" pitchFamily="34" charset="0"/>
              </a:rPr>
              <a:t>and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LBE</a:t>
            </a:r>
          </a:p>
          <a:p>
            <a:pPr marL="0" indent="0">
              <a:buFont typeface="Wingdings 2" pitchFamily="18" charset="2"/>
              <a:buNone/>
              <a:defRPr/>
            </a:pPr>
            <a:endParaRPr lang="en-US" dirty="0"/>
          </a:p>
          <a:p>
            <a:pPr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b="1" dirty="0">
                <a:latin typeface="Arial"/>
                <a:ea typeface="Times New Roman"/>
              </a:rPr>
              <a:t>What happens if I have LSBE certification from the County of Los Angeles?</a:t>
            </a:r>
          </a:p>
          <a:p>
            <a:pPr>
              <a:spcBef>
                <a:spcPts val="0"/>
              </a:spcBef>
              <a:spcAft>
                <a:spcPts val="0"/>
              </a:spcAft>
              <a:defRPr/>
            </a:pPr>
            <a:endParaRPr lang="en-US" sz="2000" dirty="0">
              <a:latin typeface="Times New Roman"/>
              <a:ea typeface="Times New Roman"/>
            </a:endParaRPr>
          </a:p>
          <a:p>
            <a:pPr marL="709613" lvl="1" indent="-342900">
              <a:spcBef>
                <a:spcPts val="0"/>
              </a:spcBef>
              <a:spcAft>
                <a:spcPts val="0"/>
              </a:spcAft>
              <a:buFont typeface="Symbol"/>
              <a:buChar char=""/>
              <a:defRPr/>
            </a:pPr>
            <a:r>
              <a:rPr lang="en-US" sz="1800" dirty="0">
                <a:latin typeface="Arial"/>
                <a:ea typeface="Times New Roman"/>
              </a:rPr>
              <a:t>Your firm will be recognized as an SBE (Proprietary) by LAWA. </a:t>
            </a:r>
          </a:p>
          <a:p>
            <a:pPr marL="366713" lvl="1" indent="0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en-US" sz="1800" dirty="0">
                <a:latin typeface="Arial"/>
                <a:ea typeface="Times New Roman"/>
              </a:rPr>
              <a:t> </a:t>
            </a:r>
            <a:endParaRPr lang="en-US" sz="1800" dirty="0">
              <a:latin typeface="Times New Roman"/>
              <a:ea typeface="Times New Roman"/>
            </a:endParaRPr>
          </a:p>
          <a:p>
            <a:pPr marL="709613" lvl="1" indent="-342900">
              <a:spcBef>
                <a:spcPts val="0"/>
              </a:spcBef>
              <a:spcAft>
                <a:spcPts val="0"/>
              </a:spcAft>
              <a:buFont typeface="Symbol"/>
              <a:buChar char=""/>
              <a:defRPr/>
            </a:pPr>
            <a:r>
              <a:rPr lang="en-US" sz="1800" dirty="0">
                <a:latin typeface="Arial"/>
                <a:ea typeface="Times New Roman"/>
              </a:rPr>
              <a:t>However, you must submit a LBE Affidavit of Eligibility with the City of Los Angeles.</a:t>
            </a:r>
            <a:endParaRPr lang="en-US" sz="1800" dirty="0">
              <a:latin typeface="Times New Roman"/>
              <a:ea typeface="Times New Roman"/>
            </a:endParaRPr>
          </a:p>
          <a:p>
            <a:pPr marL="709613" lvl="1" indent="-342900">
              <a:spcBef>
                <a:spcPts val="0"/>
              </a:spcBef>
              <a:spcAft>
                <a:spcPts val="0"/>
              </a:spcAft>
              <a:buFont typeface="Symbol"/>
              <a:buChar char=""/>
              <a:defRPr/>
            </a:pPr>
            <a:r>
              <a:rPr lang="en-US" sz="1800" dirty="0">
                <a:latin typeface="Arial"/>
                <a:ea typeface="Times New Roman"/>
              </a:rPr>
              <a:t>If your firm meets the City of Los Angeles’ LBE criteria and consequently obtains LBE certification, your firm will then be recognized as both an LBE and LSBE by LAWA.</a:t>
            </a:r>
            <a:endParaRPr lang="en-US" sz="1800" dirty="0">
              <a:latin typeface="Times New Roman"/>
              <a:ea typeface="Times New Roman"/>
            </a:endParaRPr>
          </a:p>
          <a:p>
            <a:pPr marL="0" indent="0">
              <a:spcBef>
                <a:spcPts val="0"/>
              </a:spcBef>
              <a:spcAft>
                <a:spcPts val="0"/>
              </a:spcAft>
              <a:buFont typeface="Wingdings 2" pitchFamily="18" charset="2"/>
              <a:buNone/>
              <a:defRPr/>
            </a:pPr>
            <a:endParaRPr lang="en-US" sz="3200" dirty="0">
              <a:latin typeface="Times New Roman"/>
              <a:ea typeface="Times New Roman"/>
            </a:endParaRPr>
          </a:p>
          <a:p>
            <a:pPr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D600D51-CB06-4304-86C2-8188227ECDA8}" type="slidenum">
              <a:rPr lang="en-US" smtClean="0"/>
              <a:pPr>
                <a:defRPr/>
              </a:pPr>
              <a:t>56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7735421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7F40166-D64C-4F6D-A761-FC5A487BBE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84AE8A8-6ACE-4A15-90DF-984768BF0901}" type="slidenum">
              <a:rPr lang="en-US" smtClean="0"/>
              <a:pPr>
                <a:defRPr/>
              </a:pPr>
              <a:t>57</a:t>
            </a:fld>
            <a:endParaRPr lang="en-US" dirty="0"/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id="{6B756112-B3EA-4671-A66F-332DC913540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1000" y="2057400"/>
            <a:ext cx="8229600" cy="2438400"/>
          </a:xfrm>
          <a:prstGeom prst="rect">
            <a:avLst/>
          </a:prstGeom>
          <a:ln w="25400" cap="flat" cmpd="sng" algn="ctr">
            <a:noFill/>
            <a:prstDash val="solid"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73050" indent="-2730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BD0D9"/>
              </a:buClr>
              <a:buSzPct val="95000"/>
              <a:buFont typeface="Wingdings 2" pitchFamily="18" charset="2"/>
              <a:buChar char=""/>
              <a:defRPr sz="2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639763" indent="-24606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Wingdings 2" pitchFamily="18" charset="2"/>
              <a:buChar char="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-24606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 2" pitchFamily="18" charset="2"/>
              <a:buChar char=""/>
              <a:defRPr sz="21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187450" indent="-2095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BD0D9"/>
              </a:buClr>
              <a:buSzPct val="65000"/>
              <a:buFont typeface="Wingdings 2" pitchFamily="18" charset="2"/>
              <a:buChar char="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462088" indent="-2095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1737360" indent="-210312" algn="l" rtl="0" eaLnBrk="1" latinLnBrk="0" hangingPunct="1">
              <a:spcBef>
                <a:spcPct val="20000"/>
              </a:spcBef>
              <a:buClr>
                <a:schemeClr val="accent5"/>
              </a:buClr>
              <a:buSzPct val="80000"/>
              <a:buFont typeface="Wingdings 2"/>
              <a:buChar char=""/>
              <a:defRPr kumimoji="0"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Char char=""/>
              <a:defRPr kumimoji="0" sz="1600" kern="1200" baseline="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219456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Char char="•"/>
              <a:defRPr kumimoji="0"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246888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FontTx/>
              <a:buChar char="•"/>
              <a:defRPr kumimoji="0" sz="1400" kern="1200" baseline="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203325" indent="-1203325">
              <a:lnSpc>
                <a:spcPct val="90000"/>
              </a:lnSpc>
              <a:buFontTx/>
              <a:buNone/>
              <a:defRPr/>
            </a:pPr>
            <a:r>
              <a:rPr lang="en-US" altLang="en-US" sz="1600" b="1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Advantage:  </a:t>
            </a:r>
            <a:r>
              <a:rPr lang="en-US" altLang="en-US" sz="16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Certification provides additional opportunities in competing against non-certified subcontractors for procurements opportunities calling for LSBE (LAWA)-recognized firms</a:t>
            </a:r>
          </a:p>
          <a:p>
            <a:pPr>
              <a:lnSpc>
                <a:spcPct val="90000"/>
              </a:lnSpc>
              <a:buFontTx/>
              <a:buNone/>
              <a:defRPr/>
            </a:pPr>
            <a:endParaRPr lang="en-US" altLang="en-US" sz="16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>
              <a:lnSpc>
                <a:spcPct val="90000"/>
              </a:lnSpc>
              <a:buFontTx/>
              <a:buNone/>
              <a:defRPr/>
            </a:pPr>
            <a:r>
              <a:rPr lang="en-US" altLang="en-US" sz="1600" b="1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Example:      </a:t>
            </a:r>
            <a:r>
              <a:rPr lang="en-US" altLang="en-US" sz="16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Any type of business</a:t>
            </a:r>
          </a:p>
          <a:p>
            <a:pPr>
              <a:lnSpc>
                <a:spcPct val="90000"/>
              </a:lnSpc>
              <a:buFontTx/>
              <a:buNone/>
              <a:defRPr/>
            </a:pPr>
            <a:endParaRPr lang="en-US" altLang="en-US" sz="16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marL="1257300" indent="-1257300">
              <a:lnSpc>
                <a:spcPct val="90000"/>
              </a:lnSpc>
              <a:buFontTx/>
              <a:buNone/>
              <a:defRPr/>
            </a:pPr>
            <a:r>
              <a:rPr lang="en-US" altLang="en-US" sz="1600" b="1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NOTE:           </a:t>
            </a:r>
            <a:r>
              <a:rPr lang="en-US" altLang="en-US" sz="16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As mentioned previously, LAWA does not accept LA County LSBE Certification for Local Business Enterprise Certification Recognition.</a:t>
            </a: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CC02E6ED-C971-4446-8CE3-DD8A135272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704850"/>
            <a:ext cx="8229600" cy="1143000"/>
          </a:xfrm>
        </p:spPr>
        <p:txBody>
          <a:bodyPr/>
          <a:lstStyle/>
          <a:p>
            <a:r>
              <a:rPr lang="en-US" altLang="en-US" sz="3200" b="1" i="1" dirty="0"/>
              <a:t>LAWA’s Local Small Business Enterprise (LSBE) Certification Recognition</a:t>
            </a:r>
          </a:p>
        </p:txBody>
      </p:sp>
    </p:spTree>
    <p:extLst>
      <p:ext uri="{BB962C8B-B14F-4D97-AF65-F5344CB8AC3E}">
        <p14:creationId xmlns:p14="http://schemas.microsoft.com/office/powerpoint/2010/main" val="2009615747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501650" y="685800"/>
            <a:ext cx="8642350" cy="609600"/>
          </a:xfrm>
        </p:spPr>
        <p:txBody>
          <a:bodyPr/>
          <a:lstStyle/>
          <a:p>
            <a:br>
              <a:rPr lang="en-US" altLang="en-US" sz="2700" b="1" i="1" dirty="0"/>
            </a:br>
            <a:r>
              <a:rPr lang="en-US" altLang="en-US" sz="3200" b="1" i="1" dirty="0"/>
              <a:t>DBE/ACDBE Certification Requirements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4B9EB0F-3A6D-4C76-93FB-E5089E19534A}" type="slidenum">
              <a:rPr lang="en-US" smtClean="0"/>
              <a:pPr>
                <a:defRPr/>
              </a:pPr>
              <a:t>58</a:t>
            </a:fld>
            <a:endParaRPr lang="en-US" dirty="0"/>
          </a:p>
        </p:txBody>
      </p:sp>
      <p:pic>
        <p:nvPicPr>
          <p:cNvPr id="80900" name="Picture 2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371600"/>
            <a:ext cx="8504238" cy="5153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14268977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7267E8-AFA5-4401-B1F9-65C69468C8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143000"/>
          </a:xfrm>
        </p:spPr>
        <p:txBody>
          <a:bodyPr/>
          <a:lstStyle/>
          <a:p>
            <a:r>
              <a:rPr lang="en-US" sz="3200" b="1" i="1" dirty="0"/>
              <a:t>DBE / ACDBE Certification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1F77FB9-A919-4E15-985A-24C6F951C9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84AE8A8-6ACE-4A15-90DF-984768BF0901}" type="slidenum">
              <a:rPr lang="en-US" smtClean="0"/>
              <a:pPr>
                <a:defRPr/>
              </a:pPr>
              <a:t>59</a:t>
            </a:fld>
            <a:endParaRPr lang="en-US" dirty="0"/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id="{2BBD4EAB-EF24-4D34-9CB3-0E7C73F6D20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3400" y="1752600"/>
            <a:ext cx="8229600" cy="4800600"/>
          </a:xfrm>
          <a:prstGeom prst="rect">
            <a:avLst/>
          </a:prstGeom>
          <a:ln w="25400" cap="flat" cmpd="sng" algn="ctr">
            <a:noFill/>
            <a:prstDash val="solid"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73050" indent="-2730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BD0D9"/>
              </a:buClr>
              <a:buSzPct val="95000"/>
              <a:buFont typeface="Wingdings 2" pitchFamily="18" charset="2"/>
              <a:buChar char=""/>
              <a:defRPr sz="2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639763" indent="-24606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Wingdings 2" pitchFamily="18" charset="2"/>
              <a:buChar char="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-24606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 2" pitchFamily="18" charset="2"/>
              <a:buChar char=""/>
              <a:defRPr sz="21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187450" indent="-2095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BD0D9"/>
              </a:buClr>
              <a:buSzPct val="65000"/>
              <a:buFont typeface="Wingdings 2" pitchFamily="18" charset="2"/>
              <a:buChar char="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462088" indent="-2095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1737360" indent="-210312" algn="l" rtl="0" eaLnBrk="1" latinLnBrk="0" hangingPunct="1">
              <a:spcBef>
                <a:spcPct val="20000"/>
              </a:spcBef>
              <a:buClr>
                <a:schemeClr val="accent5"/>
              </a:buClr>
              <a:buSzPct val="80000"/>
              <a:buFont typeface="Wingdings 2"/>
              <a:buChar char=""/>
              <a:defRPr kumimoji="0"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Char char=""/>
              <a:defRPr kumimoji="0" sz="1600" kern="1200" baseline="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219456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Char char="•"/>
              <a:defRPr kumimoji="0"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246888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FontTx/>
              <a:buChar char="•"/>
              <a:defRPr kumimoji="0" sz="1400" kern="1200" baseline="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90000"/>
              </a:lnSpc>
              <a:buFontTx/>
              <a:buNone/>
              <a:defRPr/>
            </a:pPr>
            <a:r>
              <a:rPr lang="en-US" altLang="en-US" sz="1800" b="1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Applying for DBE or ACDBE Certification:</a:t>
            </a:r>
            <a:endParaRPr lang="en-US" altLang="en-US" sz="1800" dirty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  <a:p>
            <a:pPr lvl="1">
              <a:lnSpc>
                <a:spcPct val="90000"/>
              </a:lnSpc>
              <a:buClr>
                <a:schemeClr val="tx2"/>
              </a:buClr>
              <a:buFontTx/>
              <a:buChar char="•"/>
              <a:defRPr/>
            </a:pPr>
            <a:r>
              <a:rPr lang="en-US" altLang="en-US" sz="16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Go to www.bca.lacity.org/Uploads/cca/DBE_ACDBE_Application.pdf</a:t>
            </a:r>
          </a:p>
          <a:p>
            <a:pPr>
              <a:lnSpc>
                <a:spcPct val="90000"/>
              </a:lnSpc>
              <a:buNone/>
              <a:defRPr/>
            </a:pPr>
            <a:endParaRPr lang="en-US" altLang="en-US" sz="18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>
              <a:lnSpc>
                <a:spcPct val="90000"/>
              </a:lnSpc>
              <a:buNone/>
              <a:defRPr/>
            </a:pPr>
            <a:r>
              <a:rPr lang="en-US" altLang="en-US" sz="1800" b="1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Advantage:</a:t>
            </a:r>
          </a:p>
          <a:p>
            <a:pPr lvl="1">
              <a:lnSpc>
                <a:spcPct val="90000"/>
              </a:lnSpc>
              <a:defRPr/>
            </a:pPr>
            <a:r>
              <a:rPr lang="en-US" altLang="en-US" sz="16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Certification provides additional opportunities in competing against non-certified subcontractors</a:t>
            </a:r>
          </a:p>
          <a:p>
            <a:pPr lvl="1">
              <a:lnSpc>
                <a:spcPct val="90000"/>
              </a:lnSpc>
              <a:defRPr/>
            </a:pPr>
            <a:r>
              <a:rPr lang="en-US" altLang="en-US" sz="16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Marketing exposure through nationwide, statewide, and citywide databases</a:t>
            </a:r>
          </a:p>
          <a:p>
            <a:pPr lvl="1">
              <a:lnSpc>
                <a:spcPct val="90000"/>
              </a:lnSpc>
              <a:defRPr/>
            </a:pPr>
            <a:r>
              <a:rPr lang="en-US" altLang="en-US" sz="16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One stop shop – the City’s DBE/ACDBE certifications are honored throughout CA (CUCP includes CALTRANS, Metro, etc.)</a:t>
            </a:r>
          </a:p>
          <a:p>
            <a:pPr lvl="1">
              <a:lnSpc>
                <a:spcPct val="90000"/>
              </a:lnSpc>
              <a:defRPr/>
            </a:pPr>
            <a:r>
              <a:rPr lang="en-US" altLang="en-US" sz="16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DBE certification is good until or unless removed for cause; e.g., change in ownership or control, exceeds size standards or net worth or failure to cooperate.</a:t>
            </a:r>
          </a:p>
          <a:p>
            <a:pPr>
              <a:lnSpc>
                <a:spcPct val="90000"/>
              </a:lnSpc>
              <a:buNone/>
              <a:defRPr/>
            </a:pPr>
            <a:endParaRPr lang="en-US" altLang="en-US" sz="18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>
              <a:lnSpc>
                <a:spcPct val="90000"/>
              </a:lnSpc>
              <a:buNone/>
              <a:defRPr/>
            </a:pPr>
            <a:r>
              <a:rPr lang="en-US" altLang="en-US" sz="1800" b="1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ACDBE Examples: </a:t>
            </a:r>
          </a:p>
          <a:p>
            <a:pPr lvl="1">
              <a:lnSpc>
                <a:spcPct val="90000"/>
              </a:lnSpc>
              <a:defRPr/>
            </a:pPr>
            <a:r>
              <a:rPr lang="en-US" altLang="en-US" sz="16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On-line and hard copy airport magazine publisher</a:t>
            </a:r>
          </a:p>
          <a:p>
            <a:pPr lvl="1">
              <a:lnSpc>
                <a:spcPct val="90000"/>
              </a:lnSpc>
              <a:defRPr/>
            </a:pPr>
            <a:r>
              <a:rPr lang="en-US" altLang="en-US" sz="16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On-line digital advertising vendor</a:t>
            </a:r>
          </a:p>
          <a:p>
            <a:pPr lvl="1">
              <a:lnSpc>
                <a:spcPct val="90000"/>
              </a:lnSpc>
              <a:defRPr/>
            </a:pPr>
            <a:r>
              <a:rPr lang="en-US" altLang="en-US" sz="16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Vehicle Service and Maintenance Provider off the LAWA campus who performs CHP-standard vehicle inspections and services.  Staff also repairs, services, and maintains tour buses and shuttle vans that transport travelers to and from LAX</a:t>
            </a:r>
            <a:r>
              <a:rPr lang="en-US" altLang="en-US" sz="1600" dirty="0">
                <a:solidFill>
                  <a:schemeClr val="hlink"/>
                </a:solidFill>
                <a:latin typeface="Arial" pitchFamily="34" charset="0"/>
                <a:cs typeface="Arial" pitchFamily="34" charset="0"/>
              </a:rPr>
              <a:t>.</a:t>
            </a:r>
            <a:endParaRPr lang="en-US" altLang="en-US" sz="16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9778758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ChangeArrowheads="1"/>
          </p:cNvSpPr>
          <p:nvPr/>
        </p:nvSpPr>
        <p:spPr bwMode="auto">
          <a:xfrm>
            <a:off x="263525" y="938212"/>
            <a:ext cx="7772400" cy="5857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eaLnBrk="0" hangingPunct="0">
              <a:spcBef>
                <a:spcPct val="20000"/>
              </a:spcBef>
              <a:buClr>
                <a:srgbClr val="0BD0D9"/>
              </a:buClr>
              <a:buSzPct val="95000"/>
              <a:buFont typeface="Wingdings 2" pitchFamily="18" charset="2"/>
              <a:buChar char=""/>
              <a:defRPr sz="2600">
                <a:solidFill>
                  <a:schemeClr val="tx1"/>
                </a:solidFill>
                <a:latin typeface="Constantia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85000"/>
              <a:buFont typeface="Wingdings 2" pitchFamily="18" charset="2"/>
              <a:buChar char=""/>
              <a:defRPr sz="2400">
                <a:solidFill>
                  <a:schemeClr val="tx1"/>
                </a:solidFill>
                <a:latin typeface="Constantia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 2" pitchFamily="18" charset="2"/>
              <a:buChar char=""/>
              <a:defRPr sz="2100">
                <a:solidFill>
                  <a:schemeClr val="tx1"/>
                </a:solidFill>
                <a:latin typeface="Constantia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0BD0D9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3200" b="1" i="1" dirty="0">
                <a:solidFill>
                  <a:schemeClr val="tx2"/>
                </a:solidFill>
                <a:latin typeface="Calibri" pitchFamily="34" charset="0"/>
              </a:rPr>
              <a:t>Important RFP Information to Note</a:t>
            </a:r>
          </a:p>
        </p:txBody>
      </p:sp>
      <p:sp>
        <p:nvSpPr>
          <p:cNvPr id="40963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600200"/>
            <a:ext cx="7772400" cy="4976813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Clr>
                <a:schemeClr val="tx2"/>
              </a:buClr>
              <a:buSzPct val="90000"/>
              <a:defRPr/>
            </a:pPr>
            <a:r>
              <a:rPr lang="en-US" sz="2000" b="1" dirty="0">
                <a:latin typeface="Arial" charset="0"/>
              </a:rPr>
              <a:t>DUE DATE (COVID-19 info)</a:t>
            </a:r>
          </a:p>
          <a:p>
            <a:pPr lvl="1" eaLnBrk="1" hangingPunct="1">
              <a:lnSpc>
                <a:spcPct val="90000"/>
              </a:lnSpc>
              <a:buClr>
                <a:schemeClr val="tx2"/>
              </a:buClr>
              <a:buSzPct val="90000"/>
              <a:defRPr/>
            </a:pPr>
            <a:r>
              <a:rPr lang="en-US" sz="1800" dirty="0">
                <a:latin typeface="Arial" charset="0"/>
              </a:rPr>
              <a:t>There are no exceptions to the stated Due Date and Time</a:t>
            </a:r>
          </a:p>
          <a:p>
            <a:pPr lvl="1" eaLnBrk="1" hangingPunct="1">
              <a:lnSpc>
                <a:spcPct val="90000"/>
              </a:lnSpc>
              <a:buClr>
                <a:schemeClr val="tx2"/>
              </a:buClr>
              <a:buSzPct val="90000"/>
              <a:defRPr/>
            </a:pPr>
            <a:r>
              <a:rPr lang="en-US" sz="1800" dirty="0">
                <a:latin typeface="Arial" charset="0"/>
              </a:rPr>
              <a:t>RFP must be delivered and time-stamped at:</a:t>
            </a:r>
          </a:p>
          <a:p>
            <a:pPr marL="1252538" lvl="4" indent="0" eaLnBrk="1" hangingPunct="1">
              <a:lnSpc>
                <a:spcPct val="90000"/>
              </a:lnSpc>
              <a:buClr>
                <a:schemeClr val="tx2"/>
              </a:buClr>
              <a:buSzPct val="90000"/>
              <a:buNone/>
              <a:defRPr/>
            </a:pPr>
            <a:r>
              <a:rPr lang="en-US" sz="1400" b="1" dirty="0">
                <a:latin typeface="Arial" charset="0"/>
              </a:rPr>
              <a:t>7301 World Way West, 4</a:t>
            </a:r>
            <a:r>
              <a:rPr lang="en-US" sz="1400" b="1" baseline="30000" dirty="0">
                <a:latin typeface="Arial" charset="0"/>
              </a:rPr>
              <a:t>th</a:t>
            </a:r>
            <a:r>
              <a:rPr lang="en-US" sz="1400" b="1" dirty="0">
                <a:latin typeface="Arial" charset="0"/>
              </a:rPr>
              <a:t> Floor</a:t>
            </a:r>
          </a:p>
          <a:p>
            <a:pPr marL="1252538" lvl="4" indent="0" eaLnBrk="1" hangingPunct="1">
              <a:lnSpc>
                <a:spcPct val="90000"/>
              </a:lnSpc>
              <a:buClr>
                <a:schemeClr val="tx2"/>
              </a:buClr>
              <a:buSzPct val="90000"/>
              <a:buNone/>
              <a:defRPr/>
            </a:pPr>
            <a:r>
              <a:rPr lang="en-US" sz="1400" b="1" dirty="0">
                <a:latin typeface="Arial" charset="0"/>
              </a:rPr>
              <a:t>	Los Angeles, CA   90045</a:t>
            </a:r>
          </a:p>
          <a:p>
            <a:pPr lvl="1" eaLnBrk="1" hangingPunct="1">
              <a:lnSpc>
                <a:spcPct val="90000"/>
              </a:lnSpc>
              <a:buClr>
                <a:schemeClr val="tx2"/>
              </a:buClr>
              <a:buSzPct val="90000"/>
              <a:defRPr/>
            </a:pPr>
            <a:r>
              <a:rPr lang="en-US" sz="1800" dirty="0">
                <a:latin typeface="Arial" charset="0"/>
              </a:rPr>
              <a:t>RFP delivery location varies.</a:t>
            </a:r>
          </a:p>
          <a:p>
            <a:pPr lvl="1" eaLnBrk="1" hangingPunct="1">
              <a:lnSpc>
                <a:spcPct val="90000"/>
              </a:lnSpc>
              <a:buClr>
                <a:schemeClr val="tx2"/>
              </a:buClr>
              <a:buSzPct val="90000"/>
              <a:defRPr/>
            </a:pPr>
            <a:endParaRPr lang="en-US" sz="1800" dirty="0">
              <a:latin typeface="Arial" charset="0"/>
            </a:endParaRPr>
          </a:p>
          <a:p>
            <a:pPr eaLnBrk="1" hangingPunct="1">
              <a:lnSpc>
                <a:spcPct val="90000"/>
              </a:lnSpc>
              <a:buClr>
                <a:schemeClr val="tx2"/>
              </a:buClr>
              <a:buSzPct val="90000"/>
              <a:defRPr/>
            </a:pPr>
            <a:r>
              <a:rPr lang="en-US" sz="2000" b="1" dirty="0">
                <a:latin typeface="Arial" charset="0"/>
              </a:rPr>
              <a:t>QUESTIONS &amp; CLARIFICATIONS</a:t>
            </a:r>
          </a:p>
          <a:p>
            <a:pPr lvl="1" eaLnBrk="1" hangingPunct="1">
              <a:lnSpc>
                <a:spcPct val="90000"/>
              </a:lnSpc>
              <a:buClr>
                <a:schemeClr val="tx2"/>
              </a:buClr>
              <a:buSzPct val="90000"/>
              <a:defRPr/>
            </a:pPr>
            <a:r>
              <a:rPr lang="en-US" sz="1800" dirty="0">
                <a:latin typeface="Arial" charset="0"/>
              </a:rPr>
              <a:t>Must contact the designated LAWA Project Manager for RFPs.</a:t>
            </a:r>
          </a:p>
          <a:p>
            <a:pPr marL="0" indent="0" eaLnBrk="1" hangingPunct="1">
              <a:lnSpc>
                <a:spcPct val="90000"/>
              </a:lnSpc>
              <a:buClr>
                <a:schemeClr val="tx2"/>
              </a:buClr>
              <a:buSzPct val="90000"/>
              <a:buNone/>
              <a:defRPr/>
            </a:pPr>
            <a:endParaRPr lang="en-US" sz="2000" b="1" dirty="0">
              <a:latin typeface="Arial" charset="0"/>
            </a:endParaRPr>
          </a:p>
          <a:p>
            <a:pPr eaLnBrk="1" hangingPunct="1">
              <a:lnSpc>
                <a:spcPct val="90000"/>
              </a:lnSpc>
              <a:buClr>
                <a:schemeClr val="tx2"/>
              </a:buClr>
              <a:buSzPct val="90000"/>
              <a:defRPr/>
            </a:pPr>
            <a:r>
              <a:rPr lang="en-US" sz="2000" b="1" dirty="0">
                <a:latin typeface="Arial" charset="0"/>
              </a:rPr>
              <a:t>AUTHORIZATION</a:t>
            </a:r>
          </a:p>
          <a:p>
            <a:pPr lvl="1" eaLnBrk="1" hangingPunct="1">
              <a:lnSpc>
                <a:spcPct val="90000"/>
              </a:lnSpc>
              <a:buClr>
                <a:schemeClr val="tx2"/>
              </a:buClr>
              <a:buSzPct val="90000"/>
              <a:defRPr/>
            </a:pPr>
            <a:r>
              <a:rPr lang="en-US" sz="1800" dirty="0">
                <a:latin typeface="Arial" charset="0"/>
              </a:rPr>
              <a:t>RFP must be signed by someone authorized to encumber the bidding/proposing company.</a:t>
            </a:r>
          </a:p>
          <a:p>
            <a:pPr marL="0" indent="0" eaLnBrk="1" hangingPunct="1">
              <a:lnSpc>
                <a:spcPct val="90000"/>
              </a:lnSpc>
              <a:buClr>
                <a:schemeClr val="tx2"/>
              </a:buClr>
              <a:buSzPct val="90000"/>
              <a:buNone/>
              <a:defRPr/>
            </a:pPr>
            <a:endParaRPr lang="en-US" sz="2000" b="1" dirty="0">
              <a:latin typeface="Arial" charset="0"/>
            </a:endParaRPr>
          </a:p>
          <a:p>
            <a:pPr eaLnBrk="1" hangingPunct="1">
              <a:lnSpc>
                <a:spcPct val="90000"/>
              </a:lnSpc>
              <a:buClr>
                <a:schemeClr val="tx2"/>
              </a:buClr>
              <a:buSzPct val="90000"/>
              <a:defRPr/>
            </a:pPr>
            <a:r>
              <a:rPr lang="en-US" sz="2000" b="1" dirty="0">
                <a:latin typeface="Arial" charset="0"/>
              </a:rPr>
              <a:t>PRE-PROPOSAL MEETINGS</a:t>
            </a:r>
          </a:p>
          <a:p>
            <a:pPr lvl="1" eaLnBrk="1" hangingPunct="1">
              <a:lnSpc>
                <a:spcPct val="90000"/>
              </a:lnSpc>
              <a:buClr>
                <a:schemeClr val="tx2"/>
              </a:buClr>
              <a:buSzPct val="90000"/>
              <a:defRPr/>
            </a:pPr>
            <a:r>
              <a:rPr lang="en-US" sz="1800" dirty="0">
                <a:latin typeface="Arial" charset="0"/>
              </a:rPr>
              <a:t>Non-mandatory.</a:t>
            </a:r>
          </a:p>
          <a:p>
            <a:pPr marL="393700" lvl="1" indent="0" eaLnBrk="1" hangingPunct="1">
              <a:lnSpc>
                <a:spcPct val="90000"/>
              </a:lnSpc>
              <a:buClr>
                <a:schemeClr val="tx2"/>
              </a:buClr>
              <a:buSzPct val="90000"/>
              <a:buNone/>
              <a:defRPr/>
            </a:pPr>
            <a:endParaRPr lang="en-US" sz="1800" dirty="0">
              <a:latin typeface="Arial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DE81413-BABE-4426-A73B-4A0A4606EB0E}" type="slidenum">
              <a:rPr lang="en-US" smtClean="0"/>
              <a:pPr>
                <a:defRPr/>
              </a:pPr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563232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09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24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5" dur="500" fill="hold"/>
                                        <p:tgtEl>
                                          <p:spTgt spid="409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36" dur="500" fill="hold"/>
                                        <p:tgtEl>
                                          <p:spTgt spid="409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37" dur="500" fill="hold"/>
                                        <p:tgtEl>
                                          <p:spTgt spid="409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38" dur="500" fill="hold"/>
                                        <p:tgtEl>
                                          <p:spTgt spid="409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4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42" dur="500" fill="hold"/>
                                        <p:tgtEl>
                                          <p:spTgt spid="409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43" dur="500" fill="hold"/>
                                        <p:tgtEl>
                                          <p:spTgt spid="409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44" dur="500" fill="hold"/>
                                        <p:tgtEl>
                                          <p:spTgt spid="409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45" dur="500" fill="hold"/>
                                        <p:tgtEl>
                                          <p:spTgt spid="409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4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49" dur="500" fill="hold"/>
                                        <p:tgtEl>
                                          <p:spTgt spid="409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50" dur="500" fill="hold"/>
                                        <p:tgtEl>
                                          <p:spTgt spid="409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51" dur="500" fill="hold"/>
                                        <p:tgtEl>
                                          <p:spTgt spid="409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52" dur="500" fill="hold"/>
                                        <p:tgtEl>
                                          <p:spTgt spid="409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4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56" dur="500" fill="hold"/>
                                        <p:tgtEl>
                                          <p:spTgt spid="409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57" dur="500" fill="hold"/>
                                        <p:tgtEl>
                                          <p:spTgt spid="409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58" dur="500" fill="hold"/>
                                        <p:tgtEl>
                                          <p:spTgt spid="409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59" dur="500" fill="hold"/>
                                        <p:tgtEl>
                                          <p:spTgt spid="409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4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3" dur="500" fill="hold"/>
                                        <p:tgtEl>
                                          <p:spTgt spid="409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64" dur="500" fill="hold"/>
                                        <p:tgtEl>
                                          <p:spTgt spid="409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65" dur="500" fill="hold"/>
                                        <p:tgtEl>
                                          <p:spTgt spid="409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66" dur="500" fill="hold"/>
                                        <p:tgtEl>
                                          <p:spTgt spid="409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4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70" dur="500" fill="hold"/>
                                        <p:tgtEl>
                                          <p:spTgt spid="4096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71" dur="500" fill="hold"/>
                                        <p:tgtEl>
                                          <p:spTgt spid="4096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72" dur="500" fill="hold"/>
                                        <p:tgtEl>
                                          <p:spTgt spid="4096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73" dur="500" fill="hold"/>
                                        <p:tgtEl>
                                          <p:spTgt spid="4096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 nodeType="clickPar">
                      <p:stCondLst>
                        <p:cond delay="indefinite"/>
                      </p:stCondLst>
                      <p:childTnLst>
                        <p:par>
                          <p:cTn id="7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0" presetID="24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81" dur="500" fill="hold"/>
                                        <p:tgtEl>
                                          <p:spTgt spid="4096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82" dur="500" fill="hold"/>
                                        <p:tgtEl>
                                          <p:spTgt spid="4096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83" dur="500" fill="hold"/>
                                        <p:tgtEl>
                                          <p:spTgt spid="4096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84" dur="500" fill="hold"/>
                                        <p:tgtEl>
                                          <p:spTgt spid="4096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24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88" dur="500" fill="hold"/>
                                        <p:tgtEl>
                                          <p:spTgt spid="4096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89" dur="500" fill="hold"/>
                                        <p:tgtEl>
                                          <p:spTgt spid="4096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90" dur="500" fill="hold"/>
                                        <p:tgtEl>
                                          <p:spTgt spid="4096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91" dur="500" fill="hold"/>
                                        <p:tgtEl>
                                          <p:spTgt spid="4096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 nodeType="clickPar">
                      <p:stCondLst>
                        <p:cond delay="indefinite"/>
                      </p:stCondLst>
                      <p:childTnLst>
                        <p:par>
                          <p:cTn id="10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2" presetID="24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03" dur="500" fill="hold"/>
                                        <p:tgtEl>
                                          <p:spTgt spid="4096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04" dur="500" fill="hold"/>
                                        <p:tgtEl>
                                          <p:spTgt spid="4096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05" dur="500" fill="hold"/>
                                        <p:tgtEl>
                                          <p:spTgt spid="4096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106" dur="500" fill="hold"/>
                                        <p:tgtEl>
                                          <p:spTgt spid="4096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24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10" dur="500" fill="hold"/>
                                        <p:tgtEl>
                                          <p:spTgt spid="4096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11" dur="500" fill="hold"/>
                                        <p:tgtEl>
                                          <p:spTgt spid="4096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12" dur="500" fill="hold"/>
                                        <p:tgtEl>
                                          <p:spTgt spid="4096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113" dur="500" fill="hold"/>
                                        <p:tgtEl>
                                          <p:spTgt spid="4096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24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17" dur="500" fill="hold"/>
                                        <p:tgtEl>
                                          <p:spTgt spid="4096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18" dur="500" fill="hold"/>
                                        <p:tgtEl>
                                          <p:spTgt spid="4096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19" dur="500" fill="hold"/>
                                        <p:tgtEl>
                                          <p:spTgt spid="4096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120" dur="500" fill="hold"/>
                                        <p:tgtEl>
                                          <p:spTgt spid="4096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24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24" dur="500" fill="hold"/>
                                        <p:tgtEl>
                                          <p:spTgt spid="4096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25" dur="500" fill="hold"/>
                                        <p:tgtEl>
                                          <p:spTgt spid="4096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26" dur="500" fill="hold"/>
                                        <p:tgtEl>
                                          <p:spTgt spid="4096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127" dur="500" fill="hold"/>
                                        <p:tgtEl>
                                          <p:spTgt spid="4096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381000" y="838200"/>
            <a:ext cx="8489950" cy="533400"/>
          </a:xfrm>
        </p:spPr>
        <p:txBody>
          <a:bodyPr/>
          <a:lstStyle/>
          <a:p>
            <a:r>
              <a:rPr lang="en-US" altLang="en-US" sz="3200" b="1" i="1"/>
              <a:t>DBE/ACDBE  Certification Process</a:t>
            </a:r>
          </a:p>
        </p:txBody>
      </p:sp>
      <p:sp>
        <p:nvSpPr>
          <p:cNvPr id="81923" name="Rectangle 3"/>
          <p:cNvSpPr>
            <a:spLocks noGrp="1" noChangeArrowheads="1"/>
          </p:cNvSpPr>
          <p:nvPr>
            <p:ph idx="4294967295"/>
          </p:nvPr>
        </p:nvSpPr>
        <p:spPr>
          <a:xfrm>
            <a:off x="457200" y="1828800"/>
            <a:ext cx="7924800" cy="4572000"/>
          </a:xfrm>
        </p:spPr>
        <p:txBody>
          <a:bodyPr/>
          <a:lstStyle/>
          <a:p>
            <a:pPr>
              <a:lnSpc>
                <a:spcPct val="80000"/>
              </a:lnSpc>
              <a:buFontTx/>
              <a:buNone/>
            </a:pPr>
            <a:r>
              <a:rPr lang="en-US" altLang="en-US" sz="2000" b="1" dirty="0">
                <a:solidFill>
                  <a:schemeClr val="tx2"/>
                </a:solidFill>
                <a:latin typeface="Arial" charset="0"/>
                <a:cs typeface="Arial" charset="0"/>
              </a:rPr>
              <a:t>1. Preliminary Intake Review:</a:t>
            </a:r>
            <a:endParaRPr lang="en-US" altLang="en-US" sz="2000" dirty="0">
              <a:solidFill>
                <a:schemeClr val="tx2"/>
              </a:solidFill>
              <a:latin typeface="Arial" charset="0"/>
              <a:cs typeface="Arial" charset="0"/>
            </a:endParaRPr>
          </a:p>
          <a:p>
            <a:pPr>
              <a:lnSpc>
                <a:spcPct val="80000"/>
              </a:lnSpc>
              <a:buFontTx/>
              <a:buNone/>
            </a:pPr>
            <a:r>
              <a:rPr lang="en-US" altLang="en-US" sz="2000" dirty="0">
                <a:latin typeface="Arial" charset="0"/>
                <a:cs typeface="Arial" charset="0"/>
              </a:rPr>
              <a:t>	Submitted documents are checked for completeness</a:t>
            </a:r>
          </a:p>
          <a:p>
            <a:pPr>
              <a:lnSpc>
                <a:spcPct val="80000"/>
              </a:lnSpc>
              <a:buFontTx/>
              <a:buNone/>
            </a:pPr>
            <a:endParaRPr lang="en-US" altLang="en-US" sz="2000" dirty="0">
              <a:latin typeface="Arial" charset="0"/>
              <a:cs typeface="Arial" charset="0"/>
            </a:endParaRPr>
          </a:p>
          <a:p>
            <a:pPr>
              <a:lnSpc>
                <a:spcPct val="80000"/>
              </a:lnSpc>
              <a:buFontTx/>
              <a:buNone/>
            </a:pPr>
            <a:r>
              <a:rPr lang="en-US" altLang="en-US" sz="2000" b="1" dirty="0">
                <a:solidFill>
                  <a:schemeClr val="tx2"/>
                </a:solidFill>
                <a:latin typeface="Arial" charset="0"/>
                <a:cs typeface="Arial" charset="0"/>
              </a:rPr>
              <a:t>2.</a:t>
            </a:r>
            <a:r>
              <a:rPr lang="en-US" altLang="en-US" sz="2000" dirty="0">
                <a:solidFill>
                  <a:schemeClr val="tx2"/>
                </a:solidFill>
                <a:latin typeface="Arial" charset="0"/>
                <a:cs typeface="Arial" charset="0"/>
              </a:rPr>
              <a:t> </a:t>
            </a:r>
            <a:r>
              <a:rPr lang="en-US" altLang="en-US" sz="2000" b="1" dirty="0">
                <a:solidFill>
                  <a:schemeClr val="tx2"/>
                </a:solidFill>
                <a:latin typeface="Arial" charset="0"/>
                <a:cs typeface="Arial" charset="0"/>
              </a:rPr>
              <a:t>Desk Audit:</a:t>
            </a:r>
            <a:endParaRPr lang="en-US" altLang="en-US" sz="2000" dirty="0">
              <a:solidFill>
                <a:schemeClr val="tx2"/>
              </a:solidFill>
              <a:latin typeface="Arial" charset="0"/>
              <a:cs typeface="Arial" charset="0"/>
            </a:endParaRPr>
          </a:p>
          <a:p>
            <a:pPr>
              <a:lnSpc>
                <a:spcPct val="80000"/>
              </a:lnSpc>
              <a:buFontTx/>
              <a:buNone/>
            </a:pPr>
            <a:r>
              <a:rPr lang="en-US" altLang="en-US" sz="2000" dirty="0">
                <a:latin typeface="Arial" charset="0"/>
                <a:cs typeface="Arial" charset="0"/>
              </a:rPr>
              <a:t>	Supporting documents are reviewed to determine eligibility for certification, additional information may be requested</a:t>
            </a:r>
          </a:p>
          <a:p>
            <a:pPr>
              <a:lnSpc>
                <a:spcPct val="80000"/>
              </a:lnSpc>
              <a:buFontTx/>
              <a:buNone/>
            </a:pPr>
            <a:endParaRPr lang="en-US" altLang="en-US" sz="2000" dirty="0">
              <a:latin typeface="Arial" charset="0"/>
              <a:cs typeface="Arial" charset="0"/>
            </a:endParaRPr>
          </a:p>
          <a:p>
            <a:pPr>
              <a:lnSpc>
                <a:spcPct val="80000"/>
              </a:lnSpc>
              <a:buFontTx/>
              <a:buNone/>
            </a:pPr>
            <a:r>
              <a:rPr lang="en-US" altLang="en-US" sz="2000" b="1" dirty="0">
                <a:solidFill>
                  <a:schemeClr val="tx2"/>
                </a:solidFill>
                <a:latin typeface="Arial" charset="0"/>
                <a:cs typeface="Arial" charset="0"/>
              </a:rPr>
              <a:t>3. Mandatory Site Visit:</a:t>
            </a:r>
            <a:endParaRPr lang="en-US" altLang="en-US" sz="2000" dirty="0">
              <a:solidFill>
                <a:schemeClr val="tx2"/>
              </a:solidFill>
              <a:latin typeface="Arial" charset="0"/>
              <a:cs typeface="Arial" charset="0"/>
            </a:endParaRPr>
          </a:p>
          <a:p>
            <a:pPr>
              <a:lnSpc>
                <a:spcPct val="80000"/>
              </a:lnSpc>
              <a:buFontTx/>
              <a:buNone/>
            </a:pPr>
            <a:r>
              <a:rPr lang="en-US" altLang="en-US" sz="2000" dirty="0">
                <a:latin typeface="Arial" charset="0"/>
                <a:cs typeface="Arial" charset="0"/>
              </a:rPr>
              <a:t>	Interview applicant at the business location; physical verification that business exists</a:t>
            </a:r>
          </a:p>
          <a:p>
            <a:pPr>
              <a:lnSpc>
                <a:spcPct val="80000"/>
              </a:lnSpc>
              <a:buFontTx/>
              <a:buNone/>
            </a:pPr>
            <a:endParaRPr lang="en-US" altLang="en-US" sz="2000" dirty="0">
              <a:latin typeface="Arial" charset="0"/>
              <a:cs typeface="Arial" charset="0"/>
            </a:endParaRPr>
          </a:p>
          <a:p>
            <a:pPr>
              <a:lnSpc>
                <a:spcPct val="80000"/>
              </a:lnSpc>
              <a:buFontTx/>
              <a:buNone/>
            </a:pPr>
            <a:r>
              <a:rPr lang="en-US" altLang="en-US" sz="2000" b="1" dirty="0">
                <a:solidFill>
                  <a:schemeClr val="tx2"/>
                </a:solidFill>
                <a:latin typeface="Arial" charset="0"/>
                <a:cs typeface="Arial" charset="0"/>
              </a:rPr>
              <a:t>4. Final Review for Approval/Denial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598FC04-E313-4D34-AF5C-126D51C355A2}" type="slidenum">
              <a:rPr lang="en-US" smtClean="0"/>
              <a:pPr>
                <a:defRPr/>
              </a:pPr>
              <a:t>60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462312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501650" y="762000"/>
            <a:ext cx="8642350" cy="685800"/>
          </a:xfrm>
        </p:spPr>
        <p:txBody>
          <a:bodyPr/>
          <a:lstStyle/>
          <a:p>
            <a:r>
              <a:rPr lang="en-US" altLang="en-US" sz="3200" b="1" i="1" dirty="0"/>
              <a:t>Getting Certified</a:t>
            </a:r>
          </a:p>
        </p:txBody>
      </p:sp>
      <p:sp>
        <p:nvSpPr>
          <p:cNvPr id="48131" name="Rectangle 3"/>
          <p:cNvSpPr>
            <a:spLocks noGrp="1" noChangeArrowheads="1"/>
          </p:cNvSpPr>
          <p:nvPr>
            <p:ph idx="4294967295"/>
          </p:nvPr>
        </p:nvSpPr>
        <p:spPr>
          <a:xfrm>
            <a:off x="457200" y="1295400"/>
            <a:ext cx="8229600" cy="5029200"/>
          </a:xfrm>
        </p:spPr>
        <p:txBody>
          <a:bodyPr/>
          <a:lstStyle/>
          <a:p>
            <a:pPr algn="ctr">
              <a:lnSpc>
                <a:spcPct val="80000"/>
              </a:lnSpc>
              <a:buFontTx/>
              <a:buNone/>
              <a:defRPr/>
            </a:pPr>
            <a:endParaRPr lang="en-US" altLang="en-US" sz="1300" b="1" dirty="0"/>
          </a:p>
          <a:p>
            <a:pPr algn="ctr">
              <a:spcBef>
                <a:spcPct val="0"/>
              </a:spcBef>
              <a:buFontTx/>
              <a:buNone/>
              <a:defRPr/>
            </a:pPr>
            <a:r>
              <a:rPr lang="en-US" altLang="en-US" sz="1400" b="1" dirty="0">
                <a:latin typeface="Arial" charset="0"/>
                <a:cs typeface="Arial" charset="0"/>
              </a:rPr>
              <a:t>For more information:</a:t>
            </a:r>
          </a:p>
          <a:p>
            <a:pPr algn="ctr">
              <a:spcBef>
                <a:spcPct val="0"/>
              </a:spcBef>
              <a:buFontTx/>
              <a:buNone/>
              <a:defRPr/>
            </a:pPr>
            <a:r>
              <a:rPr lang="en-US" altLang="en-US" sz="1400" b="1" dirty="0">
                <a:solidFill>
                  <a:schemeClr val="accent1"/>
                </a:solidFill>
                <a:latin typeface="Arial" charset="0"/>
                <a:cs typeface="Arial" charset="0"/>
              </a:rPr>
              <a:t>http://bca.lacity.org </a:t>
            </a:r>
          </a:p>
          <a:p>
            <a:pPr algn="ctr">
              <a:spcBef>
                <a:spcPct val="0"/>
              </a:spcBef>
              <a:buFontTx/>
              <a:buNone/>
              <a:defRPr/>
            </a:pPr>
            <a:endParaRPr lang="en-US" altLang="en-US" sz="1200" dirty="0">
              <a:solidFill>
                <a:schemeClr val="accent1"/>
              </a:solidFill>
              <a:latin typeface="Arial" charset="0"/>
              <a:cs typeface="Arial" charset="0"/>
            </a:endParaRPr>
          </a:p>
          <a:p>
            <a:pPr marL="400050" lvl="1" indent="0" algn="ctr" eaLnBrk="1" hangingPunct="1">
              <a:spcBef>
                <a:spcPct val="0"/>
              </a:spcBef>
              <a:buFontTx/>
              <a:buNone/>
              <a:defRPr/>
            </a:pPr>
            <a:r>
              <a:rPr lang="en-US" altLang="en-US" sz="1400" b="1" dirty="0">
                <a:latin typeface="Arial" charset="0"/>
                <a:cs typeface="Arial" charset="0"/>
              </a:rPr>
              <a:t>Certification Helpline </a:t>
            </a:r>
            <a:r>
              <a:rPr lang="en-US" altLang="en-US" sz="1400" dirty="0">
                <a:latin typeface="Arial" charset="0"/>
                <a:cs typeface="Arial" charset="0"/>
              </a:rPr>
              <a:t> </a:t>
            </a:r>
          </a:p>
          <a:p>
            <a:pPr marL="400050" lvl="1" indent="0" algn="ctr" eaLnBrk="1" hangingPunct="1">
              <a:spcBef>
                <a:spcPct val="0"/>
              </a:spcBef>
              <a:buFontTx/>
              <a:buNone/>
              <a:defRPr/>
            </a:pPr>
            <a:r>
              <a:rPr lang="en-US" altLang="en-US" sz="1400" dirty="0">
                <a:latin typeface="Arial" charset="0"/>
                <a:cs typeface="Arial" charset="0"/>
              </a:rPr>
              <a:t>(213) 847-2684  </a:t>
            </a:r>
          </a:p>
          <a:p>
            <a:pPr marL="400050" lvl="1" indent="0" algn="ctr" eaLnBrk="1" hangingPunct="1">
              <a:spcBef>
                <a:spcPct val="0"/>
              </a:spcBef>
              <a:buFontTx/>
              <a:buNone/>
              <a:defRPr/>
            </a:pPr>
            <a:r>
              <a:rPr lang="en-US" altLang="en-US" sz="1400" b="1" dirty="0">
                <a:solidFill>
                  <a:srgbClr val="0070C0"/>
                </a:solidFill>
                <a:latin typeface="Arial" charset="0"/>
                <a:cs typeface="Arial" charset="0"/>
              </a:rPr>
              <a:t>bca.certifications@lacity.org</a:t>
            </a:r>
          </a:p>
          <a:p>
            <a:pPr algn="ctr">
              <a:spcBef>
                <a:spcPct val="0"/>
              </a:spcBef>
              <a:buFontTx/>
              <a:buNone/>
              <a:defRPr/>
            </a:pPr>
            <a:endParaRPr lang="en-US" altLang="en-US" sz="1200" b="1" dirty="0">
              <a:latin typeface="Arial" charset="0"/>
              <a:cs typeface="Arial" charset="0"/>
            </a:endParaRPr>
          </a:p>
          <a:p>
            <a:pPr algn="ctr">
              <a:spcBef>
                <a:spcPct val="0"/>
              </a:spcBef>
              <a:buFontTx/>
              <a:buNone/>
              <a:defRPr/>
            </a:pPr>
            <a:r>
              <a:rPr lang="en-US" altLang="en-US" sz="1400" b="1" dirty="0">
                <a:latin typeface="Arial" charset="0"/>
                <a:cs typeface="Arial" charset="0"/>
              </a:rPr>
              <a:t>Shaun </a:t>
            </a:r>
            <a:r>
              <a:rPr lang="en-US" altLang="en-US" sz="1400" b="1" dirty="0" err="1">
                <a:latin typeface="Arial" charset="0"/>
                <a:cs typeface="Arial" charset="0"/>
              </a:rPr>
              <a:t>Shimoda</a:t>
            </a:r>
            <a:r>
              <a:rPr lang="en-US" altLang="en-US" sz="1400" b="1" dirty="0">
                <a:latin typeface="Arial" charset="0"/>
                <a:cs typeface="Arial" charset="0"/>
              </a:rPr>
              <a:t>-Kobayashi</a:t>
            </a:r>
            <a:r>
              <a:rPr lang="en-US" altLang="en-US" sz="1400" dirty="0">
                <a:latin typeface="Arial" charset="0"/>
                <a:cs typeface="Arial" charset="0"/>
              </a:rPr>
              <a:t>, LAWA Certification Manager</a:t>
            </a:r>
          </a:p>
          <a:p>
            <a:pPr algn="ctr">
              <a:spcBef>
                <a:spcPct val="0"/>
              </a:spcBef>
              <a:buFontTx/>
              <a:buNone/>
              <a:defRPr/>
            </a:pPr>
            <a:r>
              <a:rPr lang="en-US" altLang="en-US" sz="1400" dirty="0">
                <a:latin typeface="Arial" charset="0"/>
                <a:cs typeface="Arial" charset="0"/>
              </a:rPr>
              <a:t>(213) 847-2650 </a:t>
            </a:r>
          </a:p>
          <a:p>
            <a:pPr algn="ctr">
              <a:spcBef>
                <a:spcPct val="0"/>
              </a:spcBef>
              <a:buFontTx/>
              <a:buNone/>
              <a:defRPr/>
            </a:pPr>
            <a:r>
              <a:rPr lang="en-US" altLang="en-US" sz="1400" dirty="0">
                <a:latin typeface="Arial" charset="0"/>
                <a:cs typeface="Arial" charset="0"/>
              </a:rPr>
              <a:t>shaun.shimoda-kobayashi@lacity.org </a:t>
            </a:r>
          </a:p>
          <a:p>
            <a:pPr algn="ctr">
              <a:spcBef>
                <a:spcPct val="0"/>
              </a:spcBef>
              <a:buFontTx/>
              <a:buNone/>
              <a:defRPr/>
            </a:pPr>
            <a:endParaRPr lang="en-US" altLang="en-US" sz="1000" b="1" dirty="0">
              <a:solidFill>
                <a:schemeClr val="accent1"/>
              </a:solidFill>
              <a:latin typeface="Arial" charset="0"/>
              <a:cs typeface="Arial" charset="0"/>
            </a:endParaRPr>
          </a:p>
          <a:p>
            <a:pPr marL="0" indent="0" algn="ctr">
              <a:buFont typeface="Wingdings 2" pitchFamily="18" charset="2"/>
              <a:buNone/>
              <a:defRPr/>
            </a:pPr>
            <a:r>
              <a:rPr lang="en-US" sz="1400" b="1" dirty="0">
                <a:latin typeface="Arial" panose="020B0604020202020204" pitchFamily="34" charset="0"/>
                <a:cs typeface="Arial" panose="020B0604020202020204" pitchFamily="34" charset="0"/>
              </a:rPr>
              <a:t>Elaine Luong-Huynh, 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LAWA Certification Analyst</a:t>
            </a:r>
          </a:p>
          <a:p>
            <a:pPr marL="0" indent="0" algn="ctr">
              <a:buFont typeface="Wingdings 2" pitchFamily="18" charset="2"/>
              <a:buNone/>
              <a:defRPr/>
            </a:pP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    (213) 847-2667</a:t>
            </a:r>
          </a:p>
          <a:p>
            <a:pPr marL="0" indent="0" algn="ctr">
              <a:spcBef>
                <a:spcPts val="0"/>
              </a:spcBef>
              <a:buFont typeface="Wingdings 2" pitchFamily="18" charset="2"/>
              <a:buNone/>
              <a:defRPr/>
            </a:pP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    elaine.luong@lacity.org</a:t>
            </a:r>
          </a:p>
          <a:p>
            <a:pPr marL="0" indent="0" algn="ctr">
              <a:spcBef>
                <a:spcPts val="0"/>
              </a:spcBef>
              <a:buFont typeface="Wingdings 2" pitchFamily="18" charset="2"/>
              <a:buNone/>
              <a:defRPr/>
            </a:pPr>
            <a:endParaRPr lang="en-US" sz="1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spcBef>
                <a:spcPts val="0"/>
              </a:spcBef>
              <a:buFont typeface="Wingdings 2" pitchFamily="18" charset="2"/>
              <a:buNone/>
              <a:defRPr/>
            </a:pPr>
            <a:r>
              <a:rPr lang="en-US" sz="1400" b="1" dirty="0">
                <a:latin typeface="Arial" panose="020B0604020202020204" pitchFamily="34" charset="0"/>
                <a:cs typeface="Arial" panose="020B0604020202020204" pitchFamily="34" charset="0"/>
              </a:rPr>
              <a:t>Dana Tominaga, 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LAWA Certification Analyst</a:t>
            </a:r>
          </a:p>
          <a:p>
            <a:pPr marL="0" indent="0" algn="ctr">
              <a:buNone/>
              <a:defRPr/>
            </a:pP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(213) 847-2375</a:t>
            </a:r>
          </a:p>
          <a:p>
            <a:pPr marL="0" indent="0" algn="ctr">
              <a:buFont typeface="Wingdings 2" pitchFamily="18" charset="2"/>
              <a:buNone/>
              <a:defRPr/>
            </a:pPr>
            <a:r>
              <a:rPr lang="en-US" altLang="en-US" sz="1400" dirty="0">
                <a:latin typeface="Arial" charset="0"/>
                <a:cs typeface="Arial" charset="0"/>
              </a:rPr>
              <a:t>dana.tominaga@lacity.org</a:t>
            </a:r>
          </a:p>
          <a:p>
            <a:pPr marL="0" indent="0" algn="ctr">
              <a:buFont typeface="Wingdings 2" pitchFamily="18" charset="2"/>
              <a:buNone/>
              <a:defRPr/>
            </a:pPr>
            <a:endParaRPr lang="en-US" altLang="en-US" sz="1400" dirty="0">
              <a:latin typeface="Arial" charset="0"/>
              <a:cs typeface="Arial" charset="0"/>
            </a:endParaRPr>
          </a:p>
          <a:p>
            <a:pPr algn="ctr">
              <a:spcBef>
                <a:spcPct val="0"/>
              </a:spcBef>
              <a:buFontTx/>
              <a:buNone/>
              <a:defRPr/>
            </a:pPr>
            <a:r>
              <a:rPr lang="en-US" altLang="en-US" sz="1400" b="1" dirty="0">
                <a:latin typeface="Arial" charset="0"/>
                <a:cs typeface="Arial" charset="0"/>
              </a:rPr>
              <a:t>Directories of Certified Firms:</a:t>
            </a:r>
          </a:p>
          <a:p>
            <a:pPr>
              <a:spcBef>
                <a:spcPct val="0"/>
              </a:spcBef>
              <a:buFontTx/>
              <a:buNone/>
              <a:defRPr/>
            </a:pPr>
            <a:r>
              <a:rPr lang="en-US" altLang="en-US" sz="1400" b="1" dirty="0">
                <a:latin typeface="Arial" charset="0"/>
                <a:cs typeface="Arial" charset="0"/>
              </a:rPr>
              <a:t>CUCP: </a:t>
            </a:r>
            <a:r>
              <a:rPr lang="en-US" sz="1400" b="1" u="sng" dirty="0">
                <a:solidFill>
                  <a:srgbClr val="0000FF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https://dot.ca.gov/programs/business-and-economic-opportunity/dbe-search&gt;</a:t>
            </a:r>
            <a:r>
              <a:rPr lang="en-US" altLang="en-US" sz="1400" b="1" dirty="0">
                <a:latin typeface="Arial" charset="0"/>
                <a:cs typeface="Arial" charset="0"/>
              </a:rPr>
              <a:t> Directory City of LA: </a:t>
            </a:r>
            <a:r>
              <a:rPr lang="en-US" altLang="en-US" sz="1400" b="1" u="sng" dirty="0">
                <a:latin typeface="Arial" charset="0"/>
                <a:cs typeface="Arial" charset="0"/>
              </a:rPr>
              <a:t>http://bca.lacity.org </a:t>
            </a:r>
            <a:r>
              <a:rPr lang="en-US" altLang="en-US" sz="1400" b="1" dirty="0">
                <a:latin typeface="Arial" charset="0"/>
                <a:cs typeface="Arial" charset="0"/>
              </a:rPr>
              <a:t>-&gt; Certification Listings -&gt; Click on </a:t>
            </a:r>
            <a:r>
              <a:rPr lang="en-US" altLang="en-US" sz="1400" b="1" u="sng" dirty="0">
                <a:latin typeface="Arial" charset="0"/>
                <a:cs typeface="Arial" charset="0"/>
              </a:rPr>
              <a:t>DBE/MBE/WBE Directory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EBEB3CE-5086-4041-9916-944B35CEA985}" type="slidenum">
              <a:rPr lang="en-US" smtClean="0"/>
              <a:pPr>
                <a:defRPr/>
              </a:pPr>
              <a:t>61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40273096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ChangeArrowheads="1"/>
          </p:cNvSpPr>
          <p:nvPr>
            <p:ph idx="1"/>
          </p:nvPr>
        </p:nvSpPr>
        <p:spPr>
          <a:xfrm>
            <a:off x="533400" y="2133600"/>
            <a:ext cx="8001000" cy="2667000"/>
          </a:xfrm>
        </p:spPr>
        <p:txBody>
          <a:bodyPr/>
          <a:lstStyle/>
          <a:p>
            <a:pPr algn="ctr" eaLnBrk="1" hangingPunct="1">
              <a:buFontTx/>
              <a:buNone/>
            </a:pPr>
            <a:endParaRPr lang="en-US" altLang="en-US" sz="3600" b="1">
              <a:solidFill>
                <a:schemeClr val="tx2"/>
              </a:solidFill>
              <a:latin typeface="Arial" charset="0"/>
            </a:endParaRPr>
          </a:p>
          <a:p>
            <a:pPr algn="ctr" eaLnBrk="1" hangingPunct="1">
              <a:buFontTx/>
              <a:buNone/>
            </a:pPr>
            <a:r>
              <a:rPr lang="en-US" altLang="en-US" sz="3600" b="1">
                <a:solidFill>
                  <a:schemeClr val="tx2"/>
                </a:solidFill>
                <a:latin typeface="Arial" charset="0"/>
              </a:rPr>
              <a:t>ADMINISTRATIVE REQUIREMENTS</a:t>
            </a:r>
          </a:p>
          <a:p>
            <a:pPr algn="ctr" eaLnBrk="1" hangingPunct="1">
              <a:buFontTx/>
              <a:buNone/>
            </a:pPr>
            <a:r>
              <a:rPr lang="en-US" altLang="en-US" sz="800" b="1">
                <a:solidFill>
                  <a:schemeClr val="tx2"/>
                </a:solidFill>
                <a:latin typeface="Arial" charset="0"/>
              </a:rPr>
              <a:t> 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B4B2FD0-6D63-4E66-8B3B-B88DAD6CA466}" type="slidenum">
              <a:rPr lang="en-US" smtClean="0"/>
              <a:pPr>
                <a:defRPr/>
              </a:pPr>
              <a:t>62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95027144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990600"/>
            <a:ext cx="8686800" cy="609600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altLang="en-US" sz="3200" b="1" i="1" dirty="0"/>
              <a:t>Administrative Requirements</a:t>
            </a:r>
            <a:endParaRPr lang="en-US" altLang="en-US" sz="2400" dirty="0">
              <a:latin typeface="Batang" pitchFamily="18" charset="-127"/>
            </a:endParaRPr>
          </a:p>
        </p:txBody>
      </p:sp>
      <p:sp>
        <p:nvSpPr>
          <p:cNvPr id="56323" name="Rectangle 3"/>
          <p:cNvSpPr>
            <a:spLocks noGrp="1" noChangeArrowheads="1"/>
          </p:cNvSpPr>
          <p:nvPr>
            <p:ph idx="1"/>
          </p:nvPr>
        </p:nvSpPr>
        <p:spPr>
          <a:xfrm>
            <a:off x="304800" y="1676400"/>
            <a:ext cx="8382000" cy="5105400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Clr>
                <a:schemeClr val="tx2"/>
              </a:buClr>
              <a:buFontTx/>
              <a:buNone/>
              <a:defRPr/>
            </a:pPr>
            <a:endParaRPr lang="en-US" sz="2000" b="1" i="1" dirty="0">
              <a:solidFill>
                <a:schemeClr val="hlink"/>
              </a:solidFill>
              <a:latin typeface="Arial" charset="0"/>
            </a:endParaRPr>
          </a:p>
          <a:p>
            <a:pPr eaLnBrk="1" hangingPunct="1">
              <a:lnSpc>
                <a:spcPct val="80000"/>
              </a:lnSpc>
              <a:buClr>
                <a:schemeClr val="tx2"/>
              </a:buClr>
              <a:buFontTx/>
              <a:buNone/>
              <a:defRPr/>
            </a:pPr>
            <a:endParaRPr lang="en-US" sz="2000" b="1" i="1" dirty="0">
              <a:solidFill>
                <a:schemeClr val="hlink"/>
              </a:solidFill>
              <a:latin typeface="Arial" charset="0"/>
            </a:endParaRPr>
          </a:p>
          <a:p>
            <a:pPr eaLnBrk="1" hangingPunct="1">
              <a:lnSpc>
                <a:spcPct val="80000"/>
              </a:lnSpc>
              <a:buClr>
                <a:schemeClr val="tx2"/>
              </a:buClr>
              <a:buFontTx/>
              <a:buNone/>
              <a:defRPr/>
            </a:pPr>
            <a:r>
              <a:rPr lang="en-US" sz="2000" b="1" i="1" dirty="0">
                <a:solidFill>
                  <a:schemeClr val="hlink"/>
                </a:solidFill>
                <a:latin typeface="Arial" charset="0"/>
              </a:rPr>
              <a:t>Due with bid/proposal</a:t>
            </a:r>
          </a:p>
          <a:p>
            <a:pPr eaLnBrk="1" hangingPunct="1">
              <a:lnSpc>
                <a:spcPct val="80000"/>
              </a:lnSpc>
              <a:buClr>
                <a:schemeClr val="tx2"/>
              </a:buClr>
              <a:buFontTx/>
              <a:buNone/>
              <a:defRPr/>
            </a:pPr>
            <a:endParaRPr lang="en-US" sz="2000" dirty="0">
              <a:latin typeface="Arial" charset="0"/>
            </a:endParaRPr>
          </a:p>
          <a:p>
            <a:pPr eaLnBrk="1" hangingPunct="1">
              <a:lnSpc>
                <a:spcPct val="80000"/>
              </a:lnSpc>
              <a:buClr>
                <a:schemeClr val="tx2"/>
              </a:buClr>
              <a:defRPr/>
            </a:pPr>
            <a:r>
              <a:rPr lang="en-US" sz="2000" dirty="0">
                <a:latin typeface="Arial" charset="0"/>
              </a:rPr>
              <a:t>Affidavit of Non-Collusion </a:t>
            </a:r>
            <a:r>
              <a:rPr lang="en-US" sz="2000" i="1" dirty="0">
                <a:latin typeface="Arial" charset="0"/>
              </a:rPr>
              <a:t>(Form: Notary signature)</a:t>
            </a:r>
          </a:p>
          <a:p>
            <a:pPr eaLnBrk="1" hangingPunct="1">
              <a:lnSpc>
                <a:spcPct val="80000"/>
              </a:lnSpc>
              <a:buClr>
                <a:schemeClr val="tx2"/>
              </a:buClr>
              <a:defRPr/>
            </a:pPr>
            <a:r>
              <a:rPr lang="en-US" sz="2000" dirty="0">
                <a:latin typeface="Arial" charset="0"/>
              </a:rPr>
              <a:t>Bid Bond </a:t>
            </a:r>
            <a:r>
              <a:rPr lang="en-US" sz="2000" i="1" dirty="0">
                <a:latin typeface="Arial" charset="0"/>
              </a:rPr>
              <a:t>(Form, project specific)*</a:t>
            </a:r>
          </a:p>
          <a:p>
            <a:pPr eaLnBrk="1" hangingPunct="1">
              <a:lnSpc>
                <a:spcPct val="80000"/>
              </a:lnSpc>
              <a:buClr>
                <a:schemeClr val="tx2"/>
              </a:buClr>
              <a:defRPr/>
            </a:pPr>
            <a:r>
              <a:rPr lang="en-US" sz="2000" dirty="0">
                <a:latin typeface="Arial" charset="0"/>
              </a:rPr>
              <a:t>Bidder Contribution Limits (</a:t>
            </a:r>
            <a:r>
              <a:rPr lang="en-US" sz="2000" i="1" dirty="0">
                <a:latin typeface="Arial" charset="0"/>
              </a:rPr>
              <a:t>Form CEC 55, &gt;$100,000</a:t>
            </a:r>
            <a:r>
              <a:rPr lang="en-US" sz="2000" dirty="0">
                <a:latin typeface="Arial" charset="0"/>
              </a:rPr>
              <a:t>)</a:t>
            </a:r>
          </a:p>
          <a:p>
            <a:pPr eaLnBrk="1" hangingPunct="1">
              <a:lnSpc>
                <a:spcPct val="80000"/>
              </a:lnSpc>
              <a:buClr>
                <a:schemeClr val="tx2"/>
              </a:buClr>
              <a:defRPr/>
            </a:pPr>
            <a:r>
              <a:rPr lang="en-US" sz="2000" dirty="0">
                <a:latin typeface="Arial" charset="0"/>
              </a:rPr>
              <a:t>Contractor Responsibility Program (</a:t>
            </a:r>
            <a:r>
              <a:rPr lang="en-US" sz="2000" i="1" dirty="0">
                <a:latin typeface="Arial" charset="0"/>
              </a:rPr>
              <a:t>Form, Board approval)</a:t>
            </a:r>
          </a:p>
          <a:p>
            <a:pPr eaLnBrk="1" hangingPunct="1">
              <a:lnSpc>
                <a:spcPct val="80000"/>
              </a:lnSpc>
              <a:buClr>
                <a:schemeClr val="tx2"/>
              </a:buClr>
              <a:defRPr/>
            </a:pPr>
            <a:r>
              <a:rPr lang="en-US" sz="2000" dirty="0">
                <a:latin typeface="Arial" charset="0"/>
              </a:rPr>
              <a:t>Equal Benefits Ordinance</a:t>
            </a:r>
            <a:r>
              <a:rPr lang="en-US" sz="2000" b="1" dirty="0">
                <a:latin typeface="Arial" charset="0"/>
              </a:rPr>
              <a:t> </a:t>
            </a:r>
            <a:r>
              <a:rPr lang="en-US" sz="2000" dirty="0">
                <a:latin typeface="Arial" charset="0"/>
              </a:rPr>
              <a:t>(</a:t>
            </a:r>
            <a:r>
              <a:rPr lang="en-US" sz="2000" i="1" dirty="0">
                <a:latin typeface="Arial" charset="0"/>
              </a:rPr>
              <a:t>Form, project specific)*</a:t>
            </a:r>
          </a:p>
          <a:p>
            <a:pPr eaLnBrk="1" hangingPunct="1">
              <a:lnSpc>
                <a:spcPct val="80000"/>
              </a:lnSpc>
              <a:buClr>
                <a:schemeClr val="tx2"/>
              </a:buClr>
              <a:defRPr/>
            </a:pPr>
            <a:r>
              <a:rPr lang="en-US" sz="2000" dirty="0">
                <a:latin typeface="Arial" charset="0"/>
              </a:rPr>
              <a:t>Municipal Lobbying Ordinance </a:t>
            </a:r>
            <a:r>
              <a:rPr lang="en-US" sz="2000" i="1" dirty="0">
                <a:latin typeface="Arial" charset="0"/>
              </a:rPr>
              <a:t>(Form CEC 50, &gt; $25,000)</a:t>
            </a:r>
          </a:p>
          <a:p>
            <a:pPr eaLnBrk="1" hangingPunct="1">
              <a:lnSpc>
                <a:spcPct val="80000"/>
              </a:lnSpc>
              <a:buClr>
                <a:schemeClr val="tx2"/>
              </a:buClr>
              <a:defRPr/>
            </a:pPr>
            <a:r>
              <a:rPr lang="en-US" sz="2000" dirty="0">
                <a:latin typeface="Arial" charset="0"/>
              </a:rPr>
              <a:t>Vendor Identification Form</a:t>
            </a:r>
          </a:p>
          <a:p>
            <a:pPr eaLnBrk="1" hangingPunct="1">
              <a:lnSpc>
                <a:spcPct val="80000"/>
              </a:lnSpc>
              <a:buClr>
                <a:schemeClr val="tx2"/>
              </a:buClr>
              <a:defRPr/>
            </a:pPr>
            <a:r>
              <a:rPr lang="en-US" sz="2000" dirty="0">
                <a:latin typeface="Arial" charset="0"/>
              </a:rPr>
              <a:t>Subcontractor Participation Plan</a:t>
            </a:r>
          </a:p>
          <a:p>
            <a:pPr eaLnBrk="1" hangingPunct="1">
              <a:lnSpc>
                <a:spcPct val="80000"/>
              </a:lnSpc>
              <a:buClr>
                <a:schemeClr val="tx2"/>
              </a:buClr>
              <a:defRPr/>
            </a:pPr>
            <a:r>
              <a:rPr lang="en-US" sz="2000" i="1">
                <a:latin typeface="Arial" charset="0"/>
              </a:rPr>
              <a:t>Iran Contracting Act of 2010</a:t>
            </a:r>
          </a:p>
          <a:p>
            <a:pPr marL="0" indent="0" eaLnBrk="1" hangingPunct="1">
              <a:lnSpc>
                <a:spcPct val="80000"/>
              </a:lnSpc>
              <a:buClr>
                <a:schemeClr val="tx2"/>
              </a:buClr>
              <a:buFont typeface="Wingdings 2" pitchFamily="18" charset="2"/>
              <a:buNone/>
              <a:defRPr/>
            </a:pPr>
            <a:endParaRPr lang="en-US" sz="2000" i="1" dirty="0">
              <a:latin typeface="Arial" charset="0"/>
            </a:endParaRPr>
          </a:p>
          <a:p>
            <a:pPr eaLnBrk="1" hangingPunct="1">
              <a:lnSpc>
                <a:spcPct val="80000"/>
              </a:lnSpc>
              <a:buClr>
                <a:schemeClr val="tx2"/>
              </a:buClr>
              <a:defRPr/>
            </a:pPr>
            <a:r>
              <a:rPr lang="en-US" sz="2000" dirty="0">
                <a:solidFill>
                  <a:srgbClr val="FF0000"/>
                </a:solidFill>
                <a:latin typeface="Arial" charset="0"/>
              </a:rPr>
              <a:t>Insurance (pricing only), if greater than $1 million…requirements…</a:t>
            </a:r>
          </a:p>
          <a:p>
            <a:pPr marL="0" indent="0" eaLnBrk="1" hangingPunct="1">
              <a:lnSpc>
                <a:spcPct val="80000"/>
              </a:lnSpc>
              <a:buClr>
                <a:schemeClr val="tx2"/>
              </a:buClr>
              <a:buFont typeface="Wingdings 2" pitchFamily="18" charset="2"/>
              <a:buNone/>
              <a:defRPr/>
            </a:pPr>
            <a:endParaRPr lang="en-US" sz="2000" i="1" dirty="0">
              <a:latin typeface="Arial" charset="0"/>
            </a:endParaRPr>
          </a:p>
          <a:p>
            <a:pPr marL="0" indent="0" eaLnBrk="1" hangingPunct="1">
              <a:lnSpc>
                <a:spcPct val="80000"/>
              </a:lnSpc>
              <a:buClr>
                <a:schemeClr val="tx2"/>
              </a:buClr>
              <a:buFont typeface="Wingdings 2" pitchFamily="18" charset="2"/>
              <a:buNone/>
              <a:defRPr/>
            </a:pPr>
            <a:endParaRPr lang="en-US" sz="1800" i="1" dirty="0">
              <a:latin typeface="Arial" charset="0"/>
            </a:endParaRPr>
          </a:p>
          <a:p>
            <a:pPr eaLnBrk="1" hangingPunct="1">
              <a:lnSpc>
                <a:spcPct val="80000"/>
              </a:lnSpc>
              <a:buClr>
                <a:schemeClr val="tx2"/>
              </a:buClr>
              <a:defRPr/>
            </a:pPr>
            <a:endParaRPr lang="en-US" sz="1800" dirty="0">
              <a:latin typeface="Arial" charset="0"/>
            </a:endParaRPr>
          </a:p>
          <a:p>
            <a:pPr marL="0" indent="0" eaLnBrk="1" hangingPunct="1">
              <a:lnSpc>
                <a:spcPct val="80000"/>
              </a:lnSpc>
              <a:buClr>
                <a:schemeClr val="tx2"/>
              </a:buClr>
              <a:buFont typeface="Wingdings 2" pitchFamily="18" charset="2"/>
              <a:buNone/>
              <a:defRPr/>
            </a:pPr>
            <a:endParaRPr lang="en-US" sz="1800" dirty="0">
              <a:latin typeface="Arial" charset="0"/>
            </a:endParaRPr>
          </a:p>
          <a:p>
            <a:pPr eaLnBrk="1" hangingPunct="1">
              <a:lnSpc>
                <a:spcPct val="80000"/>
              </a:lnSpc>
              <a:buClr>
                <a:schemeClr val="tx2"/>
              </a:buClr>
              <a:defRPr/>
            </a:pPr>
            <a:endParaRPr lang="en-US" sz="1800" dirty="0">
              <a:latin typeface="Arial" charset="0"/>
            </a:endParaRPr>
          </a:p>
          <a:p>
            <a:pPr eaLnBrk="1" hangingPunct="1">
              <a:lnSpc>
                <a:spcPct val="80000"/>
              </a:lnSpc>
              <a:buClr>
                <a:schemeClr val="tx2"/>
              </a:buClr>
              <a:buFontTx/>
              <a:buNone/>
              <a:defRPr/>
            </a:pPr>
            <a:r>
              <a:rPr lang="en-US" sz="1800" dirty="0">
                <a:latin typeface="Arial" charset="0"/>
              </a:rPr>
              <a:t>     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9ADB91E-C88D-4F6B-AC7A-D54127C31216}" type="slidenum">
              <a:rPr lang="en-US" smtClean="0"/>
              <a:pPr>
                <a:defRPr/>
              </a:pPr>
              <a:t>63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521867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3">
                                            <p:txEl>
                                              <p:pRg st="20" end="2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323" grpId="0" build="p"/>
    </p:bld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990600"/>
            <a:ext cx="8686800" cy="609600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altLang="en-US" sz="3200" b="1" i="1" dirty="0"/>
              <a:t>Administrative Requirements</a:t>
            </a:r>
            <a:endParaRPr lang="en-US" altLang="en-US" sz="2400" dirty="0">
              <a:latin typeface="Batang" pitchFamily="18" charset="-127"/>
            </a:endParaRPr>
          </a:p>
        </p:txBody>
      </p:sp>
      <p:sp>
        <p:nvSpPr>
          <p:cNvPr id="56323" name="Rectangle 3"/>
          <p:cNvSpPr>
            <a:spLocks noGrp="1" noChangeArrowheads="1"/>
          </p:cNvSpPr>
          <p:nvPr>
            <p:ph idx="1"/>
          </p:nvPr>
        </p:nvSpPr>
        <p:spPr>
          <a:xfrm>
            <a:off x="533400" y="1752600"/>
            <a:ext cx="8001000" cy="4495800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Clr>
                <a:schemeClr val="tx2"/>
              </a:buClr>
              <a:buFontTx/>
              <a:buNone/>
              <a:defRPr/>
            </a:pPr>
            <a:r>
              <a:rPr lang="en-US" sz="2400" b="1" i="1" dirty="0">
                <a:solidFill>
                  <a:schemeClr val="hlink"/>
                </a:solidFill>
                <a:latin typeface="Arial" charset="0"/>
              </a:rPr>
              <a:t>Selected Bidder/ Proposer Requirements</a:t>
            </a:r>
          </a:p>
          <a:p>
            <a:pPr eaLnBrk="1" hangingPunct="1">
              <a:lnSpc>
                <a:spcPct val="80000"/>
              </a:lnSpc>
              <a:buClr>
                <a:schemeClr val="tx2"/>
              </a:buClr>
              <a:buFontTx/>
              <a:buNone/>
              <a:defRPr/>
            </a:pPr>
            <a:endParaRPr lang="en-US" sz="2400" dirty="0">
              <a:latin typeface="Arial" charset="0"/>
            </a:endParaRPr>
          </a:p>
          <a:p>
            <a:pPr eaLnBrk="1" hangingPunct="1">
              <a:lnSpc>
                <a:spcPct val="80000"/>
              </a:lnSpc>
              <a:buClr>
                <a:schemeClr val="tx2"/>
              </a:buClr>
              <a:defRPr/>
            </a:pPr>
            <a:r>
              <a:rPr lang="en-US" sz="2400" dirty="0">
                <a:latin typeface="Arial" charset="0"/>
              </a:rPr>
              <a:t>Affirmative Action Plan</a:t>
            </a:r>
            <a:r>
              <a:rPr lang="en-US" sz="2400" i="1" dirty="0">
                <a:latin typeface="Arial" charset="0"/>
              </a:rPr>
              <a:t> (Language)</a:t>
            </a:r>
          </a:p>
          <a:p>
            <a:pPr eaLnBrk="1" hangingPunct="1">
              <a:lnSpc>
                <a:spcPct val="80000"/>
              </a:lnSpc>
              <a:buClr>
                <a:schemeClr val="tx2"/>
              </a:buClr>
              <a:defRPr/>
            </a:pPr>
            <a:r>
              <a:rPr lang="en-US" sz="2400" dirty="0">
                <a:latin typeface="Arial" charset="0"/>
              </a:rPr>
              <a:t>Assignment of Anti-Trust Claims</a:t>
            </a:r>
            <a:r>
              <a:rPr lang="en-US" sz="2400" i="1" dirty="0">
                <a:latin typeface="Arial" charset="0"/>
              </a:rPr>
              <a:t> (Language)</a:t>
            </a:r>
            <a:endParaRPr lang="en-US" sz="2400" dirty="0">
              <a:latin typeface="Arial" charset="0"/>
            </a:endParaRPr>
          </a:p>
          <a:p>
            <a:pPr eaLnBrk="1" hangingPunct="1">
              <a:lnSpc>
                <a:spcPct val="80000"/>
              </a:lnSpc>
              <a:buClr>
                <a:schemeClr val="tx2"/>
              </a:buClr>
              <a:defRPr/>
            </a:pPr>
            <a:r>
              <a:rPr lang="en-US" sz="2400" dirty="0">
                <a:latin typeface="Arial" charset="0"/>
              </a:rPr>
              <a:t>Child Support Obligations </a:t>
            </a:r>
            <a:r>
              <a:rPr lang="en-US" sz="2400" i="1" dirty="0">
                <a:latin typeface="Arial" charset="0"/>
              </a:rPr>
              <a:t>(Language)</a:t>
            </a:r>
          </a:p>
          <a:p>
            <a:pPr eaLnBrk="1" hangingPunct="1">
              <a:lnSpc>
                <a:spcPct val="80000"/>
              </a:lnSpc>
              <a:buClr>
                <a:schemeClr val="tx2"/>
              </a:buClr>
              <a:defRPr/>
            </a:pPr>
            <a:r>
              <a:rPr lang="en-US" sz="2400" dirty="0">
                <a:latin typeface="Arial" charset="0"/>
              </a:rPr>
              <a:t>First Source Hiring Program </a:t>
            </a:r>
            <a:r>
              <a:rPr lang="en-US" sz="2400" i="1" dirty="0">
                <a:latin typeface="Arial" charset="0"/>
              </a:rPr>
              <a:t>(LAX only)</a:t>
            </a:r>
          </a:p>
          <a:p>
            <a:pPr eaLnBrk="1" hangingPunct="1">
              <a:lnSpc>
                <a:spcPct val="80000"/>
              </a:lnSpc>
              <a:buClr>
                <a:schemeClr val="tx2"/>
              </a:buClr>
              <a:defRPr/>
            </a:pPr>
            <a:r>
              <a:rPr lang="en-US" sz="2400" dirty="0">
                <a:latin typeface="Arial" charset="0"/>
              </a:rPr>
              <a:t>Labor Peace Agreement</a:t>
            </a:r>
            <a:r>
              <a:rPr lang="en-US" sz="2400" i="1" dirty="0">
                <a:latin typeface="Arial" charset="0"/>
              </a:rPr>
              <a:t> (Language, concessions only)</a:t>
            </a:r>
          </a:p>
          <a:p>
            <a:pPr eaLnBrk="1" hangingPunct="1">
              <a:lnSpc>
                <a:spcPct val="80000"/>
              </a:lnSpc>
              <a:buClr>
                <a:schemeClr val="tx2"/>
              </a:buClr>
              <a:defRPr/>
            </a:pPr>
            <a:r>
              <a:rPr lang="en-US" sz="2400" dirty="0">
                <a:latin typeface="Arial" charset="0"/>
              </a:rPr>
              <a:t>Living Wage Ordinance/Service Contractor Worker Retention Ordinance </a:t>
            </a:r>
            <a:r>
              <a:rPr lang="en-US" sz="2400" i="1" dirty="0">
                <a:latin typeface="Arial" charset="0"/>
              </a:rPr>
              <a:t>(Language; if applicable, complete the Correct Exemption Form)*</a:t>
            </a:r>
          </a:p>
          <a:p>
            <a:pPr eaLnBrk="1" hangingPunct="1">
              <a:lnSpc>
                <a:spcPct val="80000"/>
              </a:lnSpc>
              <a:buClr>
                <a:schemeClr val="tx2"/>
              </a:buClr>
              <a:defRPr/>
            </a:pPr>
            <a:r>
              <a:rPr lang="en-US" sz="2400" dirty="0">
                <a:solidFill>
                  <a:srgbClr val="FF0000"/>
                </a:solidFill>
                <a:latin typeface="Arial" charset="0"/>
              </a:rPr>
              <a:t>Insurance </a:t>
            </a:r>
            <a:r>
              <a:rPr lang="en-US" sz="2400" i="1" dirty="0">
                <a:solidFill>
                  <a:srgbClr val="FF0000"/>
                </a:solidFill>
                <a:latin typeface="Arial" charset="0"/>
              </a:rPr>
              <a:t>(Form)</a:t>
            </a:r>
          </a:p>
          <a:p>
            <a:pPr eaLnBrk="1" hangingPunct="1">
              <a:lnSpc>
                <a:spcPct val="80000"/>
              </a:lnSpc>
              <a:buClr>
                <a:schemeClr val="tx2"/>
              </a:buClr>
              <a:buFontTx/>
              <a:buNone/>
              <a:defRPr/>
            </a:pPr>
            <a:endParaRPr lang="en-US" sz="1800" dirty="0">
              <a:latin typeface="Arial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6022AE9-16AF-43B5-B31C-29CE460F3F4C}" type="slidenum">
              <a:rPr lang="en-US" smtClean="0"/>
              <a:pPr>
                <a:defRPr/>
              </a:pPr>
              <a:t>64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492162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323" grpId="0" build="p"/>
    </p:bld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Title 1"/>
          <p:cNvSpPr>
            <a:spLocks noGrp="1"/>
          </p:cNvSpPr>
          <p:nvPr>
            <p:ph type="title"/>
          </p:nvPr>
        </p:nvSpPr>
        <p:spPr>
          <a:xfrm>
            <a:off x="457200" y="990600"/>
            <a:ext cx="8229600" cy="666750"/>
          </a:xfrm>
        </p:spPr>
        <p:txBody>
          <a:bodyPr/>
          <a:lstStyle/>
          <a:p>
            <a:r>
              <a:rPr lang="en-US" altLang="en-US" sz="3200" b="1" i="1"/>
              <a:t>Administrative Requirements</a:t>
            </a:r>
            <a:endParaRPr lang="en-US" altLang="en-US" sz="320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Font typeface="Wingdings 2" pitchFamily="18" charset="2"/>
              <a:buNone/>
              <a:defRPr/>
            </a:pPr>
            <a:endParaRPr lang="en-US" sz="3200" dirty="0"/>
          </a:p>
          <a:p>
            <a:pPr marL="0" indent="0">
              <a:buFont typeface="Wingdings 2" pitchFamily="18" charset="2"/>
              <a:buNone/>
              <a:defRPr/>
            </a:pPr>
            <a:r>
              <a:rPr lang="en-US" sz="2400" dirty="0">
                <a:latin typeface="Arial" pitchFamily="34" charset="0"/>
                <a:cs typeface="Arial" pitchFamily="34" charset="0"/>
              </a:rPr>
              <a:t>	 Administrative Requirements Website:</a:t>
            </a:r>
          </a:p>
          <a:p>
            <a:pPr marL="0" indent="0">
              <a:buFont typeface="Wingdings 2" pitchFamily="18" charset="2"/>
              <a:buNone/>
              <a:defRPr/>
            </a:pPr>
            <a:endParaRPr lang="en-US" sz="2400" dirty="0">
              <a:latin typeface="Arial" pitchFamily="34" charset="0"/>
              <a:cs typeface="Arial" pitchFamily="34" charset="0"/>
            </a:endParaRPr>
          </a:p>
          <a:p>
            <a:pPr marL="0" indent="0">
              <a:buFont typeface="Wingdings 2" pitchFamily="18" charset="2"/>
              <a:buNone/>
              <a:defRPr/>
            </a:pPr>
            <a:r>
              <a:rPr lang="en-US" sz="2400" dirty="0">
                <a:latin typeface="Arial" pitchFamily="34" charset="0"/>
                <a:cs typeface="Arial" pitchFamily="34" charset="0"/>
              </a:rPr>
              <a:t>	 </a:t>
            </a:r>
            <a:r>
              <a:rPr lang="en-US" sz="2400" dirty="0">
                <a:latin typeface="Arial" pitchFamily="34" charset="0"/>
                <a:cs typeface="Arial" pitchFamily="34" charset="0"/>
                <a:hlinkClick r:id="rId3"/>
              </a:rPr>
              <a:t>http://www.lawa.org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- &gt; About LAWA - &gt; </a:t>
            </a:r>
          </a:p>
          <a:p>
            <a:pPr marL="0" indent="0">
              <a:buFont typeface="Wingdings 2" pitchFamily="18" charset="2"/>
              <a:buNone/>
              <a:defRPr/>
            </a:pPr>
            <a:r>
              <a:rPr lang="en-US" sz="2400" dirty="0">
                <a:latin typeface="Arial" pitchFamily="34" charset="0"/>
                <a:cs typeface="Arial" pitchFamily="34" charset="0"/>
              </a:rPr>
              <a:t>   Business Opportunities - &gt; Administrative Requirements </a:t>
            </a:r>
          </a:p>
          <a:p>
            <a:pPr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BCA64AB-DDD0-4887-8AA5-67CB139D043B}" type="slidenum">
              <a:rPr lang="en-US" smtClean="0"/>
              <a:pPr>
                <a:defRPr/>
              </a:pPr>
              <a:t>65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11030705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2"/>
          <p:cNvSpPr>
            <a:spLocks noGrp="1" noChangeArrowheads="1"/>
          </p:cNvSpPr>
          <p:nvPr>
            <p:ph type="title"/>
          </p:nvPr>
        </p:nvSpPr>
        <p:spPr>
          <a:xfrm>
            <a:off x="288925" y="884238"/>
            <a:ext cx="8642350" cy="563562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3600" b="1" i="1" dirty="0"/>
              <a:t>  Next Steps…</a:t>
            </a:r>
          </a:p>
        </p:txBody>
      </p:sp>
      <p:sp>
        <p:nvSpPr>
          <p:cNvPr id="90116" name="AutoShape 4"/>
          <p:cNvSpPr>
            <a:spLocks noChangeArrowheads="1"/>
          </p:cNvSpPr>
          <p:nvPr/>
        </p:nvSpPr>
        <p:spPr bwMode="auto">
          <a:xfrm>
            <a:off x="2438400" y="2743200"/>
            <a:ext cx="266700" cy="304800"/>
          </a:xfrm>
          <a:prstGeom prst="downArrow">
            <a:avLst>
              <a:gd name="adj1" fmla="val 50000"/>
              <a:gd name="adj2" fmla="val 25000"/>
            </a:avLst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lr>
                <a:srgbClr val="0BD0D9"/>
              </a:buClr>
              <a:buSzPct val="95000"/>
              <a:buFont typeface="Wingdings 2" pitchFamily="18" charset="2"/>
              <a:buChar char=""/>
              <a:defRPr sz="2600">
                <a:solidFill>
                  <a:schemeClr val="tx1"/>
                </a:solidFill>
                <a:latin typeface="Constantia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85000"/>
              <a:buFont typeface="Wingdings 2" pitchFamily="18" charset="2"/>
              <a:buChar char=""/>
              <a:defRPr sz="2400">
                <a:solidFill>
                  <a:schemeClr val="tx1"/>
                </a:solidFill>
                <a:latin typeface="Constantia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 2" pitchFamily="18" charset="2"/>
              <a:buChar char=""/>
              <a:defRPr sz="2100">
                <a:solidFill>
                  <a:schemeClr val="tx1"/>
                </a:solidFill>
                <a:latin typeface="Constantia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0BD0D9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>
              <a:latin typeface="Arial" charset="0"/>
            </a:endParaRPr>
          </a:p>
        </p:txBody>
      </p:sp>
      <p:sp>
        <p:nvSpPr>
          <p:cNvPr id="90119" name="AutoShape 7"/>
          <p:cNvSpPr>
            <a:spLocks noChangeArrowheads="1"/>
          </p:cNvSpPr>
          <p:nvPr/>
        </p:nvSpPr>
        <p:spPr bwMode="auto">
          <a:xfrm>
            <a:off x="2971800" y="3581400"/>
            <a:ext cx="266700" cy="304800"/>
          </a:xfrm>
          <a:prstGeom prst="downArrow">
            <a:avLst>
              <a:gd name="adj1" fmla="val 50000"/>
              <a:gd name="adj2" fmla="val 25000"/>
            </a:avLst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lr>
                <a:srgbClr val="0BD0D9"/>
              </a:buClr>
              <a:buSzPct val="95000"/>
              <a:buFont typeface="Wingdings 2" pitchFamily="18" charset="2"/>
              <a:buChar char=""/>
              <a:defRPr sz="2600">
                <a:solidFill>
                  <a:schemeClr val="tx1"/>
                </a:solidFill>
                <a:latin typeface="Constantia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85000"/>
              <a:buFont typeface="Wingdings 2" pitchFamily="18" charset="2"/>
              <a:buChar char=""/>
              <a:defRPr sz="2400">
                <a:solidFill>
                  <a:schemeClr val="tx1"/>
                </a:solidFill>
                <a:latin typeface="Constantia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 2" pitchFamily="18" charset="2"/>
              <a:buChar char=""/>
              <a:defRPr sz="2100">
                <a:solidFill>
                  <a:schemeClr val="tx1"/>
                </a:solidFill>
                <a:latin typeface="Constantia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0BD0D9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>
              <a:latin typeface="Arial" charset="0"/>
            </a:endParaRPr>
          </a:p>
        </p:txBody>
      </p:sp>
      <p:sp>
        <p:nvSpPr>
          <p:cNvPr id="97288" name="Rectangle 8"/>
          <p:cNvSpPr>
            <a:spLocks noChangeArrowheads="1"/>
          </p:cNvSpPr>
          <p:nvPr/>
        </p:nvSpPr>
        <p:spPr bwMode="auto">
          <a:xfrm>
            <a:off x="609600" y="3987225"/>
            <a:ext cx="8382000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eaLnBrk="0" hangingPunct="0">
              <a:defRPr/>
            </a:pPr>
            <a:r>
              <a:rPr lang="en-US" sz="1600" b="1" dirty="0">
                <a:cs typeface="Times New Roman" pitchFamily="18" charset="0"/>
              </a:rPr>
              <a:t>3. Register on Los Angeles Business Assistance Virtual Network – </a:t>
            </a:r>
          </a:p>
          <a:p>
            <a:pPr eaLnBrk="0" hangingPunct="0">
              <a:defRPr/>
            </a:pPr>
            <a:r>
              <a:rPr lang="en-US" sz="1600" b="1" dirty="0">
                <a:cs typeface="Times New Roman" pitchFamily="18" charset="0"/>
              </a:rPr>
              <a:t>	LABAVN at </a:t>
            </a:r>
            <a:r>
              <a:rPr lang="en-US" sz="1600" b="1" dirty="0">
                <a:solidFill>
                  <a:srgbClr val="002142"/>
                </a:solidFill>
                <a:cs typeface="Times New Roman" pitchFamily="18" charset="0"/>
                <a:hlinkClick r:id="rId3"/>
              </a:rPr>
              <a:t>www.labavn.org</a:t>
            </a:r>
            <a:r>
              <a:rPr lang="en-US" sz="1600" b="1" u="sng" dirty="0">
                <a:solidFill>
                  <a:srgbClr val="00214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itchFamily="18" charset="0"/>
              </a:rPr>
              <a:t>  </a:t>
            </a:r>
          </a:p>
        </p:txBody>
      </p:sp>
      <p:sp>
        <p:nvSpPr>
          <p:cNvPr id="90121" name="Rectangle 9"/>
          <p:cNvSpPr>
            <a:spLocks noChangeArrowheads="1"/>
          </p:cNvSpPr>
          <p:nvPr/>
        </p:nvSpPr>
        <p:spPr bwMode="auto">
          <a:xfrm>
            <a:off x="609600" y="1600200"/>
            <a:ext cx="8229600" cy="10772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rgbClr val="0BD0D9"/>
              </a:buClr>
              <a:buSzPct val="95000"/>
              <a:buFont typeface="Wingdings 2" pitchFamily="18" charset="2"/>
              <a:buChar char=""/>
              <a:defRPr sz="2600">
                <a:solidFill>
                  <a:schemeClr val="tx1"/>
                </a:solidFill>
                <a:latin typeface="Constantia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85000"/>
              <a:buFont typeface="Wingdings 2" pitchFamily="18" charset="2"/>
              <a:buChar char=""/>
              <a:defRPr sz="2400">
                <a:solidFill>
                  <a:schemeClr val="tx1"/>
                </a:solidFill>
                <a:latin typeface="Constantia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 2" pitchFamily="18" charset="2"/>
              <a:buChar char=""/>
              <a:defRPr sz="2100">
                <a:solidFill>
                  <a:schemeClr val="tx1"/>
                </a:solidFill>
                <a:latin typeface="Constantia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0BD0D9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600" b="1" dirty="0">
                <a:latin typeface="Arial" charset="0"/>
                <a:cs typeface="Times New Roman" pitchFamily="18" charset="0"/>
              </a:rPr>
              <a:t>1. Check the products and services that LAWA needs on </a:t>
            </a:r>
            <a:r>
              <a:rPr lang="en-US" altLang="en-US" sz="1600" b="1" dirty="0">
                <a:latin typeface="Arial" charset="0"/>
                <a:cs typeface="Times New Roman" pitchFamily="18" charset="0"/>
                <a:hlinkClick r:id="rId4"/>
              </a:rPr>
              <a:t>www.lawa.org</a:t>
            </a:r>
            <a:r>
              <a:rPr lang="en-US" altLang="en-US" sz="1600" b="1" dirty="0">
                <a:latin typeface="Arial" charset="0"/>
                <a:cs typeface="Times New Roman" pitchFamily="18" charset="0"/>
              </a:rPr>
              <a:t> -&gt; Business 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600" b="1" dirty="0">
                <a:latin typeface="Arial" charset="0"/>
                <a:cs typeface="Times New Roman" pitchFamily="18" charset="0"/>
              </a:rPr>
              <a:t>	Opportunities -&gt; </a:t>
            </a:r>
            <a:r>
              <a:rPr lang="en-US" altLang="en-US" sz="1600" b="1" dirty="0">
                <a:solidFill>
                  <a:schemeClr val="tx2"/>
                </a:solidFill>
                <a:latin typeface="Arial" charset="0"/>
                <a:cs typeface="Times New Roman" pitchFamily="18" charset="0"/>
              </a:rPr>
              <a:t>What LAWA Buys as well as the LAWA Construction 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600" b="1" dirty="0">
                <a:solidFill>
                  <a:schemeClr val="tx2"/>
                </a:solidFill>
                <a:latin typeface="Arial" charset="0"/>
                <a:cs typeface="Times New Roman" pitchFamily="18" charset="0"/>
              </a:rPr>
              <a:t>	Forecast Report.  Additionally, reach out to Prime Contractor and 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600" b="1" dirty="0">
                <a:solidFill>
                  <a:schemeClr val="tx2"/>
                </a:solidFill>
                <a:latin typeface="Arial" charset="0"/>
                <a:cs typeface="Times New Roman" pitchFamily="18" charset="0"/>
              </a:rPr>
              <a:t>	potential business partners.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A26EC46-612A-48C6-BCCD-75B9B2DAC668}" type="slidenum">
              <a:rPr lang="en-US" smtClean="0"/>
              <a:pPr>
                <a:defRPr/>
              </a:pPr>
              <a:t>66</a:t>
            </a:fld>
            <a:endParaRPr lang="en-US" dirty="0"/>
          </a:p>
        </p:txBody>
      </p:sp>
      <p:sp>
        <p:nvSpPr>
          <p:cNvPr id="14" name="Rectangle 9"/>
          <p:cNvSpPr>
            <a:spLocks noChangeArrowheads="1"/>
          </p:cNvSpPr>
          <p:nvPr/>
        </p:nvSpPr>
        <p:spPr bwMode="auto">
          <a:xfrm>
            <a:off x="609600" y="3166646"/>
            <a:ext cx="8229600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rgbClr val="0BD0D9"/>
              </a:buClr>
              <a:buSzPct val="95000"/>
              <a:buFont typeface="Wingdings 2" pitchFamily="18" charset="2"/>
              <a:buChar char=""/>
              <a:defRPr sz="2600">
                <a:solidFill>
                  <a:schemeClr val="tx1"/>
                </a:solidFill>
                <a:latin typeface="Constantia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85000"/>
              <a:buFont typeface="Wingdings 2" pitchFamily="18" charset="2"/>
              <a:buChar char=""/>
              <a:defRPr sz="2400">
                <a:solidFill>
                  <a:schemeClr val="tx1"/>
                </a:solidFill>
                <a:latin typeface="Constantia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 2" pitchFamily="18" charset="2"/>
              <a:buChar char=""/>
              <a:defRPr sz="2100">
                <a:solidFill>
                  <a:schemeClr val="tx1"/>
                </a:solidFill>
                <a:latin typeface="Constantia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0BD0D9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600" b="1" dirty="0">
                <a:latin typeface="Arial" charset="0"/>
                <a:cs typeface="Times New Roman" pitchFamily="18" charset="0"/>
              </a:rPr>
              <a:t>2. Research applicable CERTIFICATION Programs and APPLY.</a:t>
            </a:r>
            <a:endParaRPr lang="en-US" altLang="en-US" sz="1600" b="1" dirty="0">
              <a:solidFill>
                <a:schemeClr val="tx2"/>
              </a:solidFill>
              <a:latin typeface="Arial" charset="0"/>
              <a:cs typeface="Times New Roman" pitchFamily="18" charset="0"/>
            </a:endParaRPr>
          </a:p>
        </p:txBody>
      </p:sp>
      <p:sp>
        <p:nvSpPr>
          <p:cNvPr id="15" name="Rectangle 11"/>
          <p:cNvSpPr>
            <a:spLocks noChangeArrowheads="1"/>
          </p:cNvSpPr>
          <p:nvPr/>
        </p:nvSpPr>
        <p:spPr bwMode="auto">
          <a:xfrm>
            <a:off x="609600" y="5130225"/>
            <a:ext cx="7772400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lr>
                <a:srgbClr val="0BD0D9"/>
              </a:buClr>
              <a:buSzPct val="95000"/>
              <a:buFont typeface="Wingdings 2" pitchFamily="18" charset="2"/>
              <a:buChar char=""/>
              <a:defRPr sz="2600">
                <a:solidFill>
                  <a:schemeClr val="tx1"/>
                </a:solidFill>
                <a:latin typeface="Constantia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85000"/>
              <a:buFont typeface="Wingdings 2" pitchFamily="18" charset="2"/>
              <a:buChar char=""/>
              <a:defRPr sz="2400">
                <a:solidFill>
                  <a:schemeClr val="tx1"/>
                </a:solidFill>
                <a:latin typeface="Constantia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 2" pitchFamily="18" charset="2"/>
              <a:buChar char=""/>
              <a:defRPr sz="2100">
                <a:solidFill>
                  <a:schemeClr val="tx1"/>
                </a:solidFill>
                <a:latin typeface="Constantia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0BD0D9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None/>
            </a:pPr>
            <a:r>
              <a:rPr lang="en-US" altLang="en-US" sz="1600" b="1" dirty="0">
                <a:latin typeface="Arial" charset="0"/>
                <a:cs typeface="Times New Roman" pitchFamily="18" charset="0"/>
              </a:rPr>
              <a:t>4. Check the Expiring Contracts Report at </a:t>
            </a:r>
            <a:r>
              <a:rPr lang="en-US" sz="1600" dirty="0">
                <a:hlinkClick r:id="rId5"/>
              </a:rPr>
              <a:t>https://www.lawa.org/en/lawa-businesses/lawa-current-opportunities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1600" b="1" dirty="0">
                <a:latin typeface="Arial" charset="0"/>
                <a:cs typeface="Times New Roman" pitchFamily="18" charset="0"/>
              </a:rPr>
              <a:t>for contracts that are about to expire.</a:t>
            </a:r>
            <a:endParaRPr lang="en-US" altLang="en-US" sz="1600" b="1" dirty="0">
              <a:solidFill>
                <a:schemeClr val="tx2"/>
              </a:solidFill>
              <a:latin typeface="Arial" charset="0"/>
              <a:cs typeface="Times New Roman" pitchFamily="18" charset="0"/>
            </a:endParaRPr>
          </a:p>
        </p:txBody>
      </p:sp>
      <p:sp>
        <p:nvSpPr>
          <p:cNvPr id="16" name="AutoShape 7"/>
          <p:cNvSpPr>
            <a:spLocks noChangeArrowheads="1"/>
          </p:cNvSpPr>
          <p:nvPr/>
        </p:nvSpPr>
        <p:spPr bwMode="auto">
          <a:xfrm>
            <a:off x="3467100" y="4724400"/>
            <a:ext cx="266700" cy="304800"/>
          </a:xfrm>
          <a:prstGeom prst="downArrow">
            <a:avLst>
              <a:gd name="adj1" fmla="val 50000"/>
              <a:gd name="adj2" fmla="val 25000"/>
            </a:avLst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lr>
                <a:srgbClr val="0BD0D9"/>
              </a:buClr>
              <a:buSzPct val="95000"/>
              <a:buFont typeface="Wingdings 2" pitchFamily="18" charset="2"/>
              <a:buChar char=""/>
              <a:defRPr sz="2600">
                <a:solidFill>
                  <a:schemeClr val="tx1"/>
                </a:solidFill>
                <a:latin typeface="Constantia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85000"/>
              <a:buFont typeface="Wingdings 2" pitchFamily="18" charset="2"/>
              <a:buChar char=""/>
              <a:defRPr sz="2400">
                <a:solidFill>
                  <a:schemeClr val="tx1"/>
                </a:solidFill>
                <a:latin typeface="Constantia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 2" pitchFamily="18" charset="2"/>
              <a:buChar char=""/>
              <a:defRPr sz="2100">
                <a:solidFill>
                  <a:schemeClr val="tx1"/>
                </a:solidFill>
                <a:latin typeface="Constantia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0BD0D9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>
              <a:latin typeface="Arial" charset="0"/>
            </a:endParaRPr>
          </a:p>
        </p:txBody>
      </p:sp>
      <p:sp>
        <p:nvSpPr>
          <p:cNvPr id="17" name="AutoShape 7"/>
          <p:cNvSpPr>
            <a:spLocks noChangeArrowheads="1"/>
          </p:cNvSpPr>
          <p:nvPr/>
        </p:nvSpPr>
        <p:spPr bwMode="auto">
          <a:xfrm>
            <a:off x="4076700" y="5791200"/>
            <a:ext cx="266700" cy="304800"/>
          </a:xfrm>
          <a:prstGeom prst="downArrow">
            <a:avLst>
              <a:gd name="adj1" fmla="val 50000"/>
              <a:gd name="adj2" fmla="val 25000"/>
            </a:avLst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lr>
                <a:srgbClr val="0BD0D9"/>
              </a:buClr>
              <a:buSzPct val="95000"/>
              <a:buFont typeface="Wingdings 2" pitchFamily="18" charset="2"/>
              <a:buChar char=""/>
              <a:defRPr sz="2600">
                <a:solidFill>
                  <a:schemeClr val="tx1"/>
                </a:solidFill>
                <a:latin typeface="Constantia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85000"/>
              <a:buFont typeface="Wingdings 2" pitchFamily="18" charset="2"/>
              <a:buChar char=""/>
              <a:defRPr sz="2400">
                <a:solidFill>
                  <a:schemeClr val="tx1"/>
                </a:solidFill>
                <a:latin typeface="Constantia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 2" pitchFamily="18" charset="2"/>
              <a:buChar char=""/>
              <a:defRPr sz="2100">
                <a:solidFill>
                  <a:schemeClr val="tx1"/>
                </a:solidFill>
                <a:latin typeface="Constantia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0BD0D9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66013633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884238"/>
            <a:ext cx="8642350" cy="563562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3600" b="1" i="1" dirty="0"/>
              <a:t>  Next Steps…</a:t>
            </a:r>
          </a:p>
        </p:txBody>
      </p:sp>
      <p:sp>
        <p:nvSpPr>
          <p:cNvPr id="90117" name="AutoShape 5"/>
          <p:cNvSpPr>
            <a:spLocks noChangeArrowheads="1"/>
          </p:cNvSpPr>
          <p:nvPr/>
        </p:nvSpPr>
        <p:spPr bwMode="auto">
          <a:xfrm>
            <a:off x="2590800" y="2057400"/>
            <a:ext cx="265113" cy="301625"/>
          </a:xfrm>
          <a:prstGeom prst="downArrow">
            <a:avLst>
              <a:gd name="adj1" fmla="val 50000"/>
              <a:gd name="adj2" fmla="val 24993"/>
            </a:avLst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lr>
                <a:srgbClr val="0BD0D9"/>
              </a:buClr>
              <a:buSzPct val="95000"/>
              <a:buFont typeface="Wingdings 2" pitchFamily="18" charset="2"/>
              <a:buChar char=""/>
              <a:defRPr sz="2600">
                <a:solidFill>
                  <a:schemeClr val="tx1"/>
                </a:solidFill>
                <a:latin typeface="Constantia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85000"/>
              <a:buFont typeface="Wingdings 2" pitchFamily="18" charset="2"/>
              <a:buChar char=""/>
              <a:defRPr sz="2400">
                <a:solidFill>
                  <a:schemeClr val="tx1"/>
                </a:solidFill>
                <a:latin typeface="Constantia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 2" pitchFamily="18" charset="2"/>
              <a:buChar char=""/>
              <a:defRPr sz="2100">
                <a:solidFill>
                  <a:schemeClr val="tx1"/>
                </a:solidFill>
                <a:latin typeface="Constantia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0BD0D9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>
              <a:latin typeface="Arial" charset="0"/>
            </a:endParaRPr>
          </a:p>
        </p:txBody>
      </p:sp>
      <p:sp>
        <p:nvSpPr>
          <p:cNvPr id="90118" name="AutoShape 6"/>
          <p:cNvSpPr>
            <a:spLocks noChangeArrowheads="1"/>
          </p:cNvSpPr>
          <p:nvPr/>
        </p:nvSpPr>
        <p:spPr bwMode="auto">
          <a:xfrm>
            <a:off x="3200400" y="3048000"/>
            <a:ext cx="268287" cy="304800"/>
          </a:xfrm>
          <a:prstGeom prst="downArrow">
            <a:avLst>
              <a:gd name="adj1" fmla="val 50000"/>
              <a:gd name="adj2" fmla="val 25010"/>
            </a:avLst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lr>
                <a:srgbClr val="0BD0D9"/>
              </a:buClr>
              <a:buSzPct val="95000"/>
              <a:buFont typeface="Wingdings 2" pitchFamily="18" charset="2"/>
              <a:buChar char=""/>
              <a:defRPr sz="2600">
                <a:solidFill>
                  <a:schemeClr val="tx1"/>
                </a:solidFill>
                <a:latin typeface="Constantia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85000"/>
              <a:buFont typeface="Wingdings 2" pitchFamily="18" charset="2"/>
              <a:buChar char=""/>
              <a:defRPr sz="2400">
                <a:solidFill>
                  <a:schemeClr val="tx1"/>
                </a:solidFill>
                <a:latin typeface="Constantia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 2" pitchFamily="18" charset="2"/>
              <a:buChar char=""/>
              <a:defRPr sz="2100">
                <a:solidFill>
                  <a:schemeClr val="tx1"/>
                </a:solidFill>
                <a:latin typeface="Constantia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0BD0D9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>
              <a:latin typeface="Arial" charset="0"/>
            </a:endParaRPr>
          </a:p>
        </p:txBody>
      </p:sp>
      <p:sp>
        <p:nvSpPr>
          <p:cNvPr id="90119" name="AutoShape 7"/>
          <p:cNvSpPr>
            <a:spLocks noChangeArrowheads="1"/>
          </p:cNvSpPr>
          <p:nvPr/>
        </p:nvSpPr>
        <p:spPr bwMode="auto">
          <a:xfrm>
            <a:off x="3733800" y="4038600"/>
            <a:ext cx="266700" cy="304800"/>
          </a:xfrm>
          <a:prstGeom prst="downArrow">
            <a:avLst>
              <a:gd name="adj1" fmla="val 50000"/>
              <a:gd name="adj2" fmla="val 25000"/>
            </a:avLst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lr>
                <a:srgbClr val="0BD0D9"/>
              </a:buClr>
              <a:buSzPct val="95000"/>
              <a:buFont typeface="Wingdings 2" pitchFamily="18" charset="2"/>
              <a:buChar char=""/>
              <a:defRPr sz="2600">
                <a:solidFill>
                  <a:schemeClr val="tx1"/>
                </a:solidFill>
                <a:latin typeface="Constantia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85000"/>
              <a:buFont typeface="Wingdings 2" pitchFamily="18" charset="2"/>
              <a:buChar char=""/>
              <a:defRPr sz="2400">
                <a:solidFill>
                  <a:schemeClr val="tx1"/>
                </a:solidFill>
                <a:latin typeface="Constantia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 2" pitchFamily="18" charset="2"/>
              <a:buChar char=""/>
              <a:defRPr sz="2100">
                <a:solidFill>
                  <a:schemeClr val="tx1"/>
                </a:solidFill>
                <a:latin typeface="Constantia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0BD0D9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>
              <a:latin typeface="Arial" charset="0"/>
            </a:endParaRPr>
          </a:p>
        </p:txBody>
      </p:sp>
      <p:sp>
        <p:nvSpPr>
          <p:cNvPr id="90123" name="Rectangle 11"/>
          <p:cNvSpPr>
            <a:spLocks noChangeArrowheads="1"/>
          </p:cNvSpPr>
          <p:nvPr/>
        </p:nvSpPr>
        <p:spPr bwMode="auto">
          <a:xfrm>
            <a:off x="533400" y="2540000"/>
            <a:ext cx="8305800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rgbClr val="0BD0D9"/>
              </a:buClr>
              <a:buSzPct val="95000"/>
              <a:buFont typeface="Wingdings 2" pitchFamily="18" charset="2"/>
              <a:buChar char=""/>
              <a:defRPr sz="2600">
                <a:solidFill>
                  <a:schemeClr val="tx1"/>
                </a:solidFill>
                <a:latin typeface="Constantia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85000"/>
              <a:buFont typeface="Wingdings 2" pitchFamily="18" charset="2"/>
              <a:buChar char=""/>
              <a:defRPr sz="2400">
                <a:solidFill>
                  <a:schemeClr val="tx1"/>
                </a:solidFill>
                <a:latin typeface="Constantia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 2" pitchFamily="18" charset="2"/>
              <a:buChar char=""/>
              <a:defRPr sz="2100">
                <a:solidFill>
                  <a:schemeClr val="tx1"/>
                </a:solidFill>
                <a:latin typeface="Constantia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0BD0D9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600" b="1" dirty="0">
                <a:latin typeface="Arial" charset="0"/>
                <a:cs typeface="Times New Roman" pitchFamily="18" charset="0"/>
              </a:rPr>
              <a:t>6. Attend any relevant pre-bid/proposal meetings (refer to RFB/P)</a:t>
            </a:r>
            <a:endParaRPr lang="en-US" altLang="en-US" sz="1600" b="1" dirty="0">
              <a:solidFill>
                <a:schemeClr val="tx2"/>
              </a:solidFill>
              <a:latin typeface="Arial" charset="0"/>
              <a:cs typeface="Times New Roman" pitchFamily="18" charset="0"/>
            </a:endParaRPr>
          </a:p>
        </p:txBody>
      </p:sp>
      <p:sp>
        <p:nvSpPr>
          <p:cNvPr id="90124" name="Rectangle 12"/>
          <p:cNvSpPr>
            <a:spLocks noChangeArrowheads="1"/>
          </p:cNvSpPr>
          <p:nvPr/>
        </p:nvSpPr>
        <p:spPr bwMode="auto">
          <a:xfrm>
            <a:off x="551656" y="1447800"/>
            <a:ext cx="8211344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lr>
                <a:srgbClr val="0BD0D9"/>
              </a:buClr>
              <a:buSzPct val="95000"/>
              <a:buFont typeface="Wingdings 2" pitchFamily="18" charset="2"/>
              <a:buChar char=""/>
              <a:defRPr sz="2600">
                <a:solidFill>
                  <a:schemeClr val="tx1"/>
                </a:solidFill>
                <a:latin typeface="Constantia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85000"/>
              <a:buFont typeface="Wingdings 2" pitchFamily="18" charset="2"/>
              <a:buChar char=""/>
              <a:defRPr sz="2400">
                <a:solidFill>
                  <a:schemeClr val="tx1"/>
                </a:solidFill>
                <a:latin typeface="Constantia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 2" pitchFamily="18" charset="2"/>
              <a:buChar char=""/>
              <a:defRPr sz="2100">
                <a:solidFill>
                  <a:schemeClr val="tx1"/>
                </a:solidFill>
                <a:latin typeface="Constantia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0BD0D9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600" b="1" dirty="0">
                <a:latin typeface="Arial" charset="0"/>
                <a:cs typeface="Times New Roman" pitchFamily="18" charset="0"/>
              </a:rPr>
              <a:t>5. Contact Business Jobs &amp; Social Responsibility Division for upcoming Outreach 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600" b="1" dirty="0">
                <a:latin typeface="Arial" charset="0"/>
                <a:cs typeface="Times New Roman" pitchFamily="18" charset="0"/>
              </a:rPr>
              <a:t>	Events.</a:t>
            </a:r>
            <a:endParaRPr lang="en-US" altLang="en-US" sz="1600" b="1" dirty="0">
              <a:solidFill>
                <a:schemeClr val="tx2"/>
              </a:solidFill>
              <a:latin typeface="Arial" charset="0"/>
              <a:cs typeface="Times New Roman" pitchFamily="18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A26EC46-612A-48C6-BCCD-75B9B2DAC668}" type="slidenum">
              <a:rPr lang="en-US" smtClean="0"/>
              <a:pPr>
                <a:defRPr/>
              </a:pPr>
              <a:t>67</a:t>
            </a:fld>
            <a:endParaRPr lang="en-US" dirty="0"/>
          </a:p>
        </p:txBody>
      </p:sp>
      <p:sp>
        <p:nvSpPr>
          <p:cNvPr id="14" name="Rectangle 7"/>
          <p:cNvSpPr>
            <a:spLocks noChangeArrowheads="1"/>
          </p:cNvSpPr>
          <p:nvPr/>
        </p:nvSpPr>
        <p:spPr bwMode="auto">
          <a:xfrm>
            <a:off x="533400" y="3505200"/>
            <a:ext cx="8382000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rgbClr val="0BD0D9"/>
              </a:buClr>
              <a:buSzPct val="95000"/>
              <a:buFont typeface="Wingdings 2" pitchFamily="18" charset="2"/>
              <a:buChar char=""/>
              <a:defRPr sz="2600">
                <a:solidFill>
                  <a:schemeClr val="tx1"/>
                </a:solidFill>
                <a:latin typeface="Constantia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85000"/>
              <a:buFont typeface="Wingdings 2" pitchFamily="18" charset="2"/>
              <a:buChar char=""/>
              <a:defRPr sz="2400">
                <a:solidFill>
                  <a:schemeClr val="tx1"/>
                </a:solidFill>
                <a:latin typeface="Constantia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 2" pitchFamily="18" charset="2"/>
              <a:buChar char=""/>
              <a:defRPr sz="2100">
                <a:solidFill>
                  <a:schemeClr val="tx1"/>
                </a:solidFill>
                <a:latin typeface="Constantia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0BD0D9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600" b="1" dirty="0">
                <a:latin typeface="Arial" charset="0"/>
                <a:cs typeface="Times New Roman" pitchFamily="18" charset="0"/>
              </a:rPr>
              <a:t>7. Research LAWA’s Contractor Development &amp; Bonding Program for technical 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600" b="1" dirty="0">
                <a:latin typeface="Arial" charset="0"/>
                <a:cs typeface="Times New Roman" pitchFamily="18" charset="0"/>
              </a:rPr>
              <a:t>	assistance.</a:t>
            </a:r>
            <a:endParaRPr lang="en-US" altLang="en-US" sz="1600" b="1" dirty="0">
              <a:solidFill>
                <a:schemeClr val="tx2"/>
              </a:solidFill>
              <a:latin typeface="Arial" charset="0"/>
              <a:cs typeface="Times New Roman" pitchFamily="18" charset="0"/>
            </a:endParaRPr>
          </a:p>
        </p:txBody>
      </p:sp>
      <p:sp>
        <p:nvSpPr>
          <p:cNvPr id="15" name="Rectangle 9"/>
          <p:cNvSpPr>
            <a:spLocks noChangeArrowheads="1"/>
          </p:cNvSpPr>
          <p:nvPr/>
        </p:nvSpPr>
        <p:spPr bwMode="auto">
          <a:xfrm>
            <a:off x="533400" y="4537075"/>
            <a:ext cx="7848600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lr>
                <a:srgbClr val="0BD0D9"/>
              </a:buClr>
              <a:buSzPct val="95000"/>
              <a:buFont typeface="Wingdings 2" pitchFamily="18" charset="2"/>
              <a:buChar char=""/>
              <a:defRPr sz="2600">
                <a:solidFill>
                  <a:schemeClr val="tx1"/>
                </a:solidFill>
                <a:latin typeface="Constantia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85000"/>
              <a:buFont typeface="Wingdings 2" pitchFamily="18" charset="2"/>
              <a:buChar char=""/>
              <a:defRPr sz="2400">
                <a:solidFill>
                  <a:schemeClr val="tx1"/>
                </a:solidFill>
                <a:latin typeface="Constantia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 2" pitchFamily="18" charset="2"/>
              <a:buChar char=""/>
              <a:defRPr sz="2100">
                <a:solidFill>
                  <a:schemeClr val="tx1"/>
                </a:solidFill>
                <a:latin typeface="Constantia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0BD0D9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600" b="1" dirty="0">
                <a:latin typeface="Arial" charset="0"/>
                <a:cs typeface="Times New Roman" pitchFamily="18" charset="0"/>
              </a:rPr>
              <a:t>8. Research LAWA’s First Source Hiring Program for any employee needs.</a:t>
            </a:r>
          </a:p>
        </p:txBody>
      </p:sp>
      <p:sp>
        <p:nvSpPr>
          <p:cNvPr id="16" name="Rectangle 10"/>
          <p:cNvSpPr>
            <a:spLocks noChangeArrowheads="1"/>
          </p:cNvSpPr>
          <p:nvPr/>
        </p:nvSpPr>
        <p:spPr bwMode="auto">
          <a:xfrm>
            <a:off x="533400" y="5511800"/>
            <a:ext cx="7696200" cy="584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lr>
                <a:srgbClr val="0BD0D9"/>
              </a:buClr>
              <a:buSzPct val="95000"/>
              <a:buFont typeface="Wingdings 2" pitchFamily="18" charset="2"/>
              <a:buChar char=""/>
              <a:defRPr sz="2600">
                <a:solidFill>
                  <a:schemeClr val="tx1"/>
                </a:solidFill>
                <a:latin typeface="Constantia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85000"/>
              <a:buFont typeface="Wingdings 2" pitchFamily="18" charset="2"/>
              <a:buChar char=""/>
              <a:defRPr sz="2400">
                <a:solidFill>
                  <a:schemeClr val="tx1"/>
                </a:solidFill>
                <a:latin typeface="Constantia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 2" pitchFamily="18" charset="2"/>
              <a:buChar char=""/>
              <a:defRPr sz="2100">
                <a:solidFill>
                  <a:schemeClr val="tx1"/>
                </a:solidFill>
                <a:latin typeface="Constantia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0BD0D9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600" b="1" dirty="0">
                <a:latin typeface="Arial" charset="0"/>
                <a:cs typeface="Times New Roman" pitchFamily="18" charset="0"/>
              </a:rPr>
              <a:t>9. If applying, contact the Contract Administrators of the RFB/P regarding 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600" b="1" dirty="0">
                <a:latin typeface="Arial" charset="0"/>
                <a:cs typeface="Times New Roman" pitchFamily="18" charset="0"/>
              </a:rPr>
              <a:t>	questions on the scope of work.</a:t>
            </a:r>
          </a:p>
        </p:txBody>
      </p:sp>
      <p:sp>
        <p:nvSpPr>
          <p:cNvPr id="17" name="AutoShape 7"/>
          <p:cNvSpPr>
            <a:spLocks noChangeArrowheads="1"/>
          </p:cNvSpPr>
          <p:nvPr/>
        </p:nvSpPr>
        <p:spPr bwMode="auto">
          <a:xfrm>
            <a:off x="4267200" y="5029200"/>
            <a:ext cx="266700" cy="304800"/>
          </a:xfrm>
          <a:prstGeom prst="downArrow">
            <a:avLst>
              <a:gd name="adj1" fmla="val 50000"/>
              <a:gd name="adj2" fmla="val 25000"/>
            </a:avLst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lr>
                <a:srgbClr val="0BD0D9"/>
              </a:buClr>
              <a:buSzPct val="95000"/>
              <a:buFont typeface="Wingdings 2" pitchFamily="18" charset="2"/>
              <a:buChar char=""/>
              <a:defRPr sz="2600">
                <a:solidFill>
                  <a:schemeClr val="tx1"/>
                </a:solidFill>
                <a:latin typeface="Constantia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85000"/>
              <a:buFont typeface="Wingdings 2" pitchFamily="18" charset="2"/>
              <a:buChar char=""/>
              <a:defRPr sz="2400">
                <a:solidFill>
                  <a:schemeClr val="tx1"/>
                </a:solidFill>
                <a:latin typeface="Constantia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 2" pitchFamily="18" charset="2"/>
              <a:buChar char=""/>
              <a:defRPr sz="2100">
                <a:solidFill>
                  <a:schemeClr val="tx1"/>
                </a:solidFill>
                <a:latin typeface="Constantia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0BD0D9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99590567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15" name="Rectangle 11"/>
          <p:cNvSpPr>
            <a:spLocks noChangeArrowheads="1"/>
          </p:cNvSpPr>
          <p:nvPr/>
        </p:nvSpPr>
        <p:spPr bwMode="auto">
          <a:xfrm>
            <a:off x="533400" y="1676400"/>
            <a:ext cx="8153400" cy="11079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eaLnBrk="0" hangingPunct="0">
              <a:defRPr/>
            </a:pPr>
            <a:r>
              <a:rPr lang="en-US" sz="1600" b="1" dirty="0">
                <a:cs typeface="Times New Roman" pitchFamily="18" charset="0"/>
              </a:rPr>
              <a:t>10. Contact Procurement Services Division (Contract Services Unit) regarding </a:t>
            </a:r>
          </a:p>
          <a:p>
            <a:pPr eaLnBrk="0" hangingPunct="0">
              <a:defRPr/>
            </a:pPr>
            <a:r>
              <a:rPr lang="en-US" sz="1600" b="1" dirty="0">
                <a:cs typeface="Times New Roman" pitchFamily="18" charset="0"/>
              </a:rPr>
              <a:t>	Administrative Requirements at </a:t>
            </a:r>
            <a:r>
              <a:rPr lang="en-US" sz="1600" b="1" dirty="0">
                <a:solidFill>
                  <a:schemeClr val="tx2"/>
                </a:solidFill>
                <a:cs typeface="Times New Roman" pitchFamily="18" charset="0"/>
              </a:rPr>
              <a:t>(424) 646-5380</a:t>
            </a:r>
            <a:r>
              <a:rPr lang="en-US" sz="1600" b="1" dirty="0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itchFamily="18" charset="0"/>
              </a:rPr>
              <a:t> </a:t>
            </a:r>
            <a:r>
              <a:rPr lang="en-US" sz="1600" b="1" dirty="0">
                <a:cs typeface="Times New Roman" pitchFamily="18" charset="0"/>
              </a:rPr>
              <a:t>or go to </a:t>
            </a:r>
            <a:r>
              <a:rPr lang="en-US" sz="1600" b="1" dirty="0">
                <a:solidFill>
                  <a:schemeClr val="tx2"/>
                </a:solidFill>
                <a:cs typeface="Times New Roman" pitchFamily="18" charset="0"/>
                <a:hlinkClick r:id="rId3"/>
              </a:rPr>
              <a:t>www.lawa.org</a:t>
            </a:r>
            <a:r>
              <a:rPr lang="en-US" sz="1600" b="1" dirty="0">
                <a:solidFill>
                  <a:schemeClr val="tx2"/>
                </a:solidFill>
                <a:cs typeface="Times New Roman" pitchFamily="18" charset="0"/>
              </a:rPr>
              <a:t> </a:t>
            </a:r>
          </a:p>
          <a:p>
            <a:pPr eaLnBrk="0" hangingPunct="0">
              <a:defRPr/>
            </a:pPr>
            <a:r>
              <a:rPr lang="en-US" sz="1600" b="1" dirty="0">
                <a:solidFill>
                  <a:schemeClr val="tx2"/>
                </a:solidFill>
                <a:cs typeface="Times New Roman" pitchFamily="18" charset="0"/>
              </a:rPr>
              <a:t>	</a:t>
            </a:r>
            <a:r>
              <a:rPr lang="en-US" sz="1600" b="1" dirty="0">
                <a:cs typeface="Times New Roman" pitchFamily="18" charset="0"/>
              </a:rPr>
              <a:t>- &gt; </a:t>
            </a:r>
            <a:r>
              <a:rPr lang="en-US" sz="1600" b="1" dirty="0">
                <a:solidFill>
                  <a:schemeClr val="tx2"/>
                </a:solidFill>
                <a:cs typeface="Times New Roman" pitchFamily="18" charset="0"/>
              </a:rPr>
              <a:t>About LAWA - &gt; Business Opportunities - &gt; </a:t>
            </a:r>
          </a:p>
          <a:p>
            <a:pPr eaLnBrk="0" hangingPunct="0">
              <a:defRPr/>
            </a:pPr>
            <a:r>
              <a:rPr lang="en-US" sz="1600" b="1" dirty="0">
                <a:solidFill>
                  <a:schemeClr val="tx2"/>
                </a:solidFill>
                <a:cs typeface="Times New Roman" pitchFamily="18" charset="0"/>
              </a:rPr>
              <a:t>	Administrative Requirements</a:t>
            </a:r>
            <a:r>
              <a:rPr lang="en-US" sz="1700" b="1" dirty="0">
                <a:solidFill>
                  <a:schemeClr val="tx2"/>
                </a:solidFill>
                <a:cs typeface="Times New Roman" pitchFamily="18" charset="0"/>
              </a:rPr>
              <a:t> </a:t>
            </a:r>
            <a:r>
              <a:rPr lang="en-US" b="1" dirty="0">
                <a:solidFill>
                  <a:schemeClr val="tx2"/>
                </a:solidFill>
                <a:latin typeface="Verdana" pitchFamily="34" charset="0"/>
                <a:cs typeface="Times New Roman" pitchFamily="18" charset="0"/>
              </a:rPr>
              <a:t> </a:t>
            </a:r>
          </a:p>
        </p:txBody>
      </p:sp>
      <p:sp>
        <p:nvSpPr>
          <p:cNvPr id="66572" name="Rectangle 12"/>
          <p:cNvSpPr>
            <a:spLocks noGrp="1" noChangeArrowheads="1"/>
          </p:cNvSpPr>
          <p:nvPr>
            <p:ph type="title"/>
          </p:nvPr>
        </p:nvSpPr>
        <p:spPr>
          <a:xfrm>
            <a:off x="457200" y="884237"/>
            <a:ext cx="8642350" cy="563563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3600" b="1" i="1" dirty="0"/>
              <a:t>Next Steps… (cont.)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53FFE3F-643C-4F57-A512-0F78DCC8CD59}" type="slidenum">
              <a:rPr lang="en-US" smtClean="0"/>
              <a:pPr>
                <a:defRPr/>
              </a:pPr>
              <a:t>68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5106996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762000"/>
            <a:ext cx="8489950" cy="527050"/>
          </a:xfrm>
        </p:spPr>
        <p:txBody>
          <a:bodyPr/>
          <a:lstStyle/>
          <a:p>
            <a:pPr eaLnBrk="1" hangingPunct="1"/>
            <a:r>
              <a:rPr lang="en-US" altLang="en-US" sz="3200" b="1" i="1"/>
              <a:t>Contact Information</a:t>
            </a:r>
          </a:p>
        </p:txBody>
      </p:sp>
      <p:graphicFrame>
        <p:nvGraphicFramePr>
          <p:cNvPr id="99380" name="Group 52"/>
          <p:cNvGraphicFramePr>
            <a:graphicFrameLocks noGrp="1"/>
          </p:cNvGraphicFramePr>
          <p:nvPr>
            <p:ph type="tbl" idx="1"/>
            <p:extLst>
              <p:ext uri="{D42A27DB-BD31-4B8C-83A1-F6EECF244321}">
                <p14:modId xmlns:p14="http://schemas.microsoft.com/office/powerpoint/2010/main" val="3173129593"/>
              </p:ext>
            </p:extLst>
          </p:nvPr>
        </p:nvGraphicFramePr>
        <p:xfrm>
          <a:off x="533400" y="1371600"/>
          <a:ext cx="8155940" cy="5247421"/>
        </p:xfrm>
        <a:graphic>
          <a:graphicData uri="http://schemas.openxmlformats.org/drawingml/2006/table">
            <a:tbl>
              <a:tblPr/>
              <a:tblGrid>
                <a:gridCol w="2819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954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75514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286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6858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Arial" charset="0"/>
                        </a:rPr>
                        <a:t>LAWA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Arial" charset="0"/>
                        </a:rPr>
                        <a:t>Business, Jobs &amp; Social Responsibility</a:t>
                      </a: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Arial" charset="0"/>
                      </a:endParaRPr>
                    </a:p>
                  </a:txBody>
                  <a:tcPr marT="45729" marB="45729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(424) 646-7300</a:t>
                      </a:r>
                    </a:p>
                  </a:txBody>
                  <a:tcPr marT="45729" marB="4572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50" b="0" i="0" u="sng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businessandjobs@lawa.org</a:t>
                      </a:r>
                      <a:endParaRPr kumimoji="0" lang="en-US" sz="105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9" marB="4572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  <a:hlinkClick r:id="rId3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https://www.lawa.org/groups-and-divisions/business-jobs-and-social-responsibility</a:t>
                      </a:r>
                      <a:endParaRPr kumimoji="0" lang="en-US" sz="1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29" marB="4572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8584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Arial" charset="0"/>
                        </a:rPr>
                        <a:t>LAWA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Arial" charset="0"/>
                        </a:rPr>
                        <a:t>Procurement Services Division</a:t>
                      </a:r>
                    </a:p>
                  </a:txBody>
                  <a:tcPr marT="45729" marB="45729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PSD Main Line: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(424) 646-5380</a:t>
                      </a:r>
                    </a:p>
                  </a:txBody>
                  <a:tcPr marT="45729" marB="4572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Purchasing: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(424) 646-7392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9" marB="4572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sng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+mn-cs"/>
                        </a:rPr>
                        <a:t>https://www.lawa.org/en/groups-and-divisions/procurement</a:t>
                      </a:r>
                    </a:p>
                  </a:txBody>
                  <a:tcPr marT="45729" marB="4572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3339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Arial" charset="0"/>
                        </a:rPr>
                        <a:t>City of Los Angeles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Arial" charset="0"/>
                        </a:rPr>
                        <a:t>Contractor Development and Bonding Program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Arial" charset="0"/>
                        </a:rPr>
                        <a:t>(Rosa Osorio, Senior Account Manager)</a:t>
                      </a:r>
                    </a:p>
                  </a:txBody>
                  <a:tcPr marT="45729" marB="45729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(213) 327-5259</a:t>
                      </a:r>
                    </a:p>
                  </a:txBody>
                  <a:tcPr marT="45729" marB="4572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Arial" charset="0"/>
                      </a:endParaRPr>
                    </a:p>
                  </a:txBody>
                  <a:tcPr marT="45729" marB="4572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  <a:defRPr/>
                      </a:pPr>
                      <a:endParaRPr lang="en-US" sz="160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  <a:hlinkClick r:id="rId4">
                          <a:extLst>
                            <a:ext uri="{A12FA001-AC4F-418D-AE19-62706E023703}">
                              <ahyp:hlinkClr xmlns:ahyp="http://schemas.microsoft.com/office/drawing/2018/hyperlinkcolor" val="tx"/>
                            </a:ext>
                          </a:extLst>
                        </a:hlinkClick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  <a:hlinkClick r:id="rId4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rosa@imwis.com</a:t>
                      </a:r>
                      <a:endParaRPr lang="en-US" sz="160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29" marB="4572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5388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Arial" charset="0"/>
                        </a:rPr>
                        <a:t>LAWA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Arial" charset="0"/>
                        </a:rPr>
                        <a:t>First Source Hiring Program</a:t>
                      </a:r>
                    </a:p>
                  </a:txBody>
                  <a:tcPr marT="45729" marB="45729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(424) 646-7300</a:t>
                      </a:r>
                    </a:p>
                  </a:txBody>
                  <a:tcPr marT="45729" marB="4572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Arial" charset="0"/>
                      </a:endParaRPr>
                    </a:p>
                  </a:txBody>
                  <a:tcPr marT="45729" marB="4572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en-US" sz="1600" u="sng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cespinosa@lawa.org</a:t>
                      </a:r>
                      <a:endParaRPr kumimoji="0" lang="en-US" sz="1600" b="0" i="0" u="sng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  <a:hlinkClick r:id="rId5">
                          <a:extLst>
                            <a:ext uri="{A12FA001-AC4F-418D-AE19-62706E023703}">
                              <ahyp:hlinkClr xmlns:ahyp="http://schemas.microsoft.com/office/drawing/2018/hyperlinkcolor" val="tx"/>
                            </a:ext>
                          </a:extLst>
                        </a:hlinkClick>
                      </a:endParaRPr>
                    </a:p>
                  </a:txBody>
                  <a:tcPr marT="45729" marB="4572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0963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Arial" charset="0"/>
                        </a:rPr>
                        <a:t>LAWA Risk Management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Arial" charset="0"/>
                        </a:rPr>
                        <a:t>Insurance Compliance Section</a:t>
                      </a:r>
                    </a:p>
                  </a:txBody>
                  <a:tcPr marT="45729" marB="45729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3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(424) 646-5480</a:t>
                      </a:r>
                    </a:p>
                  </a:txBody>
                  <a:tcPr marT="45729" marB="4572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Arial" charset="0"/>
                      </a:endParaRPr>
                    </a:p>
                  </a:txBody>
                  <a:tcPr marT="45729" marB="4572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hlinkClick r:id="rId6"/>
                      </a:endParaRPr>
                    </a:p>
                  </a:txBody>
                  <a:tcPr marT="45729" marB="45729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71331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Arial" charset="0"/>
                        </a:rPr>
                        <a:t>Department of Public Works,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Arial" charset="0"/>
                        </a:rPr>
                        <a:t>Bureau of Contract Admin.</a:t>
                      </a:r>
                    </a:p>
                  </a:txBody>
                  <a:tcPr marT="45729" marB="45729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3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0" i="0" u="sng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+mn-cs"/>
                          <a:hlinkClick r:id="rId7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bca.certifications@lacity.org</a:t>
                      </a:r>
                      <a:endParaRPr kumimoji="0" lang="en-US" sz="1800" b="0" i="0" u="sng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+mn-ea"/>
                        <a:cs typeface="+mn-cs"/>
                      </a:endParaRPr>
                    </a:p>
                  </a:txBody>
                  <a:tcPr marT="45729" marB="4572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Arial" charset="0"/>
                      </a:endParaRPr>
                    </a:p>
                  </a:txBody>
                  <a:tcPr marT="45729" marB="4572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hlinkClick r:id="rId8"/>
                      </a:endParaRPr>
                    </a:p>
                  </a:txBody>
                  <a:tcPr marT="45729" marB="45729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3343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Arial" charset="0"/>
                        </a:rPr>
                        <a:t>LA Business Assistance Virtual Network</a:t>
                      </a:r>
                    </a:p>
                  </a:txBody>
                  <a:tcPr marT="45729" marB="45729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3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hlinkClick r:id="rId9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http://www.labavn.org</a:t>
                      </a: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</a:t>
                      </a:r>
                    </a:p>
                  </a:txBody>
                  <a:tcPr marT="45729" marB="4572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Arial" charset="0"/>
                      </a:endParaRPr>
                    </a:p>
                  </a:txBody>
                  <a:tcPr marT="45729" marB="4572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300" b="0" i="0" u="none" strike="noStrike" cap="none" normalizeH="0" baseline="0" dirty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Arial" charset="0"/>
                      </a:endParaRPr>
                    </a:p>
                  </a:txBody>
                  <a:tcPr marT="45729" marB="45729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57AFDF0-9673-4701-BF84-12FD5857A83F}" type="slidenum">
              <a:rPr lang="en-US" smtClean="0"/>
              <a:pPr>
                <a:defRPr/>
              </a:pPr>
              <a:t>69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7675954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685800"/>
            <a:ext cx="8394700" cy="762000"/>
          </a:xfrm>
        </p:spPr>
        <p:txBody>
          <a:bodyPr/>
          <a:lstStyle/>
          <a:p>
            <a:pPr eaLnBrk="1" hangingPunct="1"/>
            <a:r>
              <a:rPr lang="en-US" altLang="en-US" sz="3200" b="1" i="1" dirty="0"/>
              <a:t>Additional </a:t>
            </a:r>
            <a:r>
              <a:rPr lang="en-US" altLang="en-US" sz="3200" b="1" i="1" dirty="0">
                <a:latin typeface="Calibri" pitchFamily="34" charset="0"/>
              </a:rPr>
              <a:t>RFP </a:t>
            </a:r>
            <a:r>
              <a:rPr lang="en-US" altLang="en-US" sz="3200" b="1" i="1" dirty="0"/>
              <a:t>Requirements</a:t>
            </a:r>
          </a:p>
        </p:txBody>
      </p:sp>
      <p:sp>
        <p:nvSpPr>
          <p:cNvPr id="43011" name="Rectangle 3"/>
          <p:cNvSpPr>
            <a:spLocks noGrp="1" noChangeArrowheads="1"/>
          </p:cNvSpPr>
          <p:nvPr>
            <p:ph idx="1"/>
          </p:nvPr>
        </p:nvSpPr>
        <p:spPr>
          <a:xfrm>
            <a:off x="277368" y="2057400"/>
            <a:ext cx="8610600" cy="31242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ClrTx/>
              <a:buSzPct val="100000"/>
              <a:buFont typeface="Arial" panose="020B0604020202020204" pitchFamily="34" charset="0"/>
              <a:buChar char="•"/>
            </a:pPr>
            <a:r>
              <a:rPr lang="en-US" altLang="en-US" sz="2000" b="1" dirty="0">
                <a:latin typeface="Arial" charset="0"/>
              </a:rPr>
              <a:t>COMPLETION OF DOCUMENTS</a:t>
            </a:r>
          </a:p>
          <a:p>
            <a:pPr lvl="1" eaLnBrk="1" hangingPunct="1">
              <a:lnSpc>
                <a:spcPct val="90000"/>
              </a:lnSpc>
              <a:buClrTx/>
              <a:buSzPct val="100000"/>
              <a:buFont typeface="Arial" panose="020B0604020202020204" pitchFamily="34" charset="0"/>
              <a:buChar char="•"/>
            </a:pPr>
            <a:r>
              <a:rPr lang="en-US" altLang="en-US" sz="2000" dirty="0">
                <a:latin typeface="Arial" charset="0"/>
              </a:rPr>
              <a:t>Any Worksheets and Administrative Requirements must be filled out as directed and returned complete, in the order received. Failure to do so may invalidate </a:t>
            </a:r>
            <a:r>
              <a:rPr lang="en-US" sz="2000" dirty="0">
                <a:latin typeface="Arial" charset="0"/>
              </a:rPr>
              <a:t>RFP.</a:t>
            </a:r>
            <a:r>
              <a:rPr lang="en-US" altLang="en-US" sz="2000" dirty="0">
                <a:latin typeface="Arial" charset="0"/>
              </a:rPr>
              <a:t> </a:t>
            </a:r>
          </a:p>
          <a:p>
            <a:pPr eaLnBrk="1" hangingPunct="1">
              <a:lnSpc>
                <a:spcPct val="90000"/>
              </a:lnSpc>
              <a:buClrTx/>
              <a:buSzPct val="100000"/>
              <a:buFont typeface="Arial" panose="020B0604020202020204" pitchFamily="34" charset="0"/>
              <a:buChar char="•"/>
            </a:pPr>
            <a:endParaRPr lang="en-US" altLang="en-US" sz="2000" dirty="0">
              <a:latin typeface="Arial" charset="0"/>
            </a:endParaRPr>
          </a:p>
          <a:p>
            <a:pPr eaLnBrk="1" hangingPunct="1">
              <a:lnSpc>
                <a:spcPct val="90000"/>
              </a:lnSpc>
              <a:buClrTx/>
              <a:buSzPct val="100000"/>
              <a:buFont typeface="Arial" panose="020B0604020202020204" pitchFamily="34" charset="0"/>
              <a:buChar char="•"/>
            </a:pPr>
            <a:endParaRPr lang="en-US" altLang="en-US" sz="2000" dirty="0">
              <a:latin typeface="Arial" charset="0"/>
            </a:endParaRPr>
          </a:p>
          <a:p>
            <a:pPr marL="369887" indent="-342900" eaLnBrk="1" hangingPunct="1">
              <a:lnSpc>
                <a:spcPct val="90000"/>
              </a:lnSpc>
              <a:buClrTx/>
              <a:buSzPct val="100000"/>
              <a:buFont typeface="Arial" panose="020B0604020202020204" pitchFamily="34" charset="0"/>
              <a:buChar char="•"/>
            </a:pPr>
            <a:r>
              <a:rPr lang="en-US" sz="2000" b="1" dirty="0">
                <a:latin typeface="Arial" charset="0"/>
              </a:rPr>
              <a:t>BE CAREFUL</a:t>
            </a:r>
            <a:endParaRPr lang="en-US" sz="2000" dirty="0">
              <a:latin typeface="Arial" charset="0"/>
            </a:endParaRPr>
          </a:p>
          <a:p>
            <a:pPr lvl="1" eaLnBrk="1" hangingPunct="1">
              <a:lnSpc>
                <a:spcPct val="90000"/>
              </a:lnSpc>
              <a:buClrTx/>
              <a:buSzPct val="100000"/>
              <a:buFont typeface="Arial" panose="020B0604020202020204" pitchFamily="34" charset="0"/>
              <a:buChar char="•"/>
            </a:pPr>
            <a:r>
              <a:rPr lang="en-US" sz="2000" dirty="0">
                <a:latin typeface="Arial" charset="0"/>
              </a:rPr>
              <a:t>Be sure to read and complete the RFP documents accurately. Failure to do so may invalidate your RFP</a:t>
            </a:r>
            <a:r>
              <a:rPr lang="en-US" sz="2000" b="1" dirty="0">
                <a:latin typeface="Arial" charset="0"/>
              </a:rPr>
              <a:t>. </a:t>
            </a:r>
            <a:endParaRPr lang="en-US" sz="2000" dirty="0">
              <a:latin typeface="Arial" charset="0"/>
            </a:endParaRPr>
          </a:p>
          <a:p>
            <a:pPr marL="369887" indent="-342900" eaLnBrk="1" hangingPunct="1">
              <a:lnSpc>
                <a:spcPct val="90000"/>
              </a:lnSpc>
            </a:pPr>
            <a:endParaRPr lang="en-US" sz="2000" dirty="0">
              <a:latin typeface="Arial" charset="0"/>
            </a:endParaRPr>
          </a:p>
          <a:p>
            <a:pPr marL="26987" indent="0" eaLnBrk="1" hangingPunct="1">
              <a:lnSpc>
                <a:spcPct val="90000"/>
              </a:lnSpc>
              <a:buNone/>
            </a:pPr>
            <a:r>
              <a:rPr lang="en-US" altLang="en-US" sz="2200" dirty="0">
                <a:latin typeface="Arial" charset="0"/>
              </a:rPr>
              <a:t>		</a:t>
            </a:r>
          </a:p>
          <a:p>
            <a:pPr lvl="1" eaLnBrk="1" hangingPunct="1">
              <a:lnSpc>
                <a:spcPct val="90000"/>
              </a:lnSpc>
              <a:buFont typeface="Arial" panose="020B0604020202020204" pitchFamily="34" charset="0"/>
              <a:buChar char="•"/>
            </a:pPr>
            <a:endParaRPr lang="en-US" altLang="en-US" sz="2200" dirty="0">
              <a:latin typeface="Arial" charset="0"/>
            </a:endParaRPr>
          </a:p>
          <a:p>
            <a:pPr lvl="1" eaLnBrk="1" hangingPunct="1">
              <a:lnSpc>
                <a:spcPct val="90000"/>
              </a:lnSpc>
              <a:buFont typeface="Arial" panose="020B0604020202020204" pitchFamily="34" charset="0"/>
              <a:buChar char="•"/>
            </a:pPr>
            <a:endParaRPr lang="en-US" altLang="en-US" sz="2200" dirty="0">
              <a:latin typeface="Arial" charset="0"/>
            </a:endParaRPr>
          </a:p>
          <a:p>
            <a:pPr lvl="1" eaLnBrk="1" hangingPunct="1">
              <a:lnSpc>
                <a:spcPct val="90000"/>
              </a:lnSpc>
              <a:buFont typeface="Arial" panose="020B0604020202020204" pitchFamily="34" charset="0"/>
              <a:buChar char="•"/>
            </a:pPr>
            <a:endParaRPr lang="en-US" altLang="en-US" sz="2200" dirty="0">
              <a:latin typeface="Arial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46F07E2-C914-4A57-9060-FB37C5EEBB34}" type="slidenum">
              <a:rPr lang="en-US" smtClean="0"/>
              <a:pPr>
                <a:defRPr/>
              </a:pPr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618295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30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010" grpId="0"/>
    </p:bld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Users\a19jxl\Pictures\background-last 11x14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-38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103909" y="-408214"/>
            <a:ext cx="9247909" cy="72662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B2FE131-F47E-4615-9D60-39AF31F91E91}" type="slidenum">
              <a:rPr lang="en-US" smtClean="0"/>
              <a:pPr>
                <a:defRPr/>
              </a:pPr>
              <a:t>70</a:t>
            </a:fld>
            <a:endParaRPr lang="en-US" dirty="0"/>
          </a:p>
        </p:txBody>
      </p:sp>
      <p:pic>
        <p:nvPicPr>
          <p:cNvPr id="4" name="Picture 3" descr="C:\Users\a19jxl\Pictures\New Logos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477000" y="5548947"/>
            <a:ext cx="2354263" cy="4708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2"/>
          <p:cNvSpPr txBox="1">
            <a:spLocks noChangeArrowheads="1"/>
          </p:cNvSpPr>
          <p:nvPr/>
        </p:nvSpPr>
        <p:spPr bwMode="auto">
          <a:xfrm>
            <a:off x="609600" y="-381000"/>
            <a:ext cx="7851648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45720" rIns="0" bIns="0" numCol="1" anchor="b" anchorCtr="0" compatLnSpc="1">
            <a:prstTxWarp prst="textNoShape">
              <a:avLst/>
            </a:prstTxWarp>
            <a:noAutofit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50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9pPr>
          </a:lstStyle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sz="3200" dirty="0">
                <a:solidFill>
                  <a:schemeClr val="bg1"/>
                </a:solidFill>
              </a:rPr>
              <a:t>DOING BUSINESS with </a:t>
            </a:r>
            <a:br>
              <a:rPr lang="en-US" sz="3200" dirty="0">
                <a:solidFill>
                  <a:schemeClr val="bg1"/>
                </a:solidFill>
              </a:rPr>
            </a:br>
            <a:r>
              <a:rPr lang="en-US" sz="3200" dirty="0">
                <a:solidFill>
                  <a:schemeClr val="bg1"/>
                </a:solidFill>
              </a:rPr>
              <a:t>Los Angeles World Airports</a:t>
            </a:r>
          </a:p>
        </p:txBody>
      </p:sp>
    </p:spTree>
    <p:extLst>
      <p:ext uri="{BB962C8B-B14F-4D97-AF65-F5344CB8AC3E}">
        <p14:creationId xmlns:p14="http://schemas.microsoft.com/office/powerpoint/2010/main" val="311339143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533400"/>
            <a:ext cx="7467600" cy="1143000"/>
          </a:xfrm>
        </p:spPr>
        <p:txBody>
          <a:bodyPr/>
          <a:lstStyle/>
          <a:p>
            <a:r>
              <a:rPr lang="en-US" sz="2800" b="1" i="1" dirty="0">
                <a:cs typeface="Arial" panose="020B0604020202020204" pitchFamily="34" charset="0"/>
              </a:rPr>
              <a:t>Construction Forecast Report (Planning &amp; Development Group)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514600"/>
            <a:ext cx="8229600" cy="1722437"/>
          </a:xfrm>
        </p:spPr>
        <p:txBody>
          <a:bodyPr/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See Contracts and Procurements Document</a:t>
            </a:r>
          </a:p>
          <a:p>
            <a:pPr marL="0" indent="0">
              <a:buNone/>
            </a:pP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For questions, contact PDGprocurement@lawa.org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84AE8A8-6ACE-4A15-90DF-984768BF0901}" type="slidenum">
              <a:rPr lang="en-US" smtClean="0"/>
              <a:pPr>
                <a:defRPr/>
              </a:pPr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5497749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1143000"/>
          </a:xfrm>
        </p:spPr>
        <p:txBody>
          <a:bodyPr/>
          <a:lstStyle/>
          <a:p>
            <a:r>
              <a:rPr lang="en-US" sz="3200" b="1" i="1" dirty="0">
                <a:cs typeface="Arial" panose="020B0604020202020204" pitchFamily="34" charset="0"/>
              </a:rPr>
              <a:t>Contract Status Report (updated monthly)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389437"/>
          </a:xfrm>
        </p:spPr>
        <p:txBody>
          <a:bodyPr/>
          <a:lstStyle/>
          <a:p>
            <a:r>
              <a:rPr lang="en-US" dirty="0">
                <a:hlinkClick r:id="rId2"/>
              </a:rPr>
              <a:t>https://www.lawa.org/en/lawa-businesses/lawa-current-opportunities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84AE8A8-6ACE-4A15-90DF-984768BF0901}" type="slidenum">
              <a:rPr lang="en-US" smtClean="0"/>
              <a:pPr>
                <a:defRPr/>
              </a:pPr>
              <a:t>9</a:t>
            </a:fld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A8A8A09-A911-4B59-B417-546A49C8A2ED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38316" y="2438400"/>
            <a:ext cx="6537450" cy="3505200"/>
          </a:xfrm>
          <a:prstGeom prst="rect">
            <a:avLst/>
          </a:prstGeom>
        </p:spPr>
      </p:pic>
      <p:sp>
        <p:nvSpPr>
          <p:cNvPr id="6" name="Oval 5"/>
          <p:cNvSpPr/>
          <p:nvPr/>
        </p:nvSpPr>
        <p:spPr>
          <a:xfrm>
            <a:off x="1219200" y="5334000"/>
            <a:ext cx="990600" cy="2286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cxnSp>
        <p:nvCxnSpPr>
          <p:cNvPr id="8" name="Straight Arrow Connector 7"/>
          <p:cNvCxnSpPr/>
          <p:nvPr/>
        </p:nvCxnSpPr>
        <p:spPr>
          <a:xfrm flipH="1">
            <a:off x="2286000" y="5105400"/>
            <a:ext cx="1066800" cy="304800"/>
          </a:xfrm>
          <a:prstGeom prst="straightConnector1">
            <a:avLst/>
          </a:prstGeom>
          <a:ln w="2222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762000" y="6172200"/>
            <a:ext cx="50292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Questions?</a:t>
            </a:r>
          </a:p>
        </p:txBody>
      </p:sp>
    </p:spTree>
    <p:extLst>
      <p:ext uri="{BB962C8B-B14F-4D97-AF65-F5344CB8AC3E}">
        <p14:creationId xmlns:p14="http://schemas.microsoft.com/office/powerpoint/2010/main" val="3134795769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ow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Flow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Flow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F49100"/>
    </a:hlink>
    <a:folHlink>
      <a:srgbClr val="85DFD0"/>
    </a:folHlink>
  </a:clrScheme>
</a:themeOverride>
</file>

<file path=ppt/theme/themeOverride2.xml><?xml version="1.0" encoding="utf-8"?>
<a:themeOverride xmlns:a="http://schemas.openxmlformats.org/drawingml/2006/main">
  <a:clrScheme name="Flow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F49100"/>
    </a:hlink>
    <a:folHlink>
      <a:srgbClr val="85DFD0"/>
    </a:folHlink>
  </a:clrScheme>
</a:themeOverride>
</file>

<file path=ppt/theme/themeOverride3.xml><?xml version="1.0" encoding="utf-8"?>
<a:themeOverride xmlns:a="http://schemas.openxmlformats.org/drawingml/2006/main">
  <a:clrScheme name="Flow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F49100"/>
    </a:hlink>
    <a:folHlink>
      <a:srgbClr val="85DFD0"/>
    </a:folHlink>
  </a:clrScheme>
</a:themeOverride>
</file>

<file path=ppt/theme/themeOverride4.xml><?xml version="1.0" encoding="utf-8"?>
<a:themeOverride xmlns:a="http://schemas.openxmlformats.org/drawingml/2006/main">
  <a:clrScheme name="Flow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F49100"/>
    </a:hlink>
    <a:folHlink>
      <a:srgbClr val="85DFD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28782</TotalTime>
  <Words>4356</Words>
  <Application>Microsoft Office PowerPoint</Application>
  <PresentationFormat>On-screen Show (4:3)</PresentationFormat>
  <Paragraphs>816</Paragraphs>
  <Slides>70</Slides>
  <Notes>40</Notes>
  <HiddenSlides>0</HiddenSlides>
  <MMClips>0</MMClips>
  <ScaleCrop>false</ScaleCrop>
  <HeadingPairs>
    <vt:vector size="6" baseType="variant">
      <vt:variant>
        <vt:lpstr>Fonts Used</vt:lpstr>
      </vt:variant>
      <vt:variant>
        <vt:i4>14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70</vt:i4>
      </vt:variant>
    </vt:vector>
  </HeadingPairs>
  <TitlesOfParts>
    <vt:vector size="86" baseType="lpstr">
      <vt:lpstr>Batang</vt:lpstr>
      <vt:lpstr>Arial</vt:lpstr>
      <vt:lpstr>Calibri</vt:lpstr>
      <vt:lpstr>Constantia</vt:lpstr>
      <vt:lpstr>Garamond</vt:lpstr>
      <vt:lpstr>Helvetica</vt:lpstr>
      <vt:lpstr>Helvetica Light</vt:lpstr>
      <vt:lpstr>Symbol</vt:lpstr>
      <vt:lpstr>Times New Roman</vt:lpstr>
      <vt:lpstr>Tw Cen MT</vt:lpstr>
      <vt:lpstr>Univers Condensed</vt:lpstr>
      <vt:lpstr>Verdana</vt:lpstr>
      <vt:lpstr>Wingdings</vt:lpstr>
      <vt:lpstr>Wingdings 2</vt:lpstr>
      <vt:lpstr>Flow</vt:lpstr>
      <vt:lpstr>1_Flow</vt:lpstr>
      <vt:lpstr>DOING BUSINESS with  Los Angeles World Airports</vt:lpstr>
      <vt:lpstr>Los Angeles World Airports</vt:lpstr>
      <vt:lpstr>Workshop Overview</vt:lpstr>
      <vt:lpstr>Business Opportunities</vt:lpstr>
      <vt:lpstr>Request For Proposals (RFP)</vt:lpstr>
      <vt:lpstr>PowerPoint Presentation</vt:lpstr>
      <vt:lpstr>Additional RFP Requirements</vt:lpstr>
      <vt:lpstr>Construction Forecast Report (Planning &amp; Development Group)</vt:lpstr>
      <vt:lpstr>Contract Status Report (updated monthly)</vt:lpstr>
      <vt:lpstr>Current Contract Status Report:</vt:lpstr>
      <vt:lpstr>Request For Bids (RFB)</vt:lpstr>
      <vt:lpstr>PowerPoint Presentation</vt:lpstr>
      <vt:lpstr>Additional RFB Requirements</vt:lpstr>
      <vt:lpstr>  Soliciting Bids and Proposals</vt:lpstr>
      <vt:lpstr>LAWA Concessions Overview</vt:lpstr>
      <vt:lpstr>LAWA’s Current Concession Operators</vt:lpstr>
      <vt:lpstr>LAWA Concession Opportunities</vt:lpstr>
      <vt:lpstr>LAWA Concession Timelines</vt:lpstr>
      <vt:lpstr>Concessions Contact</vt:lpstr>
      <vt:lpstr>Registering w/LABAVN…</vt:lpstr>
      <vt:lpstr>Registering on LABAVN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First Source Hiring Program</vt:lpstr>
      <vt:lpstr>Program Description</vt:lpstr>
      <vt:lpstr>Next Steps for Selected Contractors</vt:lpstr>
      <vt:lpstr>PowerPoint Presentation</vt:lpstr>
      <vt:lpstr>LAWA Contractor Development &amp; Bonding Program</vt:lpstr>
      <vt:lpstr>LAWA Contractor Development Program Services</vt:lpstr>
      <vt:lpstr>LAWA Contractor Development Program Services</vt:lpstr>
      <vt:lpstr>LAWA Contractor Development Technical Assistance</vt:lpstr>
      <vt:lpstr>LAWA Contractor Development Bid Document Review</vt:lpstr>
      <vt:lpstr>LAWA Contractor Development Contract Monitoring</vt:lpstr>
      <vt:lpstr>PowerPoint Presentation</vt:lpstr>
      <vt:lpstr>SBE (Proprietary) Certification</vt:lpstr>
      <vt:lpstr>SBE (Proprietary) Certification</vt:lpstr>
      <vt:lpstr>Small Local Business (SLB) Certification</vt:lpstr>
      <vt:lpstr>LBE Certification</vt:lpstr>
      <vt:lpstr>LBE Certification</vt:lpstr>
      <vt:lpstr>DVBE (LAWA) Certification</vt:lpstr>
      <vt:lpstr>Recognized for DVBE (LAWA) Certification </vt:lpstr>
      <vt:lpstr>DVBE (LAWA) Certification</vt:lpstr>
      <vt:lpstr>LAWA’s Local Small Business Enterprise (LSBE) Certification Recognition</vt:lpstr>
      <vt:lpstr>LAWA’s Local Small Business Enterprise (LSBE) Certification Recognition</vt:lpstr>
      <vt:lpstr> DBE/ACDBE Certification Requirements</vt:lpstr>
      <vt:lpstr>DBE / ACDBE Certification</vt:lpstr>
      <vt:lpstr>DBE/ACDBE  Certification Process</vt:lpstr>
      <vt:lpstr>Getting Certified</vt:lpstr>
      <vt:lpstr>PowerPoint Presentation</vt:lpstr>
      <vt:lpstr>Administrative Requirements</vt:lpstr>
      <vt:lpstr>Administrative Requirements</vt:lpstr>
      <vt:lpstr>Administrative Requirements</vt:lpstr>
      <vt:lpstr>  Next Steps…</vt:lpstr>
      <vt:lpstr>  Next Steps…</vt:lpstr>
      <vt:lpstr>Next Steps… (cont.)</vt:lpstr>
      <vt:lpstr>Contact Information</vt:lpstr>
      <vt:lpstr>PowerPoint Presentation</vt:lpstr>
    </vt:vector>
  </TitlesOfParts>
  <Company>Department of Airports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DOING BUSINESS WITH LAWA</dc:title>
  <dc:creator>a08ext</dc:creator>
  <cp:lastModifiedBy>Matt</cp:lastModifiedBy>
  <cp:revision>572</cp:revision>
  <cp:lastPrinted>2020-02-05T15:06:06Z</cp:lastPrinted>
  <dcterms:created xsi:type="dcterms:W3CDTF">2011-04-19T23:17:39Z</dcterms:created>
  <dcterms:modified xsi:type="dcterms:W3CDTF">2020-11-30T18:03:03Z</dcterms:modified>
</cp:coreProperties>
</file>