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sldx" ContentType="application/vnd.openxmlformats-officedocument.presentationml.slide"/>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65"/>
  </p:notesMasterIdLst>
  <p:sldIdLst>
    <p:sldId id="496" r:id="rId5"/>
    <p:sldId id="480" r:id="rId6"/>
    <p:sldId id="478" r:id="rId7"/>
    <p:sldId id="455" r:id="rId8"/>
    <p:sldId id="479" r:id="rId9"/>
    <p:sldId id="438" r:id="rId10"/>
    <p:sldId id="454" r:id="rId11"/>
    <p:sldId id="440" r:id="rId12"/>
    <p:sldId id="499" r:id="rId13"/>
    <p:sldId id="507" r:id="rId14"/>
    <p:sldId id="427" r:id="rId15"/>
    <p:sldId id="500" r:id="rId16"/>
    <p:sldId id="501" r:id="rId17"/>
    <p:sldId id="502" r:id="rId18"/>
    <p:sldId id="429" r:id="rId19"/>
    <p:sldId id="449" r:id="rId20"/>
    <p:sldId id="450" r:id="rId21"/>
    <p:sldId id="451" r:id="rId22"/>
    <p:sldId id="452" r:id="rId23"/>
    <p:sldId id="431" r:id="rId24"/>
    <p:sldId id="441" r:id="rId25"/>
    <p:sldId id="471" r:id="rId26"/>
    <p:sldId id="472" r:id="rId27"/>
    <p:sldId id="473" r:id="rId28"/>
    <p:sldId id="474" r:id="rId29"/>
    <p:sldId id="477" r:id="rId30"/>
    <p:sldId id="442" r:id="rId31"/>
    <p:sldId id="457" r:id="rId32"/>
    <p:sldId id="437" r:id="rId33"/>
    <p:sldId id="459" r:id="rId34"/>
    <p:sldId id="453" r:id="rId35"/>
    <p:sldId id="461" r:id="rId36"/>
    <p:sldId id="458" r:id="rId37"/>
    <p:sldId id="456" r:id="rId38"/>
    <p:sldId id="460" r:id="rId39"/>
    <p:sldId id="498" r:id="rId40"/>
    <p:sldId id="486" r:id="rId41"/>
    <p:sldId id="484" r:id="rId42"/>
    <p:sldId id="490" r:id="rId43"/>
    <p:sldId id="491" r:id="rId44"/>
    <p:sldId id="485" r:id="rId45"/>
    <p:sldId id="492" r:id="rId46"/>
    <p:sldId id="493" r:id="rId47"/>
    <p:sldId id="445" r:id="rId48"/>
    <p:sldId id="488" r:id="rId49"/>
    <p:sldId id="462" r:id="rId50"/>
    <p:sldId id="463" r:id="rId51"/>
    <p:sldId id="464" r:id="rId52"/>
    <p:sldId id="465" r:id="rId53"/>
    <p:sldId id="466" r:id="rId54"/>
    <p:sldId id="467" r:id="rId55"/>
    <p:sldId id="468" r:id="rId56"/>
    <p:sldId id="469" r:id="rId57"/>
    <p:sldId id="470" r:id="rId58"/>
    <p:sldId id="494" r:id="rId59"/>
    <p:sldId id="495" r:id="rId60"/>
    <p:sldId id="503" r:id="rId61"/>
    <p:sldId id="504" r:id="rId62"/>
    <p:sldId id="505" r:id="rId63"/>
    <p:sldId id="506"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00"/>
    <a:srgbClr val="0037A4"/>
    <a:srgbClr val="009900"/>
    <a:srgbClr val="FFFFFF"/>
    <a:srgbClr val="42DE46"/>
    <a:srgbClr val="FFFF99"/>
    <a:srgbClr val="0041C4"/>
    <a:srgbClr val="002E8A"/>
    <a:srgbClr val="0045D0"/>
    <a:srgbClr val="003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51" autoAdjust="0"/>
  </p:normalViewPr>
  <p:slideViewPr>
    <p:cSldViewPr>
      <p:cViewPr>
        <p:scale>
          <a:sx n="98" d="100"/>
          <a:sy n="98" d="100"/>
        </p:scale>
        <p:origin x="-852" y="-246"/>
      </p:cViewPr>
      <p:guideLst>
        <p:guide orient="horz" pos="2208"/>
        <p:guide pos="2880"/>
      </p:guideLst>
    </p:cSldViewPr>
  </p:slideViewPr>
  <p:outlineViewPr>
    <p:cViewPr>
      <p:scale>
        <a:sx n="33" d="100"/>
        <a:sy n="33" d="100"/>
      </p:scale>
      <p:origin x="0" y="10194"/>
    </p:cViewPr>
  </p:outlineViewPr>
  <p:notesTextViewPr>
    <p:cViewPr>
      <p:scale>
        <a:sx n="1" d="1"/>
        <a:sy n="1" d="1"/>
      </p:scale>
      <p:origin x="0" y="0"/>
    </p:cViewPr>
  </p:notesTextViewPr>
  <p:sorterViewPr>
    <p:cViewPr>
      <p:scale>
        <a:sx n="100" d="100"/>
        <a:sy n="100" d="100"/>
      </p:scale>
      <p:origin x="0" y="10392"/>
    </p:cViewPr>
  </p:sorterViewPr>
  <p:notesViewPr>
    <p:cSldViewPr>
      <p:cViewPr varScale="1">
        <p:scale>
          <a:sx n="49" d="100"/>
          <a:sy n="49" d="100"/>
        </p:scale>
        <p:origin x="-2628"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337EA-7109-4BAD-B1A1-42672AA328B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1808E0BB-4197-4084-A59F-6D66EF60F639}">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00B050"/>
        </a:solidFill>
        <a:ln>
          <a:solidFill>
            <a:srgbClr val="00B050"/>
          </a:solidFill>
        </a:ln>
      </dgm:spPr>
      <dgm:t>
        <a:bodyPr/>
        <a:lstStyle/>
        <a:p>
          <a:r>
            <a:rPr lang="en-US" b="1" dirty="0" smtClean="0">
              <a:solidFill>
                <a:schemeClr val="bg1"/>
              </a:solidFill>
            </a:rPr>
            <a:t>COMMAND POST</a:t>
          </a:r>
        </a:p>
        <a:p>
          <a:r>
            <a:rPr lang="en-US" dirty="0" smtClean="0">
              <a:solidFill>
                <a:schemeClr val="bg1"/>
              </a:solidFill>
            </a:rPr>
            <a:t>Tactical Responders</a:t>
          </a:r>
        </a:p>
        <a:p>
          <a:r>
            <a:rPr lang="en-US" dirty="0" smtClean="0">
              <a:solidFill>
                <a:schemeClr val="bg1"/>
              </a:solidFill>
            </a:rPr>
            <a:t>Unified Command</a:t>
          </a:r>
        </a:p>
      </dgm:t>
    </dgm:pt>
    <dgm:pt modelId="{4B96C869-EDF5-4E98-BC65-8C4187E23E07}" type="parTrans" cxnId="{3DE7B0B8-781F-449A-BA08-2F0BEAD6A77C}">
      <dgm:prSet/>
      <dgm:spPr/>
      <dgm:t>
        <a:bodyPr/>
        <a:lstStyle/>
        <a:p>
          <a:endParaRPr lang="en-US"/>
        </a:p>
      </dgm:t>
    </dgm:pt>
    <dgm:pt modelId="{B2AB4BE9-232F-412D-9228-FC9C3287B68A}" type="sibTrans" cxnId="{3DE7B0B8-781F-449A-BA08-2F0BEAD6A77C}">
      <dgm:prSet/>
      <dgm:spPr/>
      <dgm:t>
        <a:bodyPr/>
        <a:lstStyle/>
        <a:p>
          <a:endParaRPr lang="en-US"/>
        </a:p>
      </dgm:t>
    </dgm:pt>
    <dgm:pt modelId="{FB5CBBB0-E18D-40E0-885D-0FD5E8A123DA}">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Planning Section Chief</a:t>
          </a:r>
        </a:p>
        <a:p>
          <a:r>
            <a:rPr lang="en-US" dirty="0" smtClean="0"/>
            <a:t>+ Sit Stat Unit</a:t>
          </a:r>
          <a:endParaRPr lang="en-US" dirty="0"/>
        </a:p>
      </dgm:t>
    </dgm:pt>
    <dgm:pt modelId="{D3C031A2-C8CC-4DB3-BA0F-F867104A7249}" type="parTrans" cxnId="{128A6213-C998-43AD-B1BE-C6EEA6307FFE}">
      <dgm:prSet/>
      <dgm:spPr/>
      <dgm:t>
        <a:bodyPr/>
        <a:lstStyle/>
        <a:p>
          <a:endParaRPr lang="en-US"/>
        </a:p>
      </dgm:t>
    </dgm:pt>
    <dgm:pt modelId="{048F139E-667F-4A69-8E20-1F1F9D2B984B}" type="sibTrans" cxnId="{128A6213-C998-43AD-B1BE-C6EEA6307FFE}">
      <dgm:prSet/>
      <dgm:spPr/>
      <dgm:t>
        <a:bodyPr/>
        <a:lstStyle/>
        <a:p>
          <a:endParaRPr lang="en-US"/>
        </a:p>
      </dgm:t>
    </dgm:pt>
    <dgm:pt modelId="{F8A0D216-EAA3-47C0-9E5B-781740232FA2}">
      <dgm:prSet phldrT="[Text]"/>
      <dgm:spPr/>
      <dgm:t>
        <a:bodyPr/>
        <a:lstStyle/>
        <a:p>
          <a:r>
            <a:rPr lang="en-US" b="1" dirty="0" smtClean="0"/>
            <a:t>ARCC Unit</a:t>
          </a:r>
        </a:p>
        <a:p>
          <a:r>
            <a:rPr lang="en-US" dirty="0" smtClean="0"/>
            <a:t>Support to CP/Unified Command</a:t>
          </a:r>
        </a:p>
      </dgm:t>
    </dgm:pt>
    <dgm:pt modelId="{6C18CAAD-1F74-4A16-A375-BC41099A4441}" type="parTrans" cxnId="{65EF6894-E91D-492C-9B58-D37A820F2A5A}">
      <dgm:prSet/>
      <dgm:spPr/>
      <dgm:t>
        <a:bodyPr/>
        <a:lstStyle/>
        <a:p>
          <a:endParaRPr lang="en-US"/>
        </a:p>
      </dgm:t>
    </dgm:pt>
    <dgm:pt modelId="{A974FE4D-AC13-4964-A962-CB9D29C2782C}" type="sibTrans" cxnId="{65EF6894-E91D-492C-9B58-D37A820F2A5A}">
      <dgm:prSet/>
      <dgm:spPr/>
      <dgm:t>
        <a:bodyPr/>
        <a:lstStyle/>
        <a:p>
          <a:endParaRPr lang="en-US"/>
        </a:p>
      </dgm:t>
    </dgm:pt>
    <dgm:pt modelId="{7167D1A1-CA26-4976-888C-535053A9D6C8}">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Operations </a:t>
          </a:r>
        </a:p>
        <a:p>
          <a:r>
            <a:rPr lang="en-US" dirty="0" smtClean="0"/>
            <a:t>Section Chief</a:t>
          </a:r>
        </a:p>
        <a:p>
          <a:r>
            <a:rPr lang="en-US" dirty="0" smtClean="0"/>
            <a:t>+ Sit Stat Unit</a:t>
          </a:r>
          <a:endParaRPr lang="en-US" dirty="0"/>
        </a:p>
      </dgm:t>
    </dgm:pt>
    <dgm:pt modelId="{C5339F3B-856C-43B3-8F84-02977A29EB96}" type="parTrans" cxnId="{8D294A5B-1891-4F4C-90E4-FE06341E8CEF}">
      <dgm:prSet/>
      <dgm:spPr/>
      <dgm:t>
        <a:bodyPr/>
        <a:lstStyle/>
        <a:p>
          <a:endParaRPr lang="en-US"/>
        </a:p>
      </dgm:t>
    </dgm:pt>
    <dgm:pt modelId="{A69304E1-B73D-49D3-BE12-4C92990BE70F}" type="sibTrans" cxnId="{8D294A5B-1891-4F4C-90E4-FE06341E8CEF}">
      <dgm:prSet/>
      <dgm:spPr/>
      <dgm:t>
        <a:bodyPr/>
        <a:lstStyle/>
        <a:p>
          <a:endParaRPr lang="en-US"/>
        </a:p>
      </dgm:t>
    </dgm:pt>
    <dgm:pt modelId="{1DBBD5C8-5E93-4B7E-8DC5-EFC57747D57C}">
      <dgm:prSet/>
      <dgm:spPr>
        <a:solidFill>
          <a:srgbClr val="FF0000"/>
        </a:solidFill>
      </dgm:spPr>
      <dgm:t>
        <a:bodyPr/>
        <a:lstStyle/>
        <a:p>
          <a:r>
            <a:rPr lang="en-US" dirty="0" smtClean="0"/>
            <a:t>DOC</a:t>
          </a:r>
        </a:p>
        <a:p>
          <a:r>
            <a:rPr lang="en-US" dirty="0" smtClean="0"/>
            <a:t>Support to CP/Area Command</a:t>
          </a:r>
        </a:p>
        <a:p>
          <a:r>
            <a:rPr lang="en-US" dirty="0" smtClean="0"/>
            <a:t>DOC Director</a:t>
          </a:r>
        </a:p>
        <a:p>
          <a:endParaRPr lang="en-US" dirty="0"/>
        </a:p>
      </dgm:t>
    </dgm:pt>
    <dgm:pt modelId="{012863AB-F800-4565-8651-5781970DFFB2}" type="parTrans" cxnId="{C3032905-5534-4922-A92A-A0989731483A}">
      <dgm:prSet/>
      <dgm:spPr/>
      <dgm:t>
        <a:bodyPr/>
        <a:lstStyle/>
        <a:p>
          <a:endParaRPr lang="en-US"/>
        </a:p>
      </dgm:t>
    </dgm:pt>
    <dgm:pt modelId="{37D942C6-179F-4292-8FFE-64E1FE77E508}" type="sibTrans" cxnId="{C3032905-5534-4922-A92A-A0989731483A}">
      <dgm:prSet/>
      <dgm:spPr/>
      <dgm:t>
        <a:bodyPr/>
        <a:lstStyle/>
        <a:p>
          <a:endParaRPr lang="en-US"/>
        </a:p>
      </dgm:t>
    </dgm:pt>
    <dgm:pt modelId="{45D2D216-6CEF-4D49-904D-6A5F1C249739}">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smtClean="0"/>
            <a:t>Planning Section Chief</a:t>
          </a:r>
        </a:p>
        <a:p>
          <a:r>
            <a:rPr lang="en-US" dirty="0" smtClean="0"/>
            <a:t>+ Sit Stat Unit</a:t>
          </a:r>
          <a:endParaRPr lang="en-US" dirty="0"/>
        </a:p>
      </dgm:t>
    </dgm:pt>
    <dgm:pt modelId="{781A2A01-D6E9-41AF-BAEE-5365867571BF}" type="parTrans" cxnId="{18E091A1-784F-45FB-A340-528B511774B5}">
      <dgm:prSet/>
      <dgm:spPr/>
      <dgm:t>
        <a:bodyPr/>
        <a:lstStyle/>
        <a:p>
          <a:endParaRPr lang="en-US"/>
        </a:p>
      </dgm:t>
    </dgm:pt>
    <dgm:pt modelId="{C34F8CCA-A5D4-4BF9-9AF3-56919255F2DE}" type="sibTrans" cxnId="{18E091A1-784F-45FB-A340-528B511774B5}">
      <dgm:prSet/>
      <dgm:spPr/>
      <dgm:t>
        <a:bodyPr/>
        <a:lstStyle/>
        <a:p>
          <a:endParaRPr lang="en-US"/>
        </a:p>
      </dgm:t>
    </dgm:pt>
    <dgm:pt modelId="{3C222B65-5A7B-4909-9AD5-CFF15680FF04}" type="pres">
      <dgm:prSet presAssocID="{794337EA-7109-4BAD-B1A1-42672AA328B7}" presName="diagram" presStyleCnt="0">
        <dgm:presLayoutVars>
          <dgm:chPref val="1"/>
          <dgm:dir/>
          <dgm:animOne val="branch"/>
          <dgm:animLvl val="lvl"/>
          <dgm:resizeHandles/>
        </dgm:presLayoutVars>
      </dgm:prSet>
      <dgm:spPr/>
      <dgm:t>
        <a:bodyPr/>
        <a:lstStyle/>
        <a:p>
          <a:endParaRPr lang="en-US"/>
        </a:p>
      </dgm:t>
    </dgm:pt>
    <dgm:pt modelId="{820E5692-ED0A-4F79-A689-F41A865E0EDD}" type="pres">
      <dgm:prSet presAssocID="{1808E0BB-4197-4084-A59F-6D66EF60F639}" presName="root" presStyleCnt="0"/>
      <dgm:spPr/>
    </dgm:pt>
    <dgm:pt modelId="{206B210F-471D-4EFC-8E7B-0949C67C8E4B}" type="pres">
      <dgm:prSet presAssocID="{1808E0BB-4197-4084-A59F-6D66EF60F639}" presName="rootComposite" presStyleCnt="0"/>
      <dgm:spPr/>
    </dgm:pt>
    <dgm:pt modelId="{BC68ED5B-F710-40BA-B76E-4DB6CD2D367C}" type="pres">
      <dgm:prSet presAssocID="{1808E0BB-4197-4084-A59F-6D66EF60F639}" presName="rootText" presStyleLbl="node1" presStyleIdx="0" presStyleCnt="3" custLinFactNeighborX="3316" custLinFactNeighborY="74367"/>
      <dgm:spPr/>
      <dgm:t>
        <a:bodyPr/>
        <a:lstStyle/>
        <a:p>
          <a:endParaRPr lang="en-US"/>
        </a:p>
      </dgm:t>
    </dgm:pt>
    <dgm:pt modelId="{3414B3C8-C20E-4FD4-AE84-07614F3513B6}" type="pres">
      <dgm:prSet presAssocID="{1808E0BB-4197-4084-A59F-6D66EF60F639}" presName="rootConnector" presStyleLbl="node1" presStyleIdx="0" presStyleCnt="3"/>
      <dgm:spPr/>
      <dgm:t>
        <a:bodyPr/>
        <a:lstStyle/>
        <a:p>
          <a:endParaRPr lang="en-US"/>
        </a:p>
      </dgm:t>
    </dgm:pt>
    <dgm:pt modelId="{74412D42-74C2-4E61-8FE6-D6BDC7509705}" type="pres">
      <dgm:prSet presAssocID="{1808E0BB-4197-4084-A59F-6D66EF60F639}" presName="childShape" presStyleCnt="0"/>
      <dgm:spPr/>
    </dgm:pt>
    <dgm:pt modelId="{B4600EA2-330B-44D4-8343-A6CCB8D2FAC5}" type="pres">
      <dgm:prSet presAssocID="{D3C031A2-C8CC-4DB3-BA0F-F867104A7249}" presName="Name13" presStyleLbl="parChTrans1D2" presStyleIdx="0" presStyleCnt="3"/>
      <dgm:spPr/>
      <dgm:t>
        <a:bodyPr/>
        <a:lstStyle/>
        <a:p>
          <a:endParaRPr lang="en-US"/>
        </a:p>
      </dgm:t>
    </dgm:pt>
    <dgm:pt modelId="{A974CD27-762F-4497-81FA-759686E4074F}" type="pres">
      <dgm:prSet presAssocID="{FB5CBBB0-E18D-40E0-885D-0FD5E8A123DA}" presName="childText" presStyleLbl="bgAcc1" presStyleIdx="0" presStyleCnt="3" custScaleX="57564" custScaleY="71270" custLinFactNeighborX="-349" custLinFactNeighborY="44757">
        <dgm:presLayoutVars>
          <dgm:bulletEnabled val="1"/>
        </dgm:presLayoutVars>
      </dgm:prSet>
      <dgm:spPr/>
      <dgm:t>
        <a:bodyPr/>
        <a:lstStyle/>
        <a:p>
          <a:endParaRPr lang="en-US"/>
        </a:p>
      </dgm:t>
    </dgm:pt>
    <dgm:pt modelId="{3FB72C24-EE55-4907-8B90-1E320CF4BEE1}" type="pres">
      <dgm:prSet presAssocID="{F8A0D216-EAA3-47C0-9E5B-781740232FA2}" presName="root" presStyleCnt="0"/>
      <dgm:spPr/>
    </dgm:pt>
    <dgm:pt modelId="{ADEC78AB-264B-4732-A10C-D8A9BBB670EE}" type="pres">
      <dgm:prSet presAssocID="{F8A0D216-EAA3-47C0-9E5B-781740232FA2}" presName="rootComposite" presStyleCnt="0"/>
      <dgm:spPr/>
    </dgm:pt>
    <dgm:pt modelId="{E8294E34-C411-4F68-9330-AA875601A6DC}" type="pres">
      <dgm:prSet presAssocID="{F8A0D216-EAA3-47C0-9E5B-781740232FA2}" presName="rootText" presStyleLbl="node1" presStyleIdx="1" presStyleCnt="3" custScaleX="148919" custLinFactY="-49887" custLinFactNeighborX="-8348" custLinFactNeighborY="-100000"/>
      <dgm:spPr/>
      <dgm:t>
        <a:bodyPr/>
        <a:lstStyle/>
        <a:p>
          <a:endParaRPr lang="en-US"/>
        </a:p>
      </dgm:t>
    </dgm:pt>
    <dgm:pt modelId="{F878F2CD-EBCC-4663-BC41-44391A75671C}" type="pres">
      <dgm:prSet presAssocID="{F8A0D216-EAA3-47C0-9E5B-781740232FA2}" presName="rootConnector" presStyleLbl="node1" presStyleIdx="1" presStyleCnt="3"/>
      <dgm:spPr/>
      <dgm:t>
        <a:bodyPr/>
        <a:lstStyle/>
        <a:p>
          <a:endParaRPr lang="en-US"/>
        </a:p>
      </dgm:t>
    </dgm:pt>
    <dgm:pt modelId="{40BF73B5-5DAC-4251-920A-2B7EF22D6213}" type="pres">
      <dgm:prSet presAssocID="{F8A0D216-EAA3-47C0-9E5B-781740232FA2}" presName="childShape" presStyleCnt="0"/>
      <dgm:spPr/>
    </dgm:pt>
    <dgm:pt modelId="{04392D6D-AB42-41CB-AE22-F1F1A6336A47}" type="pres">
      <dgm:prSet presAssocID="{C5339F3B-856C-43B3-8F84-02977A29EB96}" presName="Name13" presStyleLbl="parChTrans1D2" presStyleIdx="1" presStyleCnt="3"/>
      <dgm:spPr/>
      <dgm:t>
        <a:bodyPr/>
        <a:lstStyle/>
        <a:p>
          <a:endParaRPr lang="en-US"/>
        </a:p>
      </dgm:t>
    </dgm:pt>
    <dgm:pt modelId="{23062405-260D-4AD0-A8D6-4979713D5867}" type="pres">
      <dgm:prSet presAssocID="{7167D1A1-CA26-4976-888C-535053A9D6C8}" presName="childText" presStyleLbl="bgAcc1" presStyleIdx="1" presStyleCnt="3" custScaleX="53892" custScaleY="30286" custLinFactY="-45185" custLinFactNeighborX="-16274" custLinFactNeighborY="-100000">
        <dgm:presLayoutVars>
          <dgm:bulletEnabled val="1"/>
        </dgm:presLayoutVars>
      </dgm:prSet>
      <dgm:spPr/>
      <dgm:t>
        <a:bodyPr/>
        <a:lstStyle/>
        <a:p>
          <a:endParaRPr lang="en-US"/>
        </a:p>
      </dgm:t>
    </dgm:pt>
    <dgm:pt modelId="{9AEA4765-B166-4243-8E68-9A32337AAD6B}" type="pres">
      <dgm:prSet presAssocID="{1DBBD5C8-5E93-4B7E-8DC5-EFC57747D57C}" presName="root" presStyleCnt="0"/>
      <dgm:spPr/>
    </dgm:pt>
    <dgm:pt modelId="{5B94B061-8889-4DF6-AB92-505840097BE3}" type="pres">
      <dgm:prSet presAssocID="{1DBBD5C8-5E93-4B7E-8DC5-EFC57747D57C}" presName="rootComposite" presStyleCnt="0"/>
      <dgm:spPr/>
    </dgm:pt>
    <dgm:pt modelId="{B1C33BDB-B1EE-44B6-9774-2E7405912274}" type="pres">
      <dgm:prSet presAssocID="{1DBBD5C8-5E93-4B7E-8DC5-EFC57747D57C}" presName="rootText" presStyleLbl="node1" presStyleIdx="2" presStyleCnt="3" custScaleX="89675" custLinFactNeighborX="3352" custLinFactNeighborY="72490"/>
      <dgm:spPr/>
      <dgm:t>
        <a:bodyPr/>
        <a:lstStyle/>
        <a:p>
          <a:endParaRPr lang="en-US"/>
        </a:p>
      </dgm:t>
    </dgm:pt>
    <dgm:pt modelId="{59D7205D-6CEE-4403-893C-CD6B5DA88A2D}" type="pres">
      <dgm:prSet presAssocID="{1DBBD5C8-5E93-4B7E-8DC5-EFC57747D57C}" presName="rootConnector" presStyleLbl="node1" presStyleIdx="2" presStyleCnt="3"/>
      <dgm:spPr/>
      <dgm:t>
        <a:bodyPr/>
        <a:lstStyle/>
        <a:p>
          <a:endParaRPr lang="en-US"/>
        </a:p>
      </dgm:t>
    </dgm:pt>
    <dgm:pt modelId="{741997BB-A511-4358-9988-6181F5BAD905}" type="pres">
      <dgm:prSet presAssocID="{1DBBD5C8-5E93-4B7E-8DC5-EFC57747D57C}" presName="childShape" presStyleCnt="0"/>
      <dgm:spPr/>
    </dgm:pt>
    <dgm:pt modelId="{21A5EC66-8189-4D19-A73E-19FFB09386A7}" type="pres">
      <dgm:prSet presAssocID="{781A2A01-D6E9-41AF-BAEE-5365867571BF}" presName="Name13" presStyleLbl="parChTrans1D2" presStyleIdx="2" presStyleCnt="3"/>
      <dgm:spPr/>
      <dgm:t>
        <a:bodyPr/>
        <a:lstStyle/>
        <a:p>
          <a:endParaRPr lang="en-US"/>
        </a:p>
      </dgm:t>
    </dgm:pt>
    <dgm:pt modelId="{B12C6E3A-6BD6-46BF-B1F6-4B36469D83B3}" type="pres">
      <dgm:prSet presAssocID="{45D2D216-6CEF-4D49-904D-6A5F1C249739}" presName="childText" presStyleLbl="bgAcc1" presStyleIdx="2" presStyleCnt="3" custScaleX="66829" custScaleY="71313" custLinFactNeighborX="714" custLinFactNeighborY="30380">
        <dgm:presLayoutVars>
          <dgm:bulletEnabled val="1"/>
        </dgm:presLayoutVars>
      </dgm:prSet>
      <dgm:spPr/>
      <dgm:t>
        <a:bodyPr/>
        <a:lstStyle/>
        <a:p>
          <a:endParaRPr lang="en-US"/>
        </a:p>
      </dgm:t>
    </dgm:pt>
  </dgm:ptLst>
  <dgm:cxnLst>
    <dgm:cxn modelId="{65EF6894-E91D-492C-9B58-D37A820F2A5A}" srcId="{794337EA-7109-4BAD-B1A1-42672AA328B7}" destId="{F8A0D216-EAA3-47C0-9E5B-781740232FA2}" srcOrd="1" destOrd="0" parTransId="{6C18CAAD-1F74-4A16-A375-BC41099A4441}" sibTransId="{A974FE4D-AC13-4964-A962-CB9D29C2782C}"/>
    <dgm:cxn modelId="{B0EAD17A-9C8F-45E5-BC99-A6EDFC0DC868}" type="presOf" srcId="{1808E0BB-4197-4084-A59F-6D66EF60F639}" destId="{BC68ED5B-F710-40BA-B76E-4DB6CD2D367C}" srcOrd="0" destOrd="0" presId="urn:microsoft.com/office/officeart/2005/8/layout/hierarchy3"/>
    <dgm:cxn modelId="{C3032905-5534-4922-A92A-A0989731483A}" srcId="{794337EA-7109-4BAD-B1A1-42672AA328B7}" destId="{1DBBD5C8-5E93-4B7E-8DC5-EFC57747D57C}" srcOrd="2" destOrd="0" parTransId="{012863AB-F800-4565-8651-5781970DFFB2}" sibTransId="{37D942C6-179F-4292-8FFE-64E1FE77E508}"/>
    <dgm:cxn modelId="{239C8740-31A6-4767-B52B-F5B533CB5028}" type="presOf" srcId="{F8A0D216-EAA3-47C0-9E5B-781740232FA2}" destId="{E8294E34-C411-4F68-9330-AA875601A6DC}" srcOrd="0" destOrd="0" presId="urn:microsoft.com/office/officeart/2005/8/layout/hierarchy3"/>
    <dgm:cxn modelId="{3DE7B0B8-781F-449A-BA08-2F0BEAD6A77C}" srcId="{794337EA-7109-4BAD-B1A1-42672AA328B7}" destId="{1808E0BB-4197-4084-A59F-6D66EF60F639}" srcOrd="0" destOrd="0" parTransId="{4B96C869-EDF5-4E98-BC65-8C4187E23E07}" sibTransId="{B2AB4BE9-232F-412D-9228-FC9C3287B68A}"/>
    <dgm:cxn modelId="{8D294A5B-1891-4F4C-90E4-FE06341E8CEF}" srcId="{F8A0D216-EAA3-47C0-9E5B-781740232FA2}" destId="{7167D1A1-CA26-4976-888C-535053A9D6C8}" srcOrd="0" destOrd="0" parTransId="{C5339F3B-856C-43B3-8F84-02977A29EB96}" sibTransId="{A69304E1-B73D-49D3-BE12-4C92990BE70F}"/>
    <dgm:cxn modelId="{73C6B5CA-CB8E-4804-8A86-65DC14337513}" type="presOf" srcId="{794337EA-7109-4BAD-B1A1-42672AA328B7}" destId="{3C222B65-5A7B-4909-9AD5-CFF15680FF04}" srcOrd="0" destOrd="0" presId="urn:microsoft.com/office/officeart/2005/8/layout/hierarchy3"/>
    <dgm:cxn modelId="{128A6213-C998-43AD-B1BE-C6EEA6307FFE}" srcId="{1808E0BB-4197-4084-A59F-6D66EF60F639}" destId="{FB5CBBB0-E18D-40E0-885D-0FD5E8A123DA}" srcOrd="0" destOrd="0" parTransId="{D3C031A2-C8CC-4DB3-BA0F-F867104A7249}" sibTransId="{048F139E-667F-4A69-8E20-1F1F9D2B984B}"/>
    <dgm:cxn modelId="{01ED98C5-D9E9-4C7F-A594-979D1AE4CB30}" type="presOf" srcId="{1DBBD5C8-5E93-4B7E-8DC5-EFC57747D57C}" destId="{B1C33BDB-B1EE-44B6-9774-2E7405912274}" srcOrd="0" destOrd="0" presId="urn:microsoft.com/office/officeart/2005/8/layout/hierarchy3"/>
    <dgm:cxn modelId="{18E091A1-784F-45FB-A340-528B511774B5}" srcId="{1DBBD5C8-5E93-4B7E-8DC5-EFC57747D57C}" destId="{45D2D216-6CEF-4D49-904D-6A5F1C249739}" srcOrd="0" destOrd="0" parTransId="{781A2A01-D6E9-41AF-BAEE-5365867571BF}" sibTransId="{C34F8CCA-A5D4-4BF9-9AF3-56919255F2DE}"/>
    <dgm:cxn modelId="{450F2111-DF10-43C9-B61A-69F11F115104}" type="presOf" srcId="{1DBBD5C8-5E93-4B7E-8DC5-EFC57747D57C}" destId="{59D7205D-6CEE-4403-893C-CD6B5DA88A2D}" srcOrd="1" destOrd="0" presId="urn:microsoft.com/office/officeart/2005/8/layout/hierarchy3"/>
    <dgm:cxn modelId="{8D53BC76-249F-4AE8-ADBC-72F0D2880630}" type="presOf" srcId="{F8A0D216-EAA3-47C0-9E5B-781740232FA2}" destId="{F878F2CD-EBCC-4663-BC41-44391A75671C}" srcOrd="1" destOrd="0" presId="urn:microsoft.com/office/officeart/2005/8/layout/hierarchy3"/>
    <dgm:cxn modelId="{4AE8E1E0-509A-496E-AD0A-233EE1E5F201}" type="presOf" srcId="{781A2A01-D6E9-41AF-BAEE-5365867571BF}" destId="{21A5EC66-8189-4D19-A73E-19FFB09386A7}" srcOrd="0" destOrd="0" presId="urn:microsoft.com/office/officeart/2005/8/layout/hierarchy3"/>
    <dgm:cxn modelId="{38C09A0F-8504-488E-B49C-63D7DB655509}" type="presOf" srcId="{1808E0BB-4197-4084-A59F-6D66EF60F639}" destId="{3414B3C8-C20E-4FD4-AE84-07614F3513B6}" srcOrd="1" destOrd="0" presId="urn:microsoft.com/office/officeart/2005/8/layout/hierarchy3"/>
    <dgm:cxn modelId="{E9ACE952-54A3-4175-B312-9300C5B4513B}" type="presOf" srcId="{45D2D216-6CEF-4D49-904D-6A5F1C249739}" destId="{B12C6E3A-6BD6-46BF-B1F6-4B36469D83B3}" srcOrd="0" destOrd="0" presId="urn:microsoft.com/office/officeart/2005/8/layout/hierarchy3"/>
    <dgm:cxn modelId="{1A5DED2C-1260-47B4-966B-533F83E6F7CB}" type="presOf" srcId="{7167D1A1-CA26-4976-888C-535053A9D6C8}" destId="{23062405-260D-4AD0-A8D6-4979713D5867}" srcOrd="0" destOrd="0" presId="urn:microsoft.com/office/officeart/2005/8/layout/hierarchy3"/>
    <dgm:cxn modelId="{B6F2794E-296D-4B46-ACB9-A0DC06494EF9}" type="presOf" srcId="{C5339F3B-856C-43B3-8F84-02977A29EB96}" destId="{04392D6D-AB42-41CB-AE22-F1F1A6336A47}" srcOrd="0" destOrd="0" presId="urn:microsoft.com/office/officeart/2005/8/layout/hierarchy3"/>
    <dgm:cxn modelId="{09214F08-34DA-49FD-9E16-C68D026D9629}" type="presOf" srcId="{FB5CBBB0-E18D-40E0-885D-0FD5E8A123DA}" destId="{A974CD27-762F-4497-81FA-759686E4074F}" srcOrd="0" destOrd="0" presId="urn:microsoft.com/office/officeart/2005/8/layout/hierarchy3"/>
    <dgm:cxn modelId="{225160B4-F09C-4C32-A239-5E5311FDBA8C}" type="presOf" srcId="{D3C031A2-C8CC-4DB3-BA0F-F867104A7249}" destId="{B4600EA2-330B-44D4-8343-A6CCB8D2FAC5}" srcOrd="0" destOrd="0" presId="urn:microsoft.com/office/officeart/2005/8/layout/hierarchy3"/>
    <dgm:cxn modelId="{0D278404-B99A-42D8-9257-661DD44E6A18}" type="presParOf" srcId="{3C222B65-5A7B-4909-9AD5-CFF15680FF04}" destId="{820E5692-ED0A-4F79-A689-F41A865E0EDD}" srcOrd="0" destOrd="0" presId="urn:microsoft.com/office/officeart/2005/8/layout/hierarchy3"/>
    <dgm:cxn modelId="{5B262327-B9DE-4F39-B952-2F8E7EF40149}" type="presParOf" srcId="{820E5692-ED0A-4F79-A689-F41A865E0EDD}" destId="{206B210F-471D-4EFC-8E7B-0949C67C8E4B}" srcOrd="0" destOrd="0" presId="urn:microsoft.com/office/officeart/2005/8/layout/hierarchy3"/>
    <dgm:cxn modelId="{B80F0EF7-1EEE-47BE-B129-14B1FF97716F}" type="presParOf" srcId="{206B210F-471D-4EFC-8E7B-0949C67C8E4B}" destId="{BC68ED5B-F710-40BA-B76E-4DB6CD2D367C}" srcOrd="0" destOrd="0" presId="urn:microsoft.com/office/officeart/2005/8/layout/hierarchy3"/>
    <dgm:cxn modelId="{BDD2CC04-69AE-4322-8E8D-4744111E9D57}" type="presParOf" srcId="{206B210F-471D-4EFC-8E7B-0949C67C8E4B}" destId="{3414B3C8-C20E-4FD4-AE84-07614F3513B6}" srcOrd="1" destOrd="0" presId="urn:microsoft.com/office/officeart/2005/8/layout/hierarchy3"/>
    <dgm:cxn modelId="{CEBB13E2-E7E4-4C26-865D-7276035EF2FB}" type="presParOf" srcId="{820E5692-ED0A-4F79-A689-F41A865E0EDD}" destId="{74412D42-74C2-4E61-8FE6-D6BDC7509705}" srcOrd="1" destOrd="0" presId="urn:microsoft.com/office/officeart/2005/8/layout/hierarchy3"/>
    <dgm:cxn modelId="{9FD8F099-1E1C-4A0E-8CCE-852C45384E23}" type="presParOf" srcId="{74412D42-74C2-4E61-8FE6-D6BDC7509705}" destId="{B4600EA2-330B-44D4-8343-A6CCB8D2FAC5}" srcOrd="0" destOrd="0" presId="urn:microsoft.com/office/officeart/2005/8/layout/hierarchy3"/>
    <dgm:cxn modelId="{22EAA1D2-EB6E-475C-ADC6-FF53E1F63105}" type="presParOf" srcId="{74412D42-74C2-4E61-8FE6-D6BDC7509705}" destId="{A974CD27-762F-4497-81FA-759686E4074F}" srcOrd="1" destOrd="0" presId="urn:microsoft.com/office/officeart/2005/8/layout/hierarchy3"/>
    <dgm:cxn modelId="{D2395ACA-BE60-4A45-AA4D-C7C06D83691B}" type="presParOf" srcId="{3C222B65-5A7B-4909-9AD5-CFF15680FF04}" destId="{3FB72C24-EE55-4907-8B90-1E320CF4BEE1}" srcOrd="1" destOrd="0" presId="urn:microsoft.com/office/officeart/2005/8/layout/hierarchy3"/>
    <dgm:cxn modelId="{5B0CB60B-2EAE-46D5-A559-9FADE3D5D385}" type="presParOf" srcId="{3FB72C24-EE55-4907-8B90-1E320CF4BEE1}" destId="{ADEC78AB-264B-4732-A10C-D8A9BBB670EE}" srcOrd="0" destOrd="0" presId="urn:microsoft.com/office/officeart/2005/8/layout/hierarchy3"/>
    <dgm:cxn modelId="{112BEFDA-1A18-41D0-AE26-E8A2930FBE8F}" type="presParOf" srcId="{ADEC78AB-264B-4732-A10C-D8A9BBB670EE}" destId="{E8294E34-C411-4F68-9330-AA875601A6DC}" srcOrd="0" destOrd="0" presId="urn:microsoft.com/office/officeart/2005/8/layout/hierarchy3"/>
    <dgm:cxn modelId="{2B18BEF5-5304-47FC-A1BA-56732BB2225E}" type="presParOf" srcId="{ADEC78AB-264B-4732-A10C-D8A9BBB670EE}" destId="{F878F2CD-EBCC-4663-BC41-44391A75671C}" srcOrd="1" destOrd="0" presId="urn:microsoft.com/office/officeart/2005/8/layout/hierarchy3"/>
    <dgm:cxn modelId="{4EBCE4D0-8AC2-4138-9540-65F899A30C01}" type="presParOf" srcId="{3FB72C24-EE55-4907-8B90-1E320CF4BEE1}" destId="{40BF73B5-5DAC-4251-920A-2B7EF22D6213}" srcOrd="1" destOrd="0" presId="urn:microsoft.com/office/officeart/2005/8/layout/hierarchy3"/>
    <dgm:cxn modelId="{E27C7CC9-CDC8-4CAB-9F5F-9060B7E5C6FA}" type="presParOf" srcId="{40BF73B5-5DAC-4251-920A-2B7EF22D6213}" destId="{04392D6D-AB42-41CB-AE22-F1F1A6336A47}" srcOrd="0" destOrd="0" presId="urn:microsoft.com/office/officeart/2005/8/layout/hierarchy3"/>
    <dgm:cxn modelId="{A6824EAA-0CAB-4D7C-A056-4BC49EFB2107}" type="presParOf" srcId="{40BF73B5-5DAC-4251-920A-2B7EF22D6213}" destId="{23062405-260D-4AD0-A8D6-4979713D5867}" srcOrd="1" destOrd="0" presId="urn:microsoft.com/office/officeart/2005/8/layout/hierarchy3"/>
    <dgm:cxn modelId="{CD0BB742-5768-4F2D-A645-A3DBA1BA4EDD}" type="presParOf" srcId="{3C222B65-5A7B-4909-9AD5-CFF15680FF04}" destId="{9AEA4765-B166-4243-8E68-9A32337AAD6B}" srcOrd="2" destOrd="0" presId="urn:microsoft.com/office/officeart/2005/8/layout/hierarchy3"/>
    <dgm:cxn modelId="{A36C2D1E-B3F4-4B5C-9E5A-695A6CD1A69E}" type="presParOf" srcId="{9AEA4765-B166-4243-8E68-9A32337AAD6B}" destId="{5B94B061-8889-4DF6-AB92-505840097BE3}" srcOrd="0" destOrd="0" presId="urn:microsoft.com/office/officeart/2005/8/layout/hierarchy3"/>
    <dgm:cxn modelId="{81B5C4C1-C082-4434-909F-443866435245}" type="presParOf" srcId="{5B94B061-8889-4DF6-AB92-505840097BE3}" destId="{B1C33BDB-B1EE-44B6-9774-2E7405912274}" srcOrd="0" destOrd="0" presId="urn:microsoft.com/office/officeart/2005/8/layout/hierarchy3"/>
    <dgm:cxn modelId="{2263A0B9-EDFA-49A0-8CE1-2FFAD2B5F2A1}" type="presParOf" srcId="{5B94B061-8889-4DF6-AB92-505840097BE3}" destId="{59D7205D-6CEE-4403-893C-CD6B5DA88A2D}" srcOrd="1" destOrd="0" presId="urn:microsoft.com/office/officeart/2005/8/layout/hierarchy3"/>
    <dgm:cxn modelId="{E90F3337-5C28-44FD-A33F-22FF07C8DB5F}" type="presParOf" srcId="{9AEA4765-B166-4243-8E68-9A32337AAD6B}" destId="{741997BB-A511-4358-9988-6181F5BAD905}" srcOrd="1" destOrd="0" presId="urn:microsoft.com/office/officeart/2005/8/layout/hierarchy3"/>
    <dgm:cxn modelId="{B1462FE6-E71A-41AF-BF83-EF674A76160B}" type="presParOf" srcId="{741997BB-A511-4358-9988-6181F5BAD905}" destId="{21A5EC66-8189-4D19-A73E-19FFB09386A7}" srcOrd="0" destOrd="0" presId="urn:microsoft.com/office/officeart/2005/8/layout/hierarchy3"/>
    <dgm:cxn modelId="{34BD082A-79B8-4420-8E80-A336FA8DDAFB}" type="presParOf" srcId="{741997BB-A511-4358-9988-6181F5BAD905}" destId="{B12C6E3A-6BD6-46BF-B1F6-4B36469D83B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8ED5B-F710-40BA-B76E-4DB6CD2D367C}">
      <dsp:nvSpPr>
        <dsp:cNvPr id="0" name=""/>
        <dsp:cNvSpPr/>
      </dsp:nvSpPr>
      <dsp:spPr>
        <a:xfrm>
          <a:off x="68485" y="2384004"/>
          <a:ext cx="2058851" cy="1029425"/>
        </a:xfrm>
        <a:prstGeom prst="roundRect">
          <a:avLst>
            <a:gd name="adj" fmla="val 10000"/>
          </a:avLst>
        </a:prstGeom>
        <a:solidFill>
          <a:srgbClr val="00B050"/>
        </a:solidFill>
        <a:ln w="25400" cap="flat" cmpd="sng" algn="ctr">
          <a:solidFill>
            <a:srgbClr val="00B050"/>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bg1"/>
              </a:solidFill>
            </a:rPr>
            <a:t>COMMAND POST</a:t>
          </a:r>
        </a:p>
        <a:p>
          <a:pPr lvl="0" algn="ctr" defTabSz="488950">
            <a:lnSpc>
              <a:spcPct val="90000"/>
            </a:lnSpc>
            <a:spcBef>
              <a:spcPct val="0"/>
            </a:spcBef>
            <a:spcAft>
              <a:spcPct val="35000"/>
            </a:spcAft>
          </a:pPr>
          <a:r>
            <a:rPr lang="en-US" sz="1100" kern="1200" dirty="0" smtClean="0">
              <a:solidFill>
                <a:schemeClr val="bg1"/>
              </a:solidFill>
            </a:rPr>
            <a:t>Tactical Responders</a:t>
          </a:r>
        </a:p>
        <a:p>
          <a:pPr lvl="0" algn="ctr" defTabSz="488950">
            <a:lnSpc>
              <a:spcPct val="90000"/>
            </a:lnSpc>
            <a:spcBef>
              <a:spcPct val="0"/>
            </a:spcBef>
            <a:spcAft>
              <a:spcPct val="35000"/>
            </a:spcAft>
          </a:pPr>
          <a:r>
            <a:rPr lang="en-US" sz="1100" kern="1200" dirty="0" smtClean="0">
              <a:solidFill>
                <a:schemeClr val="bg1"/>
              </a:solidFill>
            </a:rPr>
            <a:t>Unified Command</a:t>
          </a:r>
        </a:p>
      </dsp:txBody>
      <dsp:txXfrm>
        <a:off x="98636" y="2414155"/>
        <a:ext cx="1998549" cy="969123"/>
      </dsp:txXfrm>
    </dsp:sp>
    <dsp:sp modelId="{B4600EA2-330B-44D4-8343-A6CCB8D2FAC5}">
      <dsp:nvSpPr>
        <dsp:cNvPr id="0" name=""/>
        <dsp:cNvSpPr/>
      </dsp:nvSpPr>
      <dsp:spPr>
        <a:xfrm>
          <a:off x="274370" y="3413430"/>
          <a:ext cx="131865" cy="319379"/>
        </a:xfrm>
        <a:custGeom>
          <a:avLst/>
          <a:gdLst/>
          <a:ahLst/>
          <a:cxnLst/>
          <a:rect l="0" t="0" r="0" b="0"/>
          <a:pathLst>
            <a:path>
              <a:moveTo>
                <a:pt x="0" y="0"/>
              </a:moveTo>
              <a:lnTo>
                <a:pt x="0" y="319379"/>
              </a:lnTo>
              <a:lnTo>
                <a:pt x="131865" y="3193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74CD27-762F-4497-81FA-759686E4074F}">
      <dsp:nvSpPr>
        <dsp:cNvPr id="0" name=""/>
        <dsp:cNvSpPr/>
      </dsp:nvSpPr>
      <dsp:spPr>
        <a:xfrm>
          <a:off x="406236" y="3365973"/>
          <a:ext cx="948125" cy="733671"/>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525" tIns="6350" rIns="9525" bIns="6350" numCol="1" spcCol="1270" anchor="ctr" anchorCtr="0">
          <a:noAutofit/>
        </a:bodyPr>
        <a:lstStyle/>
        <a:p>
          <a:pPr lvl="0" algn="ctr" defTabSz="222250">
            <a:lnSpc>
              <a:spcPct val="90000"/>
            </a:lnSpc>
            <a:spcBef>
              <a:spcPct val="0"/>
            </a:spcBef>
            <a:spcAft>
              <a:spcPct val="35000"/>
            </a:spcAft>
          </a:pPr>
          <a:r>
            <a:rPr lang="en-US" sz="500" kern="1200" dirty="0" smtClean="0"/>
            <a:t>Planning Section Chief</a:t>
          </a:r>
        </a:p>
        <a:p>
          <a:pPr lvl="0" algn="ctr" defTabSz="222250">
            <a:lnSpc>
              <a:spcPct val="90000"/>
            </a:lnSpc>
            <a:spcBef>
              <a:spcPct val="0"/>
            </a:spcBef>
            <a:spcAft>
              <a:spcPct val="35000"/>
            </a:spcAft>
          </a:pPr>
          <a:r>
            <a:rPr lang="en-US" sz="500" kern="1200" dirty="0" smtClean="0"/>
            <a:t>+ Sit Stat Unit</a:t>
          </a:r>
          <a:endParaRPr lang="en-US" sz="500" kern="1200" dirty="0"/>
        </a:p>
      </dsp:txBody>
      <dsp:txXfrm>
        <a:off x="427724" y="3387461"/>
        <a:ext cx="905149" cy="690695"/>
      </dsp:txXfrm>
    </dsp:sp>
    <dsp:sp modelId="{E8294E34-C411-4F68-9330-AA875601A6DC}">
      <dsp:nvSpPr>
        <dsp:cNvPr id="0" name=""/>
        <dsp:cNvSpPr/>
      </dsp:nvSpPr>
      <dsp:spPr>
        <a:xfrm>
          <a:off x="2401905" y="75476"/>
          <a:ext cx="3066020" cy="10294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b="1" kern="1200" dirty="0" smtClean="0"/>
            <a:t>ARCC Unit</a:t>
          </a:r>
        </a:p>
        <a:p>
          <a:pPr lvl="0" algn="ctr" defTabSz="488950">
            <a:lnSpc>
              <a:spcPct val="90000"/>
            </a:lnSpc>
            <a:spcBef>
              <a:spcPct val="0"/>
            </a:spcBef>
            <a:spcAft>
              <a:spcPct val="35000"/>
            </a:spcAft>
          </a:pPr>
          <a:r>
            <a:rPr lang="en-US" sz="1100" kern="1200" dirty="0" smtClean="0"/>
            <a:t>Support to CP/Unified Command</a:t>
          </a:r>
        </a:p>
      </dsp:txBody>
      <dsp:txXfrm>
        <a:off x="2432056" y="105627"/>
        <a:ext cx="3005718" cy="969123"/>
      </dsp:txXfrm>
    </dsp:sp>
    <dsp:sp modelId="{04392D6D-AB42-41CB-AE22-F1F1A6336A47}">
      <dsp:nvSpPr>
        <dsp:cNvPr id="0" name=""/>
        <dsp:cNvSpPr/>
      </dsp:nvSpPr>
      <dsp:spPr>
        <a:xfrm>
          <a:off x="2708507" y="1104902"/>
          <a:ext cx="210428" cy="461645"/>
        </a:xfrm>
        <a:custGeom>
          <a:avLst/>
          <a:gdLst/>
          <a:ahLst/>
          <a:cxnLst/>
          <a:rect l="0" t="0" r="0" b="0"/>
          <a:pathLst>
            <a:path>
              <a:moveTo>
                <a:pt x="0" y="0"/>
              </a:moveTo>
              <a:lnTo>
                <a:pt x="0" y="461645"/>
              </a:lnTo>
              <a:lnTo>
                <a:pt x="210428" y="4616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62405-260D-4AD0-A8D6-4979713D5867}">
      <dsp:nvSpPr>
        <dsp:cNvPr id="0" name=""/>
        <dsp:cNvSpPr/>
      </dsp:nvSpPr>
      <dsp:spPr>
        <a:xfrm>
          <a:off x="2918936" y="1410662"/>
          <a:ext cx="887644" cy="311771"/>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525" tIns="6350" rIns="9525" bIns="6350" numCol="1" spcCol="1270" anchor="ctr" anchorCtr="0">
          <a:noAutofit/>
        </a:bodyPr>
        <a:lstStyle/>
        <a:p>
          <a:pPr lvl="0" algn="ctr" defTabSz="222250">
            <a:lnSpc>
              <a:spcPct val="90000"/>
            </a:lnSpc>
            <a:spcBef>
              <a:spcPct val="0"/>
            </a:spcBef>
            <a:spcAft>
              <a:spcPct val="35000"/>
            </a:spcAft>
          </a:pPr>
          <a:r>
            <a:rPr lang="en-US" sz="500" kern="1200" dirty="0" smtClean="0"/>
            <a:t>Operations </a:t>
          </a:r>
        </a:p>
        <a:p>
          <a:pPr lvl="0" algn="ctr" defTabSz="222250">
            <a:lnSpc>
              <a:spcPct val="90000"/>
            </a:lnSpc>
            <a:spcBef>
              <a:spcPct val="0"/>
            </a:spcBef>
            <a:spcAft>
              <a:spcPct val="35000"/>
            </a:spcAft>
          </a:pPr>
          <a:r>
            <a:rPr lang="en-US" sz="500" kern="1200" dirty="0" smtClean="0"/>
            <a:t>Section Chief</a:t>
          </a:r>
        </a:p>
        <a:p>
          <a:pPr lvl="0" algn="ctr" defTabSz="222250">
            <a:lnSpc>
              <a:spcPct val="90000"/>
            </a:lnSpc>
            <a:spcBef>
              <a:spcPct val="0"/>
            </a:spcBef>
            <a:spcAft>
              <a:spcPct val="35000"/>
            </a:spcAft>
          </a:pPr>
          <a:r>
            <a:rPr lang="en-US" sz="500" kern="1200" dirty="0" smtClean="0"/>
            <a:t>+ Sit Stat Unit</a:t>
          </a:r>
          <a:endParaRPr lang="en-US" sz="500" kern="1200" dirty="0"/>
        </a:p>
      </dsp:txBody>
      <dsp:txXfrm>
        <a:off x="2928067" y="1419793"/>
        <a:ext cx="869382" cy="293509"/>
      </dsp:txXfrm>
    </dsp:sp>
    <dsp:sp modelId="{B1C33BDB-B1EE-44B6-9774-2E7405912274}">
      <dsp:nvSpPr>
        <dsp:cNvPr id="0" name=""/>
        <dsp:cNvSpPr/>
      </dsp:nvSpPr>
      <dsp:spPr>
        <a:xfrm>
          <a:off x="6154725" y="2364682"/>
          <a:ext cx="1846274" cy="1029425"/>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smtClean="0"/>
            <a:t>DOC</a:t>
          </a:r>
        </a:p>
        <a:p>
          <a:pPr lvl="0" algn="ctr" defTabSz="488950">
            <a:lnSpc>
              <a:spcPct val="90000"/>
            </a:lnSpc>
            <a:spcBef>
              <a:spcPct val="0"/>
            </a:spcBef>
            <a:spcAft>
              <a:spcPct val="35000"/>
            </a:spcAft>
          </a:pPr>
          <a:r>
            <a:rPr lang="en-US" sz="1100" kern="1200" dirty="0" smtClean="0"/>
            <a:t>Support to CP/Area Command</a:t>
          </a:r>
        </a:p>
        <a:p>
          <a:pPr lvl="0" algn="ctr" defTabSz="488950">
            <a:lnSpc>
              <a:spcPct val="90000"/>
            </a:lnSpc>
            <a:spcBef>
              <a:spcPct val="0"/>
            </a:spcBef>
            <a:spcAft>
              <a:spcPct val="35000"/>
            </a:spcAft>
          </a:pPr>
          <a:r>
            <a:rPr lang="en-US" sz="1100" kern="1200" dirty="0" smtClean="0"/>
            <a:t>DOC Director</a:t>
          </a:r>
        </a:p>
        <a:p>
          <a:pPr lvl="0" algn="ctr" defTabSz="488950">
            <a:lnSpc>
              <a:spcPct val="90000"/>
            </a:lnSpc>
            <a:spcBef>
              <a:spcPct val="0"/>
            </a:spcBef>
            <a:spcAft>
              <a:spcPct val="35000"/>
            </a:spcAft>
          </a:pPr>
          <a:endParaRPr lang="en-US" sz="1100" kern="1200" dirty="0"/>
        </a:p>
      </dsp:txBody>
      <dsp:txXfrm>
        <a:off x="6184876" y="2394833"/>
        <a:ext cx="1785972" cy="969123"/>
      </dsp:txXfrm>
    </dsp:sp>
    <dsp:sp modelId="{21A5EC66-8189-4D19-A73E-19FFB09386A7}">
      <dsp:nvSpPr>
        <dsp:cNvPr id="0" name=""/>
        <dsp:cNvSpPr/>
      </dsp:nvSpPr>
      <dsp:spPr>
        <a:xfrm>
          <a:off x="6339352" y="3394108"/>
          <a:ext cx="196173" cy="190922"/>
        </a:xfrm>
        <a:custGeom>
          <a:avLst/>
          <a:gdLst/>
          <a:ahLst/>
          <a:cxnLst/>
          <a:rect l="0" t="0" r="0" b="0"/>
          <a:pathLst>
            <a:path>
              <a:moveTo>
                <a:pt x="0" y="0"/>
              </a:moveTo>
              <a:lnTo>
                <a:pt x="0" y="190922"/>
              </a:lnTo>
              <a:lnTo>
                <a:pt x="196173" y="1909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2C6E3A-6BD6-46BF-B1F6-4B36469D83B3}">
      <dsp:nvSpPr>
        <dsp:cNvPr id="0" name=""/>
        <dsp:cNvSpPr/>
      </dsp:nvSpPr>
      <dsp:spPr>
        <a:xfrm>
          <a:off x="6535526" y="3217973"/>
          <a:ext cx="1100727" cy="734114"/>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525" tIns="6350" rIns="9525" bIns="6350" numCol="1" spcCol="1270" anchor="ctr" anchorCtr="0">
          <a:noAutofit/>
        </a:bodyPr>
        <a:lstStyle/>
        <a:p>
          <a:pPr lvl="0" algn="ctr" defTabSz="222250">
            <a:lnSpc>
              <a:spcPct val="90000"/>
            </a:lnSpc>
            <a:spcBef>
              <a:spcPct val="0"/>
            </a:spcBef>
            <a:spcAft>
              <a:spcPct val="35000"/>
            </a:spcAft>
          </a:pPr>
          <a:r>
            <a:rPr lang="en-US" sz="500" kern="1200" dirty="0" smtClean="0"/>
            <a:t>Planning Section Chief</a:t>
          </a:r>
        </a:p>
        <a:p>
          <a:pPr lvl="0" algn="ctr" defTabSz="222250">
            <a:lnSpc>
              <a:spcPct val="90000"/>
            </a:lnSpc>
            <a:spcBef>
              <a:spcPct val="0"/>
            </a:spcBef>
            <a:spcAft>
              <a:spcPct val="35000"/>
            </a:spcAft>
          </a:pPr>
          <a:r>
            <a:rPr lang="en-US" sz="500" kern="1200" dirty="0" smtClean="0"/>
            <a:t>+ Sit Stat Unit</a:t>
          </a:r>
          <a:endParaRPr lang="en-US" sz="500" kern="1200" dirty="0"/>
        </a:p>
      </dsp:txBody>
      <dsp:txXfrm>
        <a:off x="6557027" y="3239474"/>
        <a:ext cx="1057725" cy="6911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7" tIns="46584" rIns="93167" bIns="46584" rtlCol="0"/>
          <a:lstStyle>
            <a:lvl1pPr algn="r">
              <a:defRPr sz="1200"/>
            </a:lvl1pPr>
          </a:lstStyle>
          <a:p>
            <a:fld id="{032931EC-CC75-4EE5-A341-77A65C6AC355}" type="datetimeFigureOut">
              <a:rPr lang="en-US" smtClean="0"/>
              <a:t>5/17/2018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7" tIns="46584" rIns="93167" bIns="465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4" rIns="93167" bIns="46584" rtlCol="0" anchor="b"/>
          <a:lstStyle>
            <a:lvl1pPr algn="r">
              <a:defRPr sz="1200"/>
            </a:lvl1pPr>
          </a:lstStyle>
          <a:p>
            <a:fld id="{32A326FE-B8CA-40ED-A5DA-0A89103C2E14}" type="slidenum">
              <a:rPr lang="en-US" smtClean="0"/>
              <a:t>‹#›</a:t>
            </a:fld>
            <a:endParaRPr lang="en-US" dirty="0"/>
          </a:p>
        </p:txBody>
      </p:sp>
    </p:spTree>
    <p:extLst>
      <p:ext uri="{BB962C8B-B14F-4D97-AF65-F5344CB8AC3E}">
        <p14:creationId xmlns:p14="http://schemas.microsoft.com/office/powerpoint/2010/main" val="1816372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3C3A632B-FBDE-46D4-BF6F-6D14421E6342}" type="slidenum">
              <a:rPr lang="en-US" smtClean="0"/>
              <a:pPr/>
              <a:t>22</a:t>
            </a:fld>
            <a:endParaRPr lang="en-US" dirty="0"/>
          </a:p>
        </p:txBody>
      </p:sp>
      <p:sp>
        <p:nvSpPr>
          <p:cNvPr id="10" name="Slide Image Placeholder 9"/>
          <p:cNvSpPr>
            <a:spLocks noGrp="1" noRot="1" noChangeAspect="1"/>
          </p:cNvSpPr>
          <p:nvPr>
            <p:ph type="sldImg"/>
          </p:nvPr>
        </p:nvSpPr>
        <p:spPr>
          <a:xfrm>
            <a:off x="1192213" y="482600"/>
            <a:ext cx="4384675" cy="3289300"/>
          </a:xfrm>
        </p:spPr>
      </p:sp>
      <p:sp>
        <p:nvSpPr>
          <p:cNvPr id="11" name="Notes Placeholder 10"/>
          <p:cNvSpPr>
            <a:spLocks noGrp="1"/>
          </p:cNvSpPr>
          <p:nvPr>
            <p:ph type="body" idx="1"/>
          </p:nvPr>
        </p:nvSpPr>
        <p:spPr>
          <a:xfrm>
            <a:off x="544043" y="4836746"/>
            <a:ext cx="5725104" cy="246221"/>
          </a:xfrm>
        </p:spPr>
        <p:txBody>
          <a:bodyPr/>
          <a:lstStyle/>
          <a:p>
            <a:endParaRPr lang="en-US"/>
          </a:p>
        </p:txBody>
      </p:sp>
    </p:spTree>
    <p:extLst>
      <p:ext uri="{BB962C8B-B14F-4D97-AF65-F5344CB8AC3E}">
        <p14:creationId xmlns:p14="http://schemas.microsoft.com/office/powerpoint/2010/main" val="414943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3C3A632B-FBDE-46D4-BF6F-6D14421E6342}" type="slidenum">
              <a:rPr lang="en-US" smtClean="0"/>
              <a:pPr/>
              <a:t>23</a:t>
            </a:fld>
            <a:endParaRPr lang="en-US" dirty="0"/>
          </a:p>
        </p:txBody>
      </p:sp>
      <p:sp>
        <p:nvSpPr>
          <p:cNvPr id="10" name="Slide Image Placeholder 9"/>
          <p:cNvSpPr>
            <a:spLocks noGrp="1" noRot="1" noChangeAspect="1"/>
          </p:cNvSpPr>
          <p:nvPr>
            <p:ph type="sldImg"/>
          </p:nvPr>
        </p:nvSpPr>
        <p:spPr>
          <a:xfrm>
            <a:off x="1192213" y="482600"/>
            <a:ext cx="4384675" cy="3289300"/>
          </a:xfrm>
        </p:spPr>
      </p:sp>
      <p:sp>
        <p:nvSpPr>
          <p:cNvPr id="11" name="Notes Placeholder 10"/>
          <p:cNvSpPr>
            <a:spLocks noGrp="1"/>
          </p:cNvSpPr>
          <p:nvPr>
            <p:ph type="body" idx="1"/>
          </p:nvPr>
        </p:nvSpPr>
        <p:spPr>
          <a:xfrm>
            <a:off x="544043" y="4836746"/>
            <a:ext cx="5725104" cy="246221"/>
          </a:xfrm>
        </p:spPr>
        <p:txBody>
          <a:bodyPr/>
          <a:lstStyle/>
          <a:p>
            <a:endParaRPr lang="en-US"/>
          </a:p>
        </p:txBody>
      </p:sp>
    </p:spTree>
    <p:extLst>
      <p:ext uri="{BB962C8B-B14F-4D97-AF65-F5344CB8AC3E}">
        <p14:creationId xmlns:p14="http://schemas.microsoft.com/office/powerpoint/2010/main" val="4149432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xfrm>
            <a:off x="6256223" y="8959267"/>
            <a:ext cx="556145" cy="153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8225" indent="-287779" eaLnBrk="0" hangingPunct="0">
              <a:defRPr sz="1600">
                <a:solidFill>
                  <a:schemeClr val="tx1"/>
                </a:solidFill>
                <a:latin typeface="Arial" charset="0"/>
              </a:defRPr>
            </a:lvl2pPr>
            <a:lvl3pPr marL="1151115" indent="-230223" eaLnBrk="0" hangingPunct="0">
              <a:defRPr sz="1600">
                <a:solidFill>
                  <a:schemeClr val="tx1"/>
                </a:solidFill>
                <a:latin typeface="Arial" charset="0"/>
              </a:defRPr>
            </a:lvl3pPr>
            <a:lvl4pPr marL="1611561" indent="-230223" eaLnBrk="0" hangingPunct="0">
              <a:defRPr sz="1600">
                <a:solidFill>
                  <a:schemeClr val="tx1"/>
                </a:solidFill>
                <a:latin typeface="Arial" charset="0"/>
              </a:defRPr>
            </a:lvl4pPr>
            <a:lvl5pPr marL="2072008" indent="-230223" eaLnBrk="0" hangingPunct="0">
              <a:defRPr sz="1600">
                <a:solidFill>
                  <a:schemeClr val="tx1"/>
                </a:solidFill>
                <a:latin typeface="Arial" charset="0"/>
              </a:defRPr>
            </a:lvl5pPr>
            <a:lvl6pPr marL="2532454" indent="-230223" eaLnBrk="0" fontAlgn="base" hangingPunct="0">
              <a:spcBef>
                <a:spcPct val="0"/>
              </a:spcBef>
              <a:spcAft>
                <a:spcPct val="0"/>
              </a:spcAft>
              <a:defRPr sz="1600">
                <a:solidFill>
                  <a:schemeClr val="tx1"/>
                </a:solidFill>
                <a:latin typeface="Arial" charset="0"/>
              </a:defRPr>
            </a:lvl6pPr>
            <a:lvl7pPr marL="2992900" indent="-230223" eaLnBrk="0" fontAlgn="base" hangingPunct="0">
              <a:spcBef>
                <a:spcPct val="0"/>
              </a:spcBef>
              <a:spcAft>
                <a:spcPct val="0"/>
              </a:spcAft>
              <a:defRPr sz="1600">
                <a:solidFill>
                  <a:schemeClr val="tx1"/>
                </a:solidFill>
                <a:latin typeface="Arial" charset="0"/>
              </a:defRPr>
            </a:lvl7pPr>
            <a:lvl8pPr marL="3453346" indent="-230223" eaLnBrk="0" fontAlgn="base" hangingPunct="0">
              <a:spcBef>
                <a:spcPct val="0"/>
              </a:spcBef>
              <a:spcAft>
                <a:spcPct val="0"/>
              </a:spcAft>
              <a:defRPr sz="1600">
                <a:solidFill>
                  <a:schemeClr val="tx1"/>
                </a:solidFill>
                <a:latin typeface="Arial" charset="0"/>
              </a:defRPr>
            </a:lvl8pPr>
            <a:lvl9pPr marL="3913792" indent="-230223" eaLnBrk="0" fontAlgn="base" hangingPunct="0">
              <a:spcBef>
                <a:spcPct val="0"/>
              </a:spcBef>
              <a:spcAft>
                <a:spcPct val="0"/>
              </a:spcAft>
              <a:defRPr sz="1600">
                <a:solidFill>
                  <a:schemeClr val="tx1"/>
                </a:solidFill>
                <a:latin typeface="Arial" charset="0"/>
              </a:defRPr>
            </a:lvl9pPr>
          </a:lstStyle>
          <a:p>
            <a:pPr eaLnBrk="1" hangingPunct="1"/>
            <a:fld id="{45A92B4D-1083-4C0B-BDFB-A6736F7DE2F9}" type="slidenum">
              <a:rPr lang="en-US" sz="1000">
                <a:latin typeface="Times New Roman" pitchFamily="18" charset="0"/>
              </a:rPr>
              <a:pPr eaLnBrk="1" hangingPunct="1"/>
              <a:t>24</a:t>
            </a:fld>
            <a:endParaRPr lang="en-US" sz="1000">
              <a:latin typeface="Times New Roman" pitchFamily="18" charset="0"/>
            </a:endParaRPr>
          </a:p>
        </p:txBody>
      </p:sp>
      <p:sp>
        <p:nvSpPr>
          <p:cNvPr id="106499" name="Rectangle 6"/>
          <p:cNvSpPr>
            <a:spLocks noGrp="1" noRot="1" noChangeAspect="1" noChangeArrowheads="1" noTextEdit="1"/>
          </p:cNvSpPr>
          <p:nvPr>
            <p:ph type="sldImg"/>
          </p:nvPr>
        </p:nvSpPr>
        <p:spPr bwMode="auto">
          <a:xfrm>
            <a:off x="906463" y="747713"/>
            <a:ext cx="4984750" cy="3738562"/>
          </a:xfrm>
          <a:prstGeom prst="rect">
            <a:avLst/>
          </a:prstGeom>
          <a:solidFill>
            <a:srgbClr val="FFFFFF"/>
          </a:solidFill>
          <a:ln>
            <a:solidFill>
              <a:srgbClr val="000000"/>
            </a:solidFill>
            <a:miter lim="800000"/>
            <a:headEnd/>
            <a:tailEnd/>
          </a:ln>
        </p:spPr>
      </p:sp>
      <p:sp>
        <p:nvSpPr>
          <p:cNvPr id="106500" name="Rectangle 7"/>
          <p:cNvSpPr>
            <a:spLocks noGrp="1" noChangeArrowheads="1"/>
          </p:cNvSpPr>
          <p:nvPr>
            <p:ph type="body" idx="1"/>
          </p:nvPr>
        </p:nvSpPr>
        <p:spPr>
          <a:xfrm>
            <a:off x="567697" y="4995326"/>
            <a:ext cx="5974022"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593131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xfrm>
            <a:off x="6256223" y="8959267"/>
            <a:ext cx="556145" cy="153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8225" indent="-287779" eaLnBrk="0" hangingPunct="0">
              <a:defRPr sz="1600">
                <a:solidFill>
                  <a:schemeClr val="tx1"/>
                </a:solidFill>
                <a:latin typeface="Arial" charset="0"/>
              </a:defRPr>
            </a:lvl2pPr>
            <a:lvl3pPr marL="1151115" indent="-230223" eaLnBrk="0" hangingPunct="0">
              <a:defRPr sz="1600">
                <a:solidFill>
                  <a:schemeClr val="tx1"/>
                </a:solidFill>
                <a:latin typeface="Arial" charset="0"/>
              </a:defRPr>
            </a:lvl3pPr>
            <a:lvl4pPr marL="1611561" indent="-230223" eaLnBrk="0" hangingPunct="0">
              <a:defRPr sz="1600">
                <a:solidFill>
                  <a:schemeClr val="tx1"/>
                </a:solidFill>
                <a:latin typeface="Arial" charset="0"/>
              </a:defRPr>
            </a:lvl4pPr>
            <a:lvl5pPr marL="2072008" indent="-230223" eaLnBrk="0" hangingPunct="0">
              <a:defRPr sz="1600">
                <a:solidFill>
                  <a:schemeClr val="tx1"/>
                </a:solidFill>
                <a:latin typeface="Arial" charset="0"/>
              </a:defRPr>
            </a:lvl5pPr>
            <a:lvl6pPr marL="2532454" indent="-230223" eaLnBrk="0" fontAlgn="base" hangingPunct="0">
              <a:spcBef>
                <a:spcPct val="0"/>
              </a:spcBef>
              <a:spcAft>
                <a:spcPct val="0"/>
              </a:spcAft>
              <a:defRPr sz="1600">
                <a:solidFill>
                  <a:schemeClr val="tx1"/>
                </a:solidFill>
                <a:latin typeface="Arial" charset="0"/>
              </a:defRPr>
            </a:lvl6pPr>
            <a:lvl7pPr marL="2992900" indent="-230223" eaLnBrk="0" fontAlgn="base" hangingPunct="0">
              <a:spcBef>
                <a:spcPct val="0"/>
              </a:spcBef>
              <a:spcAft>
                <a:spcPct val="0"/>
              </a:spcAft>
              <a:defRPr sz="1600">
                <a:solidFill>
                  <a:schemeClr val="tx1"/>
                </a:solidFill>
                <a:latin typeface="Arial" charset="0"/>
              </a:defRPr>
            </a:lvl7pPr>
            <a:lvl8pPr marL="3453346" indent="-230223" eaLnBrk="0" fontAlgn="base" hangingPunct="0">
              <a:spcBef>
                <a:spcPct val="0"/>
              </a:spcBef>
              <a:spcAft>
                <a:spcPct val="0"/>
              </a:spcAft>
              <a:defRPr sz="1600">
                <a:solidFill>
                  <a:schemeClr val="tx1"/>
                </a:solidFill>
                <a:latin typeface="Arial" charset="0"/>
              </a:defRPr>
            </a:lvl8pPr>
            <a:lvl9pPr marL="3913792" indent="-230223" eaLnBrk="0" fontAlgn="base" hangingPunct="0">
              <a:spcBef>
                <a:spcPct val="0"/>
              </a:spcBef>
              <a:spcAft>
                <a:spcPct val="0"/>
              </a:spcAft>
              <a:defRPr sz="1600">
                <a:solidFill>
                  <a:schemeClr val="tx1"/>
                </a:solidFill>
                <a:latin typeface="Arial" charset="0"/>
              </a:defRPr>
            </a:lvl9pPr>
          </a:lstStyle>
          <a:p>
            <a:pPr eaLnBrk="1" hangingPunct="1"/>
            <a:fld id="{45A92B4D-1083-4C0B-BDFB-A6736F7DE2F9}" type="slidenum">
              <a:rPr lang="en-US" sz="1000">
                <a:latin typeface="Times New Roman" pitchFamily="18" charset="0"/>
              </a:rPr>
              <a:pPr eaLnBrk="1" hangingPunct="1"/>
              <a:t>25</a:t>
            </a:fld>
            <a:endParaRPr lang="en-US" sz="1000">
              <a:latin typeface="Times New Roman" pitchFamily="18" charset="0"/>
            </a:endParaRPr>
          </a:p>
        </p:txBody>
      </p:sp>
      <p:sp>
        <p:nvSpPr>
          <p:cNvPr id="106499" name="Rectangle 6"/>
          <p:cNvSpPr>
            <a:spLocks noGrp="1" noRot="1" noChangeAspect="1" noChangeArrowheads="1" noTextEdit="1"/>
          </p:cNvSpPr>
          <p:nvPr>
            <p:ph type="sldImg"/>
          </p:nvPr>
        </p:nvSpPr>
        <p:spPr bwMode="auto">
          <a:xfrm>
            <a:off x="906463" y="747713"/>
            <a:ext cx="4984750" cy="3738562"/>
          </a:xfrm>
          <a:prstGeom prst="rect">
            <a:avLst/>
          </a:prstGeom>
          <a:solidFill>
            <a:srgbClr val="FFFFFF"/>
          </a:solidFill>
          <a:ln>
            <a:solidFill>
              <a:srgbClr val="000000"/>
            </a:solidFill>
            <a:miter lim="800000"/>
            <a:headEnd/>
            <a:tailEnd/>
          </a:ln>
        </p:spPr>
      </p:sp>
      <p:sp>
        <p:nvSpPr>
          <p:cNvPr id="106500" name="Rectangle 7"/>
          <p:cNvSpPr>
            <a:spLocks noGrp="1" noChangeArrowheads="1"/>
          </p:cNvSpPr>
          <p:nvPr>
            <p:ph type="body" idx="1"/>
          </p:nvPr>
        </p:nvSpPr>
        <p:spPr>
          <a:xfrm>
            <a:off x="567697" y="4995326"/>
            <a:ext cx="5974022"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59313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29" indent="-232929">
              <a:buFont typeface="+mj-lt"/>
              <a:buAutoNum type="arabicPeriod"/>
            </a:pPr>
            <a:r>
              <a:rPr lang="en-US" dirty="0" smtClean="0"/>
              <a:t>The</a:t>
            </a:r>
            <a:r>
              <a:rPr lang="en-US" baseline="0" dirty="0" smtClean="0"/>
              <a:t> ARCC consists of representatives from five primary entities: Airport Police, Airport Maintenance, TSA, Airport Operations, and IT.</a:t>
            </a:r>
          </a:p>
          <a:p>
            <a:pPr marL="232929" indent="-232929">
              <a:buFont typeface="+mj-lt"/>
              <a:buAutoNum type="arabicPeriod"/>
            </a:pPr>
            <a:r>
              <a:rPr lang="en-US" baseline="0" dirty="0" smtClean="0"/>
              <a:t>The daily roles of Airport Police in the ARCC are for information and intelligence collection and dissemination; they monitor and research the CCTV system; and they send mass notification via our Emergency Notification System (</a:t>
            </a:r>
            <a:r>
              <a:rPr lang="en-US" baseline="0" dirty="0" err="1" smtClean="0"/>
              <a:t>Everbridge</a:t>
            </a:r>
            <a:r>
              <a:rPr lang="en-US" baseline="0" dirty="0" smtClean="0"/>
              <a:t>), twitter, and control the variable message signs on the roadways.</a:t>
            </a:r>
          </a:p>
          <a:p>
            <a:pPr marL="232929" indent="-232929">
              <a:buFont typeface="+mj-lt"/>
              <a:buAutoNum type="arabicPeriod"/>
            </a:pPr>
            <a:r>
              <a:rPr lang="en-US" baseline="0" dirty="0" smtClean="0"/>
              <a:t>Airport Maintenance have a supervisor who works in the ARCC to assist with resource coordination, monitoring scheduled and un-scheduled construction activity, distributes information during incidents, and they assist with providing as the liaison between the ARCC and maintenance subject matter experts.</a:t>
            </a:r>
          </a:p>
          <a:p>
            <a:pPr marL="232929" indent="-232929">
              <a:buFont typeface="+mj-lt"/>
              <a:buAutoNum type="arabicPeriod"/>
            </a:pPr>
            <a:r>
              <a:rPr lang="en-US" baseline="0" dirty="0" smtClean="0"/>
              <a:t>TSA representatives are also an information and intelligence group which are a link to the TSA Coordination Center and their passenger and baggage screening personnel at the terminals.</a:t>
            </a:r>
          </a:p>
          <a:p>
            <a:pPr marL="232929" indent="-232929">
              <a:buFont typeface="+mj-lt"/>
              <a:buAutoNum type="arabicPeriod"/>
            </a:pPr>
            <a:r>
              <a:rPr lang="en-US" baseline="0" dirty="0" smtClean="0"/>
              <a:t>Airport Operations manages aircraft gates for 2 of the 9 terminals, the remote hard stand gates, and cargo spots on the south side of the airport. We our Airfield Bus Operations supervisor staffed in the ARCC. Airport Operations provides the airport maintenance dispatch function and data entry for maintenance service requests; our Airport Operations dispatch; and airport operations provides the duty manager to oversee the daily operations at the airport.</a:t>
            </a:r>
          </a:p>
          <a:p>
            <a:pPr marL="232929" indent="-232929">
              <a:buFont typeface="+mj-lt"/>
              <a:buAutoNum type="arabicPeriod"/>
            </a:pPr>
            <a:r>
              <a:rPr lang="en-US" baseline="0" dirty="0" smtClean="0"/>
              <a:t>IT provides support to the ARCC systems and they provide a dashboard display in the ARCC which continually scrolls schedule maintenance and active IT related incidents.</a:t>
            </a:r>
          </a:p>
          <a:p>
            <a:pPr marL="232929" indent="-232929">
              <a:buFont typeface="+mj-lt"/>
              <a:buAutoNum type="arabicPeriod"/>
            </a:pPr>
            <a:r>
              <a:rPr lang="en-US" baseline="0" dirty="0" smtClean="0"/>
              <a:t>Airport Police Dispatch is in a separate location, and requests for fire departments resources are requested through LA City Metro via airport police dispatch.</a:t>
            </a:r>
          </a:p>
        </p:txBody>
      </p:sp>
      <p:sp>
        <p:nvSpPr>
          <p:cNvPr id="4" name="Slide Number Placeholder 3"/>
          <p:cNvSpPr>
            <a:spLocks noGrp="1"/>
          </p:cNvSpPr>
          <p:nvPr>
            <p:ph type="sldNum" sz="quarter" idx="10"/>
          </p:nvPr>
        </p:nvSpPr>
        <p:spPr/>
        <p:txBody>
          <a:bodyPr/>
          <a:lstStyle/>
          <a:p>
            <a:fld id="{8FF1C11C-5D3D-4747-BCFA-5FB3404541E9}"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08260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xfrm>
            <a:off x="6256223" y="8959267"/>
            <a:ext cx="556145" cy="153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48225" indent="-287779" eaLnBrk="0" hangingPunct="0">
              <a:defRPr sz="1600">
                <a:solidFill>
                  <a:schemeClr val="tx1"/>
                </a:solidFill>
                <a:latin typeface="Arial" charset="0"/>
              </a:defRPr>
            </a:lvl2pPr>
            <a:lvl3pPr marL="1151115" indent="-230223" eaLnBrk="0" hangingPunct="0">
              <a:defRPr sz="1600">
                <a:solidFill>
                  <a:schemeClr val="tx1"/>
                </a:solidFill>
                <a:latin typeface="Arial" charset="0"/>
              </a:defRPr>
            </a:lvl3pPr>
            <a:lvl4pPr marL="1611561" indent="-230223" eaLnBrk="0" hangingPunct="0">
              <a:defRPr sz="1600">
                <a:solidFill>
                  <a:schemeClr val="tx1"/>
                </a:solidFill>
                <a:latin typeface="Arial" charset="0"/>
              </a:defRPr>
            </a:lvl4pPr>
            <a:lvl5pPr marL="2072008" indent="-230223" eaLnBrk="0" hangingPunct="0">
              <a:defRPr sz="1600">
                <a:solidFill>
                  <a:schemeClr val="tx1"/>
                </a:solidFill>
                <a:latin typeface="Arial" charset="0"/>
              </a:defRPr>
            </a:lvl5pPr>
            <a:lvl6pPr marL="2532454" indent="-230223" eaLnBrk="0" fontAlgn="base" hangingPunct="0">
              <a:spcBef>
                <a:spcPct val="0"/>
              </a:spcBef>
              <a:spcAft>
                <a:spcPct val="0"/>
              </a:spcAft>
              <a:defRPr sz="1600">
                <a:solidFill>
                  <a:schemeClr val="tx1"/>
                </a:solidFill>
                <a:latin typeface="Arial" charset="0"/>
              </a:defRPr>
            </a:lvl6pPr>
            <a:lvl7pPr marL="2992900" indent="-230223" eaLnBrk="0" fontAlgn="base" hangingPunct="0">
              <a:spcBef>
                <a:spcPct val="0"/>
              </a:spcBef>
              <a:spcAft>
                <a:spcPct val="0"/>
              </a:spcAft>
              <a:defRPr sz="1600">
                <a:solidFill>
                  <a:schemeClr val="tx1"/>
                </a:solidFill>
                <a:latin typeface="Arial" charset="0"/>
              </a:defRPr>
            </a:lvl7pPr>
            <a:lvl8pPr marL="3453346" indent="-230223" eaLnBrk="0" fontAlgn="base" hangingPunct="0">
              <a:spcBef>
                <a:spcPct val="0"/>
              </a:spcBef>
              <a:spcAft>
                <a:spcPct val="0"/>
              </a:spcAft>
              <a:defRPr sz="1600">
                <a:solidFill>
                  <a:schemeClr val="tx1"/>
                </a:solidFill>
                <a:latin typeface="Arial" charset="0"/>
              </a:defRPr>
            </a:lvl8pPr>
            <a:lvl9pPr marL="3913792" indent="-230223" eaLnBrk="0" fontAlgn="base" hangingPunct="0">
              <a:spcBef>
                <a:spcPct val="0"/>
              </a:spcBef>
              <a:spcAft>
                <a:spcPct val="0"/>
              </a:spcAft>
              <a:defRPr sz="1600">
                <a:solidFill>
                  <a:schemeClr val="tx1"/>
                </a:solidFill>
                <a:latin typeface="Arial" charset="0"/>
              </a:defRPr>
            </a:lvl9pPr>
          </a:lstStyle>
          <a:p>
            <a:pPr eaLnBrk="1" hangingPunct="1"/>
            <a:fld id="{45A92B4D-1083-4C0B-BDFB-A6736F7DE2F9}" type="slidenum">
              <a:rPr lang="en-US" sz="1000">
                <a:latin typeface="Times New Roman" pitchFamily="18" charset="0"/>
              </a:rPr>
              <a:pPr eaLnBrk="1" hangingPunct="1"/>
              <a:t>29</a:t>
            </a:fld>
            <a:endParaRPr lang="en-US" sz="1000">
              <a:latin typeface="Times New Roman" pitchFamily="18" charset="0"/>
            </a:endParaRPr>
          </a:p>
        </p:txBody>
      </p:sp>
      <p:sp>
        <p:nvSpPr>
          <p:cNvPr id="106499" name="Rectangle 6"/>
          <p:cNvSpPr>
            <a:spLocks noGrp="1" noRot="1" noChangeAspect="1" noChangeArrowheads="1" noTextEdit="1"/>
          </p:cNvSpPr>
          <p:nvPr>
            <p:ph type="sldImg"/>
          </p:nvPr>
        </p:nvSpPr>
        <p:spPr bwMode="auto">
          <a:xfrm>
            <a:off x="906463" y="747713"/>
            <a:ext cx="4984750" cy="3738562"/>
          </a:xfrm>
          <a:prstGeom prst="rect">
            <a:avLst/>
          </a:prstGeom>
          <a:solidFill>
            <a:srgbClr val="FFFFFF"/>
          </a:solidFill>
          <a:ln>
            <a:solidFill>
              <a:srgbClr val="000000"/>
            </a:solidFill>
            <a:miter lim="800000"/>
            <a:headEnd/>
            <a:tailEnd/>
          </a:ln>
        </p:spPr>
      </p:sp>
      <p:sp>
        <p:nvSpPr>
          <p:cNvPr id="106500" name="Rectangle 7"/>
          <p:cNvSpPr>
            <a:spLocks noGrp="1" noChangeArrowheads="1"/>
          </p:cNvSpPr>
          <p:nvPr>
            <p:ph type="body" idx="1"/>
          </p:nvPr>
        </p:nvSpPr>
        <p:spPr>
          <a:xfrm>
            <a:off x="567697" y="4995326"/>
            <a:ext cx="5974022" cy="2462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59313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Information</a:t>
            </a:r>
            <a:r>
              <a:rPr lang="en-US" b="1" baseline="0" dirty="0" smtClean="0"/>
              <a:t> Flow</a:t>
            </a:r>
          </a:p>
          <a:p>
            <a:endParaRPr lang="en-US" b="1" baseline="0" dirty="0" smtClean="0"/>
          </a:p>
          <a:p>
            <a:r>
              <a:rPr lang="en-US" baseline="0" dirty="0" smtClean="0"/>
              <a:t>The Unified Command at the Incident Command Post requires information to aide them in making decisions about their objectives and plans for their tactical response.  The ARCC and DOC may provide information to the ICP in the diagram as shown.</a:t>
            </a:r>
          </a:p>
          <a:p>
            <a:endParaRPr lang="en-US" baseline="0" dirty="0" smtClean="0"/>
          </a:p>
          <a:p>
            <a:r>
              <a:rPr lang="en-US" b="1" dirty="0" smtClean="0"/>
              <a:t>Methods to Gather</a:t>
            </a:r>
            <a:r>
              <a:rPr lang="en-US" b="1" baseline="0" dirty="0" smtClean="0"/>
              <a:t> Information Include:</a:t>
            </a:r>
          </a:p>
          <a:p>
            <a:endParaRPr lang="en-US" b="1" baseline="0" dirty="0" smtClean="0"/>
          </a:p>
          <a:p>
            <a:pPr lvl="1"/>
            <a:r>
              <a:rPr lang="en-US" dirty="0" smtClean="0"/>
              <a:t>Closed</a:t>
            </a:r>
            <a:r>
              <a:rPr lang="en-US" baseline="0" dirty="0" smtClean="0"/>
              <a:t> Circuit Television Cameras</a:t>
            </a:r>
            <a:endParaRPr lang="en-US" dirty="0" smtClean="0"/>
          </a:p>
          <a:p>
            <a:pPr lvl="1"/>
            <a:r>
              <a:rPr lang="en-US" dirty="0" smtClean="0"/>
              <a:t>Radio</a:t>
            </a:r>
          </a:p>
          <a:p>
            <a:pPr lvl="1"/>
            <a:r>
              <a:rPr lang="en-US" dirty="0" smtClean="0"/>
              <a:t>Phone</a:t>
            </a:r>
          </a:p>
          <a:p>
            <a:pPr lvl="1"/>
            <a:r>
              <a:rPr lang="en-US" dirty="0" smtClean="0"/>
              <a:t>Near-term</a:t>
            </a:r>
            <a:r>
              <a:rPr lang="en-US" baseline="0" dirty="0" smtClean="0"/>
              <a:t> – Computer Tablets for field staff</a:t>
            </a:r>
            <a:endParaRPr lang="en-US" dirty="0" smtClean="0"/>
          </a:p>
          <a:p>
            <a:endParaRPr lang="en-US" baseline="0" dirty="0" smtClean="0"/>
          </a:p>
          <a:p>
            <a:r>
              <a:rPr lang="en-US" b="1" baseline="0" dirty="0" smtClean="0"/>
              <a:t>Sharing Information </a:t>
            </a:r>
          </a:p>
          <a:p>
            <a:endParaRPr lang="en-US" b="0" baseline="0" dirty="0" smtClean="0"/>
          </a:p>
          <a:p>
            <a:r>
              <a:rPr lang="en-US" b="0" baseline="0" dirty="0" smtClean="0"/>
              <a:t>It is imperative that the ARCC and DOC share information with members of the ICP and stakeholders as  quickly as possible.  This is performed through the use of </a:t>
            </a:r>
            <a:r>
              <a:rPr lang="en-US" baseline="0" dirty="0" smtClean="0"/>
              <a:t>the following software solutions</a:t>
            </a:r>
          </a:p>
          <a:p>
            <a:pPr lvl="1"/>
            <a:endParaRPr lang="en-US" baseline="0" dirty="0" smtClean="0"/>
          </a:p>
          <a:p>
            <a:pPr lvl="1"/>
            <a:r>
              <a:rPr lang="en-US" baseline="0" dirty="0" smtClean="0"/>
              <a:t>ARCC Notifications – Mass Notification System</a:t>
            </a:r>
          </a:p>
          <a:p>
            <a:pPr lvl="1"/>
            <a:r>
              <a:rPr lang="en-US" baseline="0" dirty="0" smtClean="0"/>
              <a:t>Email</a:t>
            </a:r>
          </a:p>
          <a:p>
            <a:pPr lvl="1"/>
            <a:r>
              <a:rPr lang="en-US" baseline="0" dirty="0" smtClean="0"/>
              <a:t>Tablets</a:t>
            </a:r>
          </a:p>
          <a:p>
            <a:pPr lvl="1"/>
            <a:r>
              <a:rPr lang="en-US" baseline="0" dirty="0" smtClean="0"/>
              <a:t>Future eGIS</a:t>
            </a:r>
          </a:p>
          <a:p>
            <a:endParaRPr lang="en-US" baseline="0" dirty="0" smtClean="0"/>
          </a:p>
          <a:p>
            <a:endParaRPr lang="en-US" baseline="0" dirty="0" smtClean="0"/>
          </a:p>
          <a:p>
            <a:r>
              <a:rPr lang="en-US" baseline="0" dirty="0" smtClean="0"/>
              <a:t>The flow of information is between the Incident Command Post and the ARCC at the onset of an incident.  </a:t>
            </a:r>
          </a:p>
          <a:p>
            <a:endParaRPr lang="en-US" baseline="0" dirty="0" smtClean="0"/>
          </a:p>
          <a:p>
            <a:r>
              <a:rPr lang="en-US" dirty="0" smtClean="0"/>
              <a:t>Depending</a:t>
            </a:r>
            <a:r>
              <a:rPr lang="en-US" baseline="0" dirty="0" smtClean="0"/>
              <a:t> on the severity of the incident the DOC will be activated, such as in the Active Shooter.  This type of incident warrants the automatic opening of the DOC because of the anticipated impact to passenger safety and flow,  police activity, medical treatment, and impact to flight operations. </a:t>
            </a:r>
          </a:p>
          <a:p>
            <a:endParaRPr lang="en-US" baseline="0" dirty="0" smtClean="0"/>
          </a:p>
        </p:txBody>
      </p:sp>
      <p:sp>
        <p:nvSpPr>
          <p:cNvPr id="4" name="Slide Number Placeholder 3"/>
          <p:cNvSpPr>
            <a:spLocks noGrp="1"/>
          </p:cNvSpPr>
          <p:nvPr>
            <p:ph type="sldNum" sz="quarter" idx="10"/>
          </p:nvPr>
        </p:nvSpPr>
        <p:spPr/>
        <p:txBody>
          <a:bodyPr/>
          <a:lstStyle/>
          <a:p>
            <a:fld id="{E5269EA5-A3C8-4BC5-9386-75BE3D1783BB}" type="slidenum">
              <a:rPr lang="en-US" smtClean="0"/>
              <a:t>34</a:t>
            </a:fld>
            <a:endParaRPr lang="en-US" dirty="0"/>
          </a:p>
        </p:txBody>
      </p:sp>
    </p:spTree>
    <p:extLst>
      <p:ext uri="{BB962C8B-B14F-4D97-AF65-F5344CB8AC3E}">
        <p14:creationId xmlns:p14="http://schemas.microsoft.com/office/powerpoint/2010/main" val="2240256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LAWA bases its incident</a:t>
            </a:r>
            <a:r>
              <a:rPr lang="en-US" baseline="0" dirty="0" smtClean="0"/>
              <a:t> management protocols on the National Incident Management System and the Incident Command System.  This structure emphasizes common terminology and an incident command structure to effectively respond tactically to the incident and manage resources.  </a:t>
            </a:r>
          </a:p>
          <a:p>
            <a:endParaRPr lang="en-US" baseline="0" dirty="0" smtClean="0"/>
          </a:p>
          <a:p>
            <a:r>
              <a:rPr lang="en-US" b="1" baseline="0" dirty="0" smtClean="0"/>
              <a:t>Major Participants included:</a:t>
            </a:r>
          </a:p>
          <a:p>
            <a:pPr lvl="1"/>
            <a:r>
              <a:rPr lang="en-US" baseline="0" dirty="0" smtClean="0"/>
              <a:t>Law enforcement agencies, Los Angeles Police Department &amp; LAWA Airport Police Department, the Los Angeles Fire Department, and LAX Airport Operations Staff.  </a:t>
            </a:r>
          </a:p>
          <a:p>
            <a:pPr lvl="1"/>
            <a:endParaRPr lang="en-US" baseline="0" dirty="0" smtClean="0"/>
          </a:p>
          <a:p>
            <a:pPr lvl="1"/>
            <a:r>
              <a:rPr lang="en-US" b="1" baseline="0" dirty="0" smtClean="0">
                <a:solidFill>
                  <a:srgbClr val="FF0000"/>
                </a:solidFill>
              </a:rPr>
              <a:t>First Responders</a:t>
            </a:r>
          </a:p>
          <a:p>
            <a:pPr lvl="1"/>
            <a:endParaRPr lang="en-US" baseline="0" dirty="0" smtClean="0"/>
          </a:p>
          <a:p>
            <a:pPr lvl="1"/>
            <a:r>
              <a:rPr lang="en-US" baseline="0" dirty="0" smtClean="0"/>
              <a:t>Each of the groups below had a unique jurisdictional responsibility at LAX and as a result worked together as a Unified Command with LAPD and LAWA APD serving as the spokespersons for the group.  </a:t>
            </a:r>
          </a:p>
          <a:p>
            <a:pPr lvl="1"/>
            <a:endParaRPr lang="en-US" baseline="0" dirty="0" smtClean="0"/>
          </a:p>
          <a:p>
            <a:pPr lvl="1"/>
            <a:r>
              <a:rPr lang="en-US" baseline="0" dirty="0" smtClean="0"/>
              <a:t>LAPD/LAWA APD was responsible for apprehending the suspect and securing the airport to federal security standards.  LAWA APD provided support and ensured the airport maintain federal security standards.</a:t>
            </a:r>
          </a:p>
          <a:p>
            <a:pPr lvl="1"/>
            <a:endParaRPr lang="en-US" baseline="0" dirty="0" smtClean="0"/>
          </a:p>
          <a:p>
            <a:pPr lvl="1"/>
            <a:r>
              <a:rPr lang="en-US" baseline="0" dirty="0" smtClean="0"/>
              <a:t>Los Angeles Fire Department was responsible for the medical response to injured individuals.</a:t>
            </a:r>
          </a:p>
          <a:p>
            <a:pPr lvl="1"/>
            <a:endParaRPr lang="en-US" baseline="0" dirty="0" smtClean="0"/>
          </a:p>
          <a:p>
            <a:pPr lvl="1"/>
            <a:r>
              <a:rPr lang="en-US" baseline="0" dirty="0" smtClean="0"/>
              <a:t>LAX Airport Operations provided support to the LAPD, LAWA APD, and LAFD by coordinating flight activity and passenger operations to ensure that no additional individuals entered the area as potential targets for the gunman.  These members worked closely with the FAA Air Traffic Control Tower, airlines, and concession tenants throughout the incident.</a:t>
            </a:r>
          </a:p>
          <a:p>
            <a:endParaRPr lang="en-US" baseline="0" dirty="0" smtClean="0"/>
          </a:p>
          <a:p>
            <a:pPr lvl="1"/>
            <a:r>
              <a:rPr lang="en-US" b="1" baseline="0" dirty="0" smtClean="0"/>
              <a:t>ARCC/DOC</a:t>
            </a:r>
          </a:p>
          <a:p>
            <a:pPr lvl="1"/>
            <a:endParaRPr lang="en-US" baseline="0" dirty="0" smtClean="0"/>
          </a:p>
          <a:p>
            <a:pPr lvl="1"/>
            <a:r>
              <a:rPr lang="en-US" baseline="0" dirty="0" smtClean="0"/>
              <a:t>The Airport Response Coordination Center (ARCC) was notified of the Active Shooter as soon as Airport Police Dispatch was notified via radio.  This allowed the ARCC Duty Manager to activate the Department Operations Center (DOC) within five (5) minutes of the start of the incident.  </a:t>
            </a:r>
          </a:p>
          <a:p>
            <a:pPr lvl="1"/>
            <a:endParaRPr lang="en-US" baseline="0" dirty="0" smtClean="0"/>
          </a:p>
          <a:p>
            <a:pPr lvl="1"/>
            <a:r>
              <a:rPr lang="en-US" baseline="0" dirty="0" smtClean="0"/>
              <a:t>The DOC was activated at a Level 3, the highest level, to provide support to the Incident Command Post with resources upon request.  Additionally, the DOC was responsible for communicating with LAWA Executive Staff, City Managers, and airport stakeholders on the status of the incident.  </a:t>
            </a:r>
          </a:p>
          <a:p>
            <a:pPr lvl="1"/>
            <a:endParaRPr lang="en-US" b="1" baseline="0" dirty="0" smtClean="0"/>
          </a:p>
          <a:p>
            <a:pPr lvl="0"/>
            <a:r>
              <a:rPr lang="en-US" b="1" baseline="0" dirty="0" smtClean="0"/>
              <a:t>Objectives</a:t>
            </a:r>
          </a:p>
          <a:p>
            <a:pPr lvl="0"/>
            <a:endParaRPr lang="en-US" baseline="0" dirty="0" smtClean="0"/>
          </a:p>
          <a:p>
            <a:pPr lvl="1"/>
            <a:r>
              <a:rPr lang="en-US" baseline="0" dirty="0" smtClean="0"/>
              <a:t>These objectives are reoccurring for most incidents at LAX and were used for the Active Shooter Event of November 1st.  These objectives are what drives the need to obtain, analyze, and share information with our incident responders as quickly as possible.   This incident demonstrated the critical role that technology has in connecting people together and allowing them to share information.  </a:t>
            </a:r>
          </a:p>
          <a:p>
            <a:pPr lvl="1"/>
            <a:endParaRPr lang="en-US" baseline="0" dirty="0" smtClean="0"/>
          </a:p>
          <a:p>
            <a:pPr lvl="1"/>
            <a:r>
              <a:rPr lang="en-US" baseline="0" dirty="0" smtClean="0"/>
              <a:t>It is our mission to preserve life for all at our airports, protect people and property, secure the airport and restore normal operations as quickly as possible.  Less than 36 hours after the active shooter incident in Terminal 3 began, LAX Airport Operations and Tenants restored operations.</a:t>
            </a:r>
          </a:p>
        </p:txBody>
      </p:sp>
      <p:sp>
        <p:nvSpPr>
          <p:cNvPr id="4" name="Slide Number Placeholder 3"/>
          <p:cNvSpPr>
            <a:spLocks noGrp="1"/>
          </p:cNvSpPr>
          <p:nvPr>
            <p:ph type="sldNum" sz="quarter" idx="10"/>
          </p:nvPr>
        </p:nvSpPr>
        <p:spPr/>
        <p:txBody>
          <a:bodyPr/>
          <a:lstStyle/>
          <a:p>
            <a:fld id="{EAD95A60-A56A-4373-9ED6-619659A94EFE}" type="slidenum">
              <a:rPr lang="en-US" smtClean="0"/>
              <a:t>37</a:t>
            </a:fld>
            <a:endParaRPr lang="en-US" dirty="0"/>
          </a:p>
        </p:txBody>
      </p:sp>
    </p:spTree>
    <p:extLst>
      <p:ext uri="{BB962C8B-B14F-4D97-AF65-F5344CB8AC3E}">
        <p14:creationId xmlns:p14="http://schemas.microsoft.com/office/powerpoint/2010/main" val="4222531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LAWA uses technology</a:t>
            </a:r>
            <a:r>
              <a:rPr lang="en-US" baseline="0" dirty="0" smtClean="0"/>
              <a:t> to communicate to stakeholders.  This includes LAWA Executive Management, City of Los Angeles Officials, airline tenants, concessionaires, government stakeholders, and LAWA operations, law enforcement, and facilities management staff.   The primary method of communications is through a mass notification software solution that allows hundreds of users to be contacted simultaneously through email, phone, text, or TYY.   This type of message has proven been beneficial to recipients during incidents of various magnitudes because the contents of the message reflects current information on the status of the incident.  </a:t>
            </a:r>
          </a:p>
          <a:p>
            <a:endParaRPr lang="en-US" baseline="0" dirty="0" smtClean="0"/>
          </a:p>
          <a:p>
            <a:r>
              <a:rPr lang="en-US" baseline="0" dirty="0" smtClean="0"/>
              <a:t>LAWA has recently developed procedures to use WEA notifications to reach out to individuals beyond our mass notification system by cell phone.  This system allows authorized government alerting administrators to send geographically targeted notifications through a mobile carrier to mobile devices (referenced from Everbridge site, the provider of LAWA’s notification system)  without the use of applications or software. This will allow LAWA to reach potential airport users as they may be inbound to the airport and unaware of a major emergency situation in progress at the airport.  </a:t>
            </a:r>
          </a:p>
        </p:txBody>
      </p:sp>
      <p:sp>
        <p:nvSpPr>
          <p:cNvPr id="4" name="Slide Number Placeholder 3"/>
          <p:cNvSpPr>
            <a:spLocks noGrp="1"/>
          </p:cNvSpPr>
          <p:nvPr>
            <p:ph type="sldNum" sz="quarter" idx="10"/>
          </p:nvPr>
        </p:nvSpPr>
        <p:spPr/>
        <p:txBody>
          <a:bodyPr/>
          <a:lstStyle/>
          <a:p>
            <a:fld id="{E5269EA5-A3C8-4BC5-9386-75BE3D1783BB}" type="slidenum">
              <a:rPr lang="en-US" smtClean="0"/>
              <a:t>46</a:t>
            </a:fld>
            <a:endParaRPr lang="en-US" dirty="0"/>
          </a:p>
        </p:txBody>
      </p:sp>
    </p:spTree>
    <p:extLst>
      <p:ext uri="{BB962C8B-B14F-4D97-AF65-F5344CB8AC3E}">
        <p14:creationId xmlns:p14="http://schemas.microsoft.com/office/powerpoint/2010/main" val="1084227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BCFA40F-D9C2-40B3-9830-4FE1D500039A}" type="datetime1">
              <a:rPr lang="en-US" smtClean="0"/>
              <a:t>5/17/2018</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6D921A5-DCB2-4E48-9C45-AA409E8F8151}" type="slidenum">
              <a:rPr lang="en-US"/>
              <a:pPr>
                <a:defRPr/>
              </a:pPr>
              <a:t>‹#›</a:t>
            </a:fld>
            <a:endParaRPr lang="en-US" dirty="0"/>
          </a:p>
        </p:txBody>
      </p:sp>
    </p:spTree>
    <p:extLst>
      <p:ext uri="{BB962C8B-B14F-4D97-AF65-F5344CB8AC3E}">
        <p14:creationId xmlns:p14="http://schemas.microsoft.com/office/powerpoint/2010/main" val="356233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F0344F7-3BB7-41E0-A17B-8BD1DC1B6741}" type="datetime1">
              <a:rPr lang="en-US" smtClean="0"/>
              <a:t>5/17/2018</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0DFEC76-998C-44B6-9902-EA4475A5DA9E}" type="slidenum">
              <a:rPr lang="en-US"/>
              <a:pPr>
                <a:defRPr/>
              </a:pPr>
              <a:t>‹#›</a:t>
            </a:fld>
            <a:endParaRPr lang="en-US" dirty="0"/>
          </a:p>
        </p:txBody>
      </p:sp>
    </p:spTree>
    <p:extLst>
      <p:ext uri="{BB962C8B-B14F-4D97-AF65-F5344CB8AC3E}">
        <p14:creationId xmlns:p14="http://schemas.microsoft.com/office/powerpoint/2010/main" val="35837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C53FEBF-31CA-4CA7-BC81-EF4422FDBF0F}" type="datetime1">
              <a:rPr lang="en-US" smtClean="0"/>
              <a:t>5/17/2018</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A517CAC-AE48-42B5-B4E1-3FFAB90BB8F1}" type="slidenum">
              <a:rPr lang="en-US"/>
              <a:pPr>
                <a:defRPr/>
              </a:pPr>
              <a:t>‹#›</a:t>
            </a:fld>
            <a:endParaRPr lang="en-US" dirty="0"/>
          </a:p>
        </p:txBody>
      </p:sp>
    </p:spTree>
    <p:extLst>
      <p:ext uri="{BB962C8B-B14F-4D97-AF65-F5344CB8AC3E}">
        <p14:creationId xmlns:p14="http://schemas.microsoft.com/office/powerpoint/2010/main" val="292793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duotone>
              <a:prstClr val="black"/>
              <a:srgbClr val="00377A">
                <a:tint val="45000"/>
                <a:satMod val="400000"/>
              </a:srgbClr>
            </a:duotone>
            <a:extLst>
              <a:ext uri="{28A0092B-C50C-407E-A947-70E740481C1C}">
                <a14:useLocalDpi xmlns:a14="http://schemas.microsoft.com/office/drawing/2010/main" val="0"/>
              </a:ext>
            </a:extLst>
          </a:blip>
          <a:srcRect r="9387"/>
          <a:stretch/>
        </p:blipFill>
        <p:spPr>
          <a:xfrm>
            <a:off x="-1398" y="0"/>
            <a:ext cx="9145398" cy="6858000"/>
          </a:xfrm>
          <a:prstGeom prst="rect">
            <a:avLst/>
          </a:prstGeom>
        </p:spPr>
      </p:pic>
      <p:sp>
        <p:nvSpPr>
          <p:cNvPr id="10" name="Title 1"/>
          <p:cNvSpPr>
            <a:spLocks noGrp="1"/>
          </p:cNvSpPr>
          <p:nvPr>
            <p:ph type="title" hasCustomPrompt="1"/>
          </p:nvPr>
        </p:nvSpPr>
        <p:spPr>
          <a:xfrm>
            <a:off x="530995" y="342900"/>
            <a:ext cx="8229600" cy="1645920"/>
          </a:xfrm>
        </p:spPr>
        <p:txBody>
          <a:bodyPr anchor="t">
            <a:noAutofit/>
          </a:bodyPr>
          <a:lstStyle>
            <a:lvl1pPr algn="ctr">
              <a:lnSpc>
                <a:spcPct val="100000"/>
              </a:lnSpc>
              <a:defRPr sz="4800" b="0" cap="none" baseline="0">
                <a:effectLst/>
              </a:defRPr>
            </a:lvl1pPr>
          </a:lstStyle>
          <a:p>
            <a:r>
              <a:rPr lang="en-US"/>
              <a:t>Click to edit </a:t>
            </a:r>
            <a:br>
              <a:rPr lang="en-US"/>
            </a:br>
            <a:r>
              <a:rPr lang="en-US"/>
              <a:t>Master title style</a:t>
            </a:r>
          </a:p>
        </p:txBody>
      </p:sp>
      <p:sp>
        <p:nvSpPr>
          <p:cNvPr id="7" name="Right Triangle 6"/>
          <p:cNvSpPr>
            <a:spLocks noChangeAspect="1"/>
          </p:cNvSpPr>
          <p:nvPr userDrawn="1"/>
        </p:nvSpPr>
        <p:spPr>
          <a:xfrm rot="16200000">
            <a:off x="8413456" y="6132612"/>
            <a:ext cx="731520" cy="731520"/>
          </a:xfrm>
          <a:prstGeom prst="rtTriangle">
            <a:avLst/>
          </a:prstGeom>
          <a:solidFill>
            <a:srgbClr val="1E98CF"/>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a:solidFill>
                <a:prstClr val="black"/>
              </a:solidFill>
            </a:endParaRPr>
          </a:p>
        </p:txBody>
      </p:sp>
      <p:sp>
        <p:nvSpPr>
          <p:cNvPr id="8" name="TextBox 7"/>
          <p:cNvSpPr txBox="1"/>
          <p:nvPr userDrawn="1"/>
        </p:nvSpPr>
        <p:spPr>
          <a:xfrm>
            <a:off x="8678337" y="6543888"/>
            <a:ext cx="502294" cy="276999"/>
          </a:xfrm>
          <a:prstGeom prst="rect">
            <a:avLst/>
          </a:prstGeom>
          <a:noFill/>
        </p:spPr>
        <p:txBody>
          <a:bodyPr wrap="square" lIns="0" tIns="45720" bIns="45720" rtlCol="0">
            <a:noAutofit/>
          </a:bodyPr>
          <a:lstStyle/>
          <a:p>
            <a:pPr algn="r" defTabSz="914400"/>
            <a:r>
              <a:rPr lang="en-US" sz="1600" spc="-40">
                <a:solidFill>
                  <a:prstClr val="white"/>
                </a:solidFill>
                <a:latin typeface="Calibri" panose="020F0502020204030204" pitchFamily="34" charset="0"/>
              </a:rPr>
              <a:t>3-</a:t>
            </a:r>
            <a:fld id="{C9E378D0-1123-4A2F-B616-8D9E05FF92D2}" type="slidenum">
              <a:rPr lang="en-US" sz="1600" spc="-40" smtClean="0">
                <a:solidFill>
                  <a:prstClr val="white"/>
                </a:solidFill>
                <a:latin typeface="Calibri" panose="020F0502020204030204" pitchFamily="34" charset="0"/>
              </a:rPr>
              <a:pPr algn="r" defTabSz="914400"/>
              <a:t>‹#›</a:t>
            </a:fld>
            <a:endParaRPr lang="en-US" sz="1600" spc="-40">
              <a:solidFill>
                <a:prstClr val="white"/>
              </a:solidFill>
              <a:latin typeface="Calibri" panose="020F0502020204030204" pitchFamily="34" charset="0"/>
            </a:endParaRPr>
          </a:p>
        </p:txBody>
      </p:sp>
    </p:spTree>
    <p:extLst>
      <p:ext uri="{BB962C8B-B14F-4D97-AF65-F5344CB8AC3E}">
        <p14:creationId xmlns:p14="http://schemas.microsoft.com/office/powerpoint/2010/main" val="129226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0F06B9B-A6FC-4CCD-B05B-50A3ED39C555}" type="datetime1">
              <a:rPr lang="en-US" smtClean="0"/>
              <a:t>5/17/2018</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98989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ACB0F16-885A-4E6A-A5CA-69D6BC8AF5E8}" type="datetime1">
              <a:rPr lang="en-US" smtClean="0"/>
              <a:t>5/17/2018</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EAB0B3C-2768-4433-95DD-A31CCF3E947E}" type="slidenum">
              <a:rPr lang="en-US"/>
              <a:pPr>
                <a:defRPr/>
              </a:pPr>
              <a:t>‹#›</a:t>
            </a:fld>
            <a:endParaRPr lang="en-US" dirty="0"/>
          </a:p>
        </p:txBody>
      </p:sp>
    </p:spTree>
    <p:extLst>
      <p:ext uri="{BB962C8B-B14F-4D97-AF65-F5344CB8AC3E}">
        <p14:creationId xmlns:p14="http://schemas.microsoft.com/office/powerpoint/2010/main" val="41117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94134DF-5509-45E2-B390-8E8129781869}" type="datetime1">
              <a:rPr lang="en-US" smtClean="0"/>
              <a:t>5/17/2018</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47B9E672-66BF-4F39-A947-B44D40B9345F}" type="slidenum">
              <a:rPr lang="en-US"/>
              <a:pPr>
                <a:defRPr/>
              </a:pPr>
              <a:t>‹#›</a:t>
            </a:fld>
            <a:endParaRPr lang="en-US" dirty="0"/>
          </a:p>
        </p:txBody>
      </p:sp>
    </p:spTree>
    <p:extLst>
      <p:ext uri="{BB962C8B-B14F-4D97-AF65-F5344CB8AC3E}">
        <p14:creationId xmlns:p14="http://schemas.microsoft.com/office/powerpoint/2010/main" val="356855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ECA8F99C-BE1F-4445-9BB3-D363142A347A}" type="datetime1">
              <a:rPr lang="en-US" smtClean="0"/>
              <a:t>5/17/2018</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89E127D-7FBF-4DF8-BF2C-184B58A38B8B}" type="slidenum">
              <a:rPr lang="en-US"/>
              <a:pPr>
                <a:defRPr/>
              </a:pPr>
              <a:t>‹#›</a:t>
            </a:fld>
            <a:endParaRPr lang="en-US" dirty="0"/>
          </a:p>
        </p:txBody>
      </p:sp>
    </p:spTree>
    <p:extLst>
      <p:ext uri="{BB962C8B-B14F-4D97-AF65-F5344CB8AC3E}">
        <p14:creationId xmlns:p14="http://schemas.microsoft.com/office/powerpoint/2010/main" val="31093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2970519-55D6-4447-8C30-AF417AD54D49}" type="datetime1">
              <a:rPr lang="en-US" smtClean="0"/>
              <a:t>5/17/2018</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79D4D3B-A2E5-492F-9180-AA8B2EA5D0BE}" type="slidenum">
              <a:rPr lang="en-US"/>
              <a:pPr>
                <a:defRPr/>
              </a:pPr>
              <a:t>‹#›</a:t>
            </a:fld>
            <a:endParaRPr lang="en-US" dirty="0"/>
          </a:p>
        </p:txBody>
      </p:sp>
    </p:spTree>
    <p:extLst>
      <p:ext uri="{BB962C8B-B14F-4D97-AF65-F5344CB8AC3E}">
        <p14:creationId xmlns:p14="http://schemas.microsoft.com/office/powerpoint/2010/main" val="421181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2B9F3A6-8C6F-4CEF-A96D-EA046F90D3B7}" type="datetime1">
              <a:rPr lang="en-US" smtClean="0"/>
              <a:t>5/17/2018</a:t>
            </a:fld>
            <a:endParaRPr lang="en-US" dirty="0"/>
          </a:p>
        </p:txBody>
      </p:sp>
      <p:sp>
        <p:nvSpPr>
          <p:cNvPr id="3" name="Rectangle 5"/>
          <p:cNvSpPr>
            <a:spLocks noGrp="1" noChangeArrowheads="1"/>
          </p:cNvSpPr>
          <p:nvPr>
            <p:ph type="ftr" sz="quarter" idx="11"/>
          </p:nvPr>
        </p:nvSpPr>
        <p:spPr>
          <a:xfrm>
            <a:off x="2743200" y="6245225"/>
            <a:ext cx="3657600" cy="476250"/>
          </a:xfrm>
          <a:ln/>
        </p:spPr>
        <p:txBody>
          <a:bodyPr/>
          <a:lstStyle>
            <a:lvl1pPr>
              <a:defRPr/>
            </a:lvl1pPr>
          </a:lstStyle>
          <a:p>
            <a:pPr>
              <a:defRPr/>
            </a:pPr>
            <a:r>
              <a:rPr lang="en-US" dirty="0" smtClean="0"/>
              <a:t>Draft – For Discussion Purposes Only</a:t>
            </a:r>
            <a:endParaRPr lang="en-US" dirty="0"/>
          </a:p>
        </p:txBody>
      </p:sp>
      <p:sp>
        <p:nvSpPr>
          <p:cNvPr id="4" name="Rectangle 6"/>
          <p:cNvSpPr>
            <a:spLocks noGrp="1" noChangeArrowheads="1"/>
          </p:cNvSpPr>
          <p:nvPr>
            <p:ph type="sldNum" sz="quarter" idx="12"/>
          </p:nvPr>
        </p:nvSpPr>
        <p:spPr>
          <a:xfrm>
            <a:off x="8153400" y="6245225"/>
            <a:ext cx="533400" cy="476250"/>
          </a:xfrm>
          <a:prstGeom prst="rect">
            <a:avLst/>
          </a:prstGeom>
          <a:ln/>
        </p:spPr>
        <p:txBody>
          <a:bodyPr/>
          <a:lstStyle>
            <a:lvl1pPr>
              <a:defRPr/>
            </a:lvl1pPr>
          </a:lstStyle>
          <a:p>
            <a:pPr>
              <a:defRPr/>
            </a:pPr>
            <a:fld id="{9FC34618-9A50-4DB0-ABC6-C1F470564E77}" type="slidenum">
              <a:rPr lang="en-US"/>
              <a:pPr>
                <a:defRPr/>
              </a:pPr>
              <a:t>‹#›</a:t>
            </a:fld>
            <a:endParaRPr lang="en-US" dirty="0"/>
          </a:p>
        </p:txBody>
      </p:sp>
    </p:spTree>
    <p:extLst>
      <p:ext uri="{BB962C8B-B14F-4D97-AF65-F5344CB8AC3E}">
        <p14:creationId xmlns:p14="http://schemas.microsoft.com/office/powerpoint/2010/main" val="398859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7E365ED-1997-44E3-ADB5-AE241A228B8E}" type="datetime1">
              <a:rPr lang="en-US" smtClean="0"/>
              <a:t>5/17/2018</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C363C0A-DF03-49C6-B1D0-7E359ED54017}" type="slidenum">
              <a:rPr lang="en-US"/>
              <a:pPr>
                <a:defRPr/>
              </a:pPr>
              <a:t>‹#›</a:t>
            </a:fld>
            <a:endParaRPr lang="en-US" dirty="0"/>
          </a:p>
        </p:txBody>
      </p:sp>
    </p:spTree>
    <p:extLst>
      <p:ext uri="{BB962C8B-B14F-4D97-AF65-F5344CB8AC3E}">
        <p14:creationId xmlns:p14="http://schemas.microsoft.com/office/powerpoint/2010/main" val="51043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20F10D8-F7C4-426B-AC26-05CBCF01E552}" type="datetime1">
              <a:rPr lang="en-US" smtClean="0"/>
              <a:t>5/17/2018</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Draft – For Discussion Purposes Only</a:t>
            </a:r>
            <a:endParaRPr lang="en-US" dirty="0"/>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82A35B5-217B-4AC5-857E-3D9BF2A23D0F}" type="slidenum">
              <a:rPr lang="en-US"/>
              <a:pPr>
                <a:defRPr/>
              </a:pPr>
              <a:t>‹#›</a:t>
            </a:fld>
            <a:endParaRPr lang="en-US" dirty="0"/>
          </a:p>
        </p:txBody>
      </p:sp>
    </p:spTree>
    <p:extLst>
      <p:ext uri="{BB962C8B-B14F-4D97-AF65-F5344CB8AC3E}">
        <p14:creationId xmlns:p14="http://schemas.microsoft.com/office/powerpoint/2010/main" val="321059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1D701E2D-FEFC-4215-B170-F326AA556690}" type="datetime1">
              <a:rPr lang="en-US" smtClean="0"/>
              <a:t>5/17/2018</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en-US" dirty="0" smtClean="0"/>
              <a:t>Draft – For Discussion Purposes Only</a:t>
            </a:r>
            <a:endParaRPr lang="en-US" dirty="0"/>
          </a:p>
        </p:txBody>
      </p:sp>
      <p:sp>
        <p:nvSpPr>
          <p:cNvPr id="1031" name="Rectangle 11"/>
          <p:cNvSpPr>
            <a:spLocks noChangeArrowheads="1"/>
          </p:cNvSpPr>
          <p:nvPr/>
        </p:nvSpPr>
        <p:spPr bwMode="auto">
          <a:xfrm>
            <a:off x="381000" y="762000"/>
            <a:ext cx="8382000" cy="76200"/>
          </a:xfrm>
          <a:prstGeom prst="rect">
            <a:avLst/>
          </a:prstGeom>
          <a:gradFill rotWithShape="1">
            <a:gsLst>
              <a:gs pos="0">
                <a:srgbClr val="0000FF">
                  <a:alpha val="60001"/>
                </a:srgbClr>
              </a:gs>
              <a:gs pos="100000">
                <a:srgbClr val="66CCFF">
                  <a:alpha val="59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dirty="0"/>
          </a:p>
        </p:txBody>
      </p:sp>
      <p:pic>
        <p:nvPicPr>
          <p:cNvPr id="1032" name="Picture 1032" descr="LAWA"/>
          <p:cNvPicPr>
            <a:picLocks noChangeAspect="1" noChangeArrowheads="1"/>
          </p:cNvPicPr>
          <p:nvPr userDrawn="1"/>
        </p:nvPicPr>
        <p:blipFill>
          <a:blip r:embed="rId14">
            <a:extLst>
              <a:ext uri="{28A0092B-C50C-407E-A947-70E740481C1C}">
                <a14:useLocalDpi xmlns:a14="http://schemas.microsoft.com/office/drawing/2010/main" val="0"/>
              </a:ext>
            </a:extLst>
          </a:blip>
          <a:srcRect l="987" t="2765" b="-12749"/>
          <a:stretch>
            <a:fillRect/>
          </a:stretch>
        </p:blipFill>
        <p:spPr bwMode="auto">
          <a:xfrm>
            <a:off x="7696200" y="152400"/>
            <a:ext cx="1285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2000" b="1">
          <a:solidFill>
            <a:schemeClr val="tx1"/>
          </a:solidFill>
          <a:latin typeface="+mj-lt"/>
          <a:ea typeface="+mj-ea"/>
          <a:cs typeface="+mj-cs"/>
        </a:defRPr>
      </a:lvl1pPr>
      <a:lvl2pPr algn="l" rtl="0" eaLnBrk="1" fontAlgn="base" hangingPunct="1">
        <a:spcBef>
          <a:spcPct val="0"/>
        </a:spcBef>
        <a:spcAft>
          <a:spcPct val="0"/>
        </a:spcAft>
        <a:defRPr sz="2000" b="1">
          <a:solidFill>
            <a:schemeClr val="tx1"/>
          </a:solidFill>
          <a:latin typeface="Gill Sans MT" pitchFamily="34" charset="0"/>
        </a:defRPr>
      </a:lvl2pPr>
      <a:lvl3pPr algn="l" rtl="0" eaLnBrk="1" fontAlgn="base" hangingPunct="1">
        <a:spcBef>
          <a:spcPct val="0"/>
        </a:spcBef>
        <a:spcAft>
          <a:spcPct val="0"/>
        </a:spcAft>
        <a:defRPr sz="2000" b="1">
          <a:solidFill>
            <a:schemeClr val="tx1"/>
          </a:solidFill>
          <a:latin typeface="Gill Sans MT" pitchFamily="34" charset="0"/>
        </a:defRPr>
      </a:lvl3pPr>
      <a:lvl4pPr algn="l" rtl="0" eaLnBrk="1" fontAlgn="base" hangingPunct="1">
        <a:spcBef>
          <a:spcPct val="0"/>
        </a:spcBef>
        <a:spcAft>
          <a:spcPct val="0"/>
        </a:spcAft>
        <a:defRPr sz="2000" b="1">
          <a:solidFill>
            <a:schemeClr val="tx1"/>
          </a:solidFill>
          <a:latin typeface="Gill Sans MT" pitchFamily="34" charset="0"/>
        </a:defRPr>
      </a:lvl4pPr>
      <a:lvl5pPr algn="l" rtl="0" eaLnBrk="1" fontAlgn="base" hangingPunct="1">
        <a:spcBef>
          <a:spcPct val="0"/>
        </a:spcBef>
        <a:spcAft>
          <a:spcPct val="0"/>
        </a:spcAft>
        <a:defRPr sz="2000" b="1">
          <a:solidFill>
            <a:schemeClr val="tx1"/>
          </a:solidFill>
          <a:latin typeface="Gill Sans MT" pitchFamily="34" charset="0"/>
        </a:defRPr>
      </a:lvl5pPr>
      <a:lvl6pPr marL="457200" algn="l" rtl="0" eaLnBrk="1" fontAlgn="base" hangingPunct="1">
        <a:spcBef>
          <a:spcPct val="0"/>
        </a:spcBef>
        <a:spcAft>
          <a:spcPct val="0"/>
        </a:spcAft>
        <a:defRPr sz="2000" b="1">
          <a:solidFill>
            <a:schemeClr val="tx1"/>
          </a:solidFill>
          <a:latin typeface="Gill Sans MT" pitchFamily="34" charset="0"/>
        </a:defRPr>
      </a:lvl6pPr>
      <a:lvl7pPr marL="914400" algn="l" rtl="0" eaLnBrk="1" fontAlgn="base" hangingPunct="1">
        <a:spcBef>
          <a:spcPct val="0"/>
        </a:spcBef>
        <a:spcAft>
          <a:spcPct val="0"/>
        </a:spcAft>
        <a:defRPr sz="2000" b="1">
          <a:solidFill>
            <a:schemeClr val="tx1"/>
          </a:solidFill>
          <a:latin typeface="Gill Sans MT" pitchFamily="34" charset="0"/>
        </a:defRPr>
      </a:lvl7pPr>
      <a:lvl8pPr marL="1371600" algn="l" rtl="0" eaLnBrk="1" fontAlgn="base" hangingPunct="1">
        <a:spcBef>
          <a:spcPct val="0"/>
        </a:spcBef>
        <a:spcAft>
          <a:spcPct val="0"/>
        </a:spcAft>
        <a:defRPr sz="2000" b="1">
          <a:solidFill>
            <a:schemeClr val="tx1"/>
          </a:solidFill>
          <a:latin typeface="Gill Sans MT" pitchFamily="34" charset="0"/>
        </a:defRPr>
      </a:lvl8pPr>
      <a:lvl9pPr marL="1828800" algn="l" rtl="0" eaLnBrk="1" fontAlgn="base" hangingPunct="1">
        <a:spcBef>
          <a:spcPct val="0"/>
        </a:spcBef>
        <a:spcAft>
          <a:spcPct val="0"/>
        </a:spcAft>
        <a:defRPr sz="2000" b="1">
          <a:solidFill>
            <a:schemeClr val="tx1"/>
          </a:solidFill>
          <a:latin typeface="Gill Sans MT" pitchFamily="34"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oleObject" Target="../embeddings/oleObject5.bin"/><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notesSlide" Target="../notesSlides/notesSlide1.xml"/><Relationship Id="rId2" Type="http://schemas.openxmlformats.org/officeDocument/2006/relationships/tags" Target="../tags/tag1.xml"/><Relationship Id="rId1" Type="http://schemas.openxmlformats.org/officeDocument/2006/relationships/vmlDrawing" Target="../drawings/vmlDrawing6.vml"/><Relationship Id="rId6" Type="http://schemas.openxmlformats.org/officeDocument/2006/relationships/tags" Target="../tags/tag5.xml"/><Relationship Id="rId11" Type="http://schemas.openxmlformats.org/officeDocument/2006/relationships/slideLayout" Target="../slideLayouts/slideLayout6.xml"/><Relationship Id="rId5" Type="http://schemas.openxmlformats.org/officeDocument/2006/relationships/tags" Target="../tags/tag4.xml"/><Relationship Id="rId10" Type="http://schemas.openxmlformats.org/officeDocument/2006/relationships/tags" Target="../tags/tag9.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NULL"/><Relationship Id="rId5" Type="http://schemas.openxmlformats.org/officeDocument/2006/relationships/oleObject" Target="../embeddings/oleObject6.bin"/><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image" Target="NULL"/><Relationship Id="rId5" Type="http://schemas.openxmlformats.org/officeDocument/2006/relationships/oleObject" Target="../embeddings/oleObject7.bin"/><Relationship Id="rId4" Type="http://schemas.openxmlformats.org/officeDocument/2006/relationships/notesSlide" Target="../notesSlides/notesSlide3.xm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image" Target="NULL"/><Relationship Id="rId5" Type="http://schemas.openxmlformats.org/officeDocument/2006/relationships/oleObject" Target="../embeddings/oleObject8.bin"/><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image" Target="NULL"/><Relationship Id="rId5" Type="http://schemas.openxmlformats.org/officeDocument/2006/relationships/oleObject" Target="../embeddings/oleObject9.bin"/><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9.jpeg"/><Relationship Id="rId4" Type="http://schemas.openxmlformats.org/officeDocument/2006/relationships/diagramLayout" Target="../diagrams/layout1.xml"/><Relationship Id="rId9"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38.jp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lawa.org/LAWAalert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lawa.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lawa-tenant-suite.bssnet.co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B9A9C7-72A2-674E-81E9-5B8AC3D4EA4A}"/>
              </a:ext>
            </a:extLst>
          </p:cNvPr>
          <p:cNvSpPr>
            <a:spLocks noGrp="1"/>
          </p:cNvSpPr>
          <p:nvPr>
            <p:ph type="title"/>
          </p:nvPr>
        </p:nvSpPr>
        <p:spPr/>
        <p:txBody>
          <a:bodyPr/>
          <a:lstStyle/>
          <a:p>
            <a:r>
              <a:rPr lang="en-US" dirty="0"/>
              <a:t/>
            </a:r>
            <a:br>
              <a:rPr lang="en-US" dirty="0"/>
            </a:br>
            <a:endParaRPr lang="en-US" dirty="0"/>
          </a:p>
        </p:txBody>
      </p:sp>
      <p:sp>
        <p:nvSpPr>
          <p:cNvPr id="3" name="Rectangle 2"/>
          <p:cNvSpPr/>
          <p:nvPr/>
        </p:nvSpPr>
        <p:spPr>
          <a:xfrm>
            <a:off x="914400" y="838200"/>
            <a:ext cx="6934200" cy="646331"/>
          </a:xfrm>
          <a:prstGeom prst="rect">
            <a:avLst/>
          </a:prstGeom>
        </p:spPr>
        <p:txBody>
          <a:bodyPr wrap="square">
            <a:spAutoFit/>
          </a:bodyPr>
          <a:lstStyle/>
          <a:p>
            <a:pPr algn="ctr"/>
            <a:r>
              <a:rPr lang="en-US" sz="3600" dirty="0">
                <a:solidFill>
                  <a:schemeClr val="bg1"/>
                </a:solidFill>
              </a:rPr>
              <a:t>LAX Operations:  An Overview</a:t>
            </a:r>
          </a:p>
        </p:txBody>
      </p:sp>
      <p:sp>
        <p:nvSpPr>
          <p:cNvPr id="4" name="TextBox 3"/>
          <p:cNvSpPr txBox="1"/>
          <p:nvPr/>
        </p:nvSpPr>
        <p:spPr>
          <a:xfrm>
            <a:off x="3352800" y="3276600"/>
            <a:ext cx="5477012" cy="954107"/>
          </a:xfrm>
          <a:prstGeom prst="rect">
            <a:avLst/>
          </a:prstGeom>
          <a:noFill/>
        </p:spPr>
        <p:txBody>
          <a:bodyPr wrap="none" rtlCol="0">
            <a:spAutoFit/>
          </a:bodyPr>
          <a:lstStyle/>
          <a:p>
            <a:r>
              <a:rPr lang="en-US" sz="2800" dirty="0" smtClean="0">
                <a:solidFill>
                  <a:schemeClr val="bg1"/>
                </a:solidFill>
              </a:rPr>
              <a:t>Edward Bushman</a:t>
            </a:r>
          </a:p>
          <a:p>
            <a:r>
              <a:rPr lang="en-US" sz="2800" dirty="0" smtClean="0">
                <a:solidFill>
                  <a:schemeClr val="bg1"/>
                </a:solidFill>
              </a:rPr>
              <a:t>Director of Emergency Management</a:t>
            </a:r>
          </a:p>
        </p:txBody>
      </p:sp>
    </p:spTree>
    <p:extLst>
      <p:ext uri="{BB962C8B-B14F-4D97-AF65-F5344CB8AC3E}">
        <p14:creationId xmlns:p14="http://schemas.microsoft.com/office/powerpoint/2010/main" val="3621817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Airport Layout</a:t>
            </a:r>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3007016802"/>
              </p:ext>
            </p:extLst>
          </p:nvPr>
        </p:nvGraphicFramePr>
        <p:xfrm>
          <a:off x="14888" y="914400"/>
          <a:ext cx="9052912" cy="5857888"/>
        </p:xfrm>
        <a:graphic>
          <a:graphicData uri="http://schemas.openxmlformats.org/presentationml/2006/ole">
            <mc:AlternateContent xmlns:mc="http://schemas.openxmlformats.org/markup-compatibility/2006">
              <mc:Choice xmlns:v="urn:schemas-microsoft-com:vml" Requires="v">
                <p:oleObj spid="_x0000_s23554" name="Acrobat Document" r:id="rId3" imgW="23317065" imgH="15087600" progId="AcroExch.Document.DC">
                  <p:embed/>
                </p:oleObj>
              </mc:Choice>
              <mc:Fallback>
                <p:oleObj name="Acrobat Document" r:id="rId3" imgW="23317065" imgH="15087600" progId="AcroExch.Document.DC">
                  <p:embed/>
                  <p:pic>
                    <p:nvPicPr>
                      <p:cNvPr id="0" name=""/>
                      <p:cNvPicPr/>
                      <p:nvPr/>
                    </p:nvPicPr>
                    <p:blipFill>
                      <a:blip r:embed="rId4"/>
                      <a:stretch>
                        <a:fillRect/>
                      </a:stretch>
                    </p:blipFill>
                    <p:spPr>
                      <a:xfrm>
                        <a:off x="14888" y="914400"/>
                        <a:ext cx="9052912" cy="5857888"/>
                      </a:xfrm>
                      <a:prstGeom prst="rect">
                        <a:avLst/>
                      </a:prstGeom>
                    </p:spPr>
                  </p:pic>
                </p:oleObj>
              </mc:Fallback>
            </mc:AlternateContent>
          </a:graphicData>
        </a:graphic>
      </p:graphicFrame>
    </p:spTree>
    <p:extLst>
      <p:ext uri="{BB962C8B-B14F-4D97-AF65-F5344CB8AC3E}">
        <p14:creationId xmlns:p14="http://schemas.microsoft.com/office/powerpoint/2010/main" val="284870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11</a:t>
            </a:fld>
            <a:endParaRPr lang="en-US" dirty="0"/>
          </a:p>
        </p:txBody>
      </p:sp>
      <p:pic>
        <p:nvPicPr>
          <p:cNvPr id="3" name="Picture 2" descr="C:\Users\a25rxc\Deskto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4582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93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Box 2"/>
          <p:cNvSpPr txBox="1">
            <a:spLocks noChangeArrowheads="1"/>
          </p:cNvSpPr>
          <p:nvPr/>
        </p:nvSpPr>
        <p:spPr bwMode="auto">
          <a:xfrm>
            <a:off x="6629400" y="2057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b="1">
                <a:solidFill>
                  <a:srgbClr val="FFFF00"/>
                </a:solidFill>
              </a:rPr>
              <a:t>Odd numbers South</a:t>
            </a:r>
          </a:p>
        </p:txBody>
      </p:sp>
    </p:spTree>
    <p:extLst>
      <p:ext uri="{BB962C8B-B14F-4D97-AF65-F5344CB8AC3E}">
        <p14:creationId xmlns:p14="http://schemas.microsoft.com/office/powerpoint/2010/main" val="326803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43" name="Straight Arrow Connector 2"/>
          <p:cNvCxnSpPr>
            <a:cxnSpLocks noChangeShapeType="1"/>
          </p:cNvCxnSpPr>
          <p:nvPr/>
        </p:nvCxnSpPr>
        <p:spPr bwMode="auto">
          <a:xfrm flipH="1">
            <a:off x="4572000" y="3048000"/>
            <a:ext cx="2743200" cy="304800"/>
          </a:xfrm>
          <a:prstGeom prst="straightConnector1">
            <a:avLst/>
          </a:prstGeom>
          <a:noFill/>
          <a:ln w="254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4" name="Straight Arrow Connector 5"/>
          <p:cNvCxnSpPr>
            <a:cxnSpLocks noChangeShapeType="1"/>
          </p:cNvCxnSpPr>
          <p:nvPr/>
        </p:nvCxnSpPr>
        <p:spPr bwMode="auto">
          <a:xfrm flipH="1">
            <a:off x="76200" y="3886200"/>
            <a:ext cx="2743200" cy="300038"/>
          </a:xfrm>
          <a:prstGeom prst="straightConnector1">
            <a:avLst/>
          </a:prstGeom>
          <a:noFill/>
          <a:ln w="254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5" name="TextBox 9"/>
          <p:cNvSpPr txBox="1">
            <a:spLocks noChangeArrowheads="1"/>
          </p:cNvSpPr>
          <p:nvPr/>
        </p:nvSpPr>
        <p:spPr bwMode="auto">
          <a:xfrm>
            <a:off x="6629400" y="2057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b="1">
                <a:solidFill>
                  <a:srgbClr val="FFFF00"/>
                </a:solidFill>
              </a:rPr>
              <a:t>Even numbers North</a:t>
            </a:r>
          </a:p>
        </p:txBody>
      </p:sp>
    </p:spTree>
    <p:extLst>
      <p:ext uri="{BB962C8B-B14F-4D97-AF65-F5344CB8AC3E}">
        <p14:creationId xmlns:p14="http://schemas.microsoft.com/office/powerpoint/2010/main" val="269075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03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15</a:t>
            </a:fld>
            <a:endParaRPr lang="en-US" dirty="0"/>
          </a:p>
        </p:txBody>
      </p:sp>
      <p:sp>
        <p:nvSpPr>
          <p:cNvPr id="4" name="Rectangle 3"/>
          <p:cNvSpPr/>
          <p:nvPr/>
        </p:nvSpPr>
        <p:spPr>
          <a:xfrm>
            <a:off x="438752" y="304800"/>
            <a:ext cx="8305800" cy="3816429"/>
          </a:xfrm>
          <a:prstGeom prst="rect">
            <a:avLst/>
          </a:prstGeom>
        </p:spPr>
        <p:txBody>
          <a:bodyPr wrap="square">
            <a:spAutoFit/>
          </a:bodyPr>
          <a:lstStyle/>
          <a:p>
            <a:pPr algn="ctr"/>
            <a:r>
              <a:rPr lang="en-US" sz="2400" b="1" dirty="0" smtClean="0"/>
              <a:t>LAX Airfield Operations</a:t>
            </a:r>
          </a:p>
          <a:p>
            <a:endParaRPr lang="en-US" dirty="0"/>
          </a:p>
          <a:p>
            <a:r>
              <a:rPr lang="en-US" sz="2000" dirty="0" smtClean="0"/>
              <a:t>Daily </a:t>
            </a:r>
            <a:r>
              <a:rPr lang="en-US" sz="2000" dirty="0"/>
              <a:t>inspection and reporting of aircraft, vehicle, equipment, construction and infrastructure compliance, operations and maintenance of Airport Operations </a:t>
            </a:r>
            <a:r>
              <a:rPr lang="en-US" sz="2000" dirty="0" smtClean="0"/>
              <a:t>Areas.</a:t>
            </a:r>
          </a:p>
          <a:p>
            <a:endParaRPr lang="en-US" sz="2000" dirty="0"/>
          </a:p>
          <a:p>
            <a:r>
              <a:rPr lang="en-US" sz="2000" dirty="0" smtClean="0"/>
              <a:t>CFR </a:t>
            </a:r>
            <a:r>
              <a:rPr lang="en-US" sz="2000" dirty="0"/>
              <a:t>139 inspection items </a:t>
            </a:r>
            <a:r>
              <a:rPr lang="en-US" sz="2000" dirty="0" smtClean="0"/>
              <a:t>includes: </a:t>
            </a:r>
          </a:p>
          <a:p>
            <a:pPr lvl="1"/>
            <a:r>
              <a:rPr lang="en-US" sz="2000" dirty="0" smtClean="0"/>
              <a:t>Airfield </a:t>
            </a:r>
            <a:r>
              <a:rPr lang="en-US" sz="2000" dirty="0"/>
              <a:t>pavement, signage, markings, lighting, </a:t>
            </a:r>
            <a:endParaRPr lang="en-US" sz="2000" dirty="0" smtClean="0"/>
          </a:p>
          <a:p>
            <a:pPr lvl="1"/>
            <a:r>
              <a:rPr lang="en-US" sz="2000" dirty="0"/>
              <a:t>W</a:t>
            </a:r>
            <a:r>
              <a:rPr lang="en-US" sz="2000" dirty="0" smtClean="0"/>
              <a:t>ildlife </a:t>
            </a:r>
            <a:r>
              <a:rPr lang="en-US" sz="2000" dirty="0"/>
              <a:t>management, </a:t>
            </a:r>
            <a:endParaRPr lang="en-US" sz="2000" dirty="0" smtClean="0"/>
          </a:p>
          <a:p>
            <a:pPr lvl="1"/>
            <a:r>
              <a:rPr lang="en-US" sz="2000" dirty="0" smtClean="0"/>
              <a:t>T</a:t>
            </a:r>
            <a:r>
              <a:rPr lang="en-US" sz="2000" dirty="0" smtClean="0"/>
              <a:t>raining in </a:t>
            </a:r>
            <a:r>
              <a:rPr lang="en-US" sz="2000" dirty="0"/>
              <a:t>aircraft rescue and firefighting,  </a:t>
            </a:r>
            <a:endParaRPr lang="en-US" sz="2000" dirty="0" smtClean="0"/>
          </a:p>
          <a:p>
            <a:endParaRPr lang="en-US" sz="2000" dirty="0" smtClean="0"/>
          </a:p>
          <a:p>
            <a:r>
              <a:rPr lang="en-US" sz="2000" dirty="0" smtClean="0"/>
              <a:t>Staff </a:t>
            </a:r>
            <a:r>
              <a:rPr lang="en-US" sz="2000" dirty="0"/>
              <a:t>also escorts aircraft, vehicles and equipment and </a:t>
            </a:r>
            <a:r>
              <a:rPr lang="en-US" sz="2000" dirty="0" smtClean="0"/>
              <a:t>responds to emergencies</a:t>
            </a:r>
            <a:endParaRPr lang="en-US" sz="2000" dirty="0"/>
          </a:p>
        </p:txBody>
      </p:sp>
    </p:spTree>
    <p:extLst>
      <p:ext uri="{BB962C8B-B14F-4D97-AF65-F5344CB8AC3E}">
        <p14:creationId xmlns:p14="http://schemas.microsoft.com/office/powerpoint/2010/main" val="315244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
          <p:cNvGraphicFramePr>
            <a:graphicFrameLocks noChangeAspect="1"/>
          </p:cNvGraphicFramePr>
          <p:nvPr/>
        </p:nvGraphicFramePr>
        <p:xfrm>
          <a:off x="0" y="58738"/>
          <a:ext cx="9144000" cy="6799262"/>
        </p:xfrm>
        <a:graphic>
          <a:graphicData uri="http://schemas.openxmlformats.org/presentationml/2006/ole">
            <mc:AlternateContent xmlns:mc="http://schemas.openxmlformats.org/markup-compatibility/2006">
              <mc:Choice xmlns:v="urn:schemas-microsoft-com:vml" Requires="v">
                <p:oleObj spid="_x0000_s6176" name="Slide" r:id="rId3" imgW="3169942" imgH="2375775" progId="PowerPoint.Slide.12">
                  <p:embed/>
                </p:oleObj>
              </mc:Choice>
              <mc:Fallback>
                <p:oleObj name="Slide" r:id="rId3" imgW="3169942" imgH="2375775" progId="PowerPoint.Slide.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38"/>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968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a25mxc\Desktop\non pilot esc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
            <a:ext cx="91440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p:cNvSpPr txBox="1">
            <a:spLocks noChangeArrowheads="1"/>
          </p:cNvSpPr>
          <p:nvPr/>
        </p:nvSpPr>
        <p:spPr bwMode="auto">
          <a:xfrm>
            <a:off x="1143000" y="315913"/>
            <a:ext cx="6532563" cy="36988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cs typeface="Arial" charset="0"/>
              </a:rPr>
              <a:t>Escort aircraft maintenance personnel when crossing runways</a:t>
            </a:r>
          </a:p>
        </p:txBody>
      </p:sp>
    </p:spTree>
    <p:extLst>
      <p:ext uri="{BB962C8B-B14F-4D97-AF65-F5344CB8AC3E}">
        <p14:creationId xmlns:p14="http://schemas.microsoft.com/office/powerpoint/2010/main" val="246594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a25mxc\Desktop\Maint PPT slides 2\J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2819400" y="150813"/>
            <a:ext cx="3762375" cy="36988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cs typeface="Arial" charset="0"/>
              </a:rPr>
              <a:t>Coordinate minor aircraft incidents </a:t>
            </a:r>
          </a:p>
        </p:txBody>
      </p:sp>
      <p:cxnSp>
        <p:nvCxnSpPr>
          <p:cNvPr id="4" name="Straight Arrow Connector 3"/>
          <p:cNvCxnSpPr/>
          <p:nvPr/>
        </p:nvCxnSpPr>
        <p:spPr>
          <a:xfrm>
            <a:off x="6581775" y="685800"/>
            <a:ext cx="1190625" cy="2667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a25mxc\Desktop\Maint PPT slides 2\JetBlue lan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2168525" y="150813"/>
            <a:ext cx="4557713" cy="36988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cs typeface="Arial" charset="0"/>
              </a:rPr>
              <a:t>Coordinate response to potential accidents</a:t>
            </a:r>
          </a:p>
        </p:txBody>
      </p:sp>
    </p:spTree>
    <p:extLst>
      <p:ext uri="{BB962C8B-B14F-4D97-AF65-F5344CB8AC3E}">
        <p14:creationId xmlns:p14="http://schemas.microsoft.com/office/powerpoint/2010/main" val="311140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Upon competing this training, the trainer will have knowledge of: </a:t>
            </a:r>
          </a:p>
          <a:p>
            <a:pPr lvl="1"/>
            <a:r>
              <a:rPr lang="en-US" dirty="0" smtClean="0"/>
              <a:t>LAWA organizational structure</a:t>
            </a:r>
          </a:p>
          <a:p>
            <a:pPr lvl="1"/>
            <a:r>
              <a:rPr lang="en-US" dirty="0" smtClean="0"/>
              <a:t>Roles and responsibilities of stakeholder agencies</a:t>
            </a:r>
          </a:p>
          <a:p>
            <a:pPr lvl="1"/>
            <a:r>
              <a:rPr lang="en-US" dirty="0"/>
              <a:t>Location of resources </a:t>
            </a:r>
            <a:r>
              <a:rPr lang="en-US" dirty="0" smtClean="0"/>
              <a:t>identifying </a:t>
            </a:r>
            <a:r>
              <a:rPr lang="en-US" dirty="0"/>
              <a:t>a</a:t>
            </a:r>
            <a:r>
              <a:rPr lang="en-US" dirty="0" smtClean="0"/>
              <a:t>irport and terminal layouts</a:t>
            </a:r>
          </a:p>
          <a:p>
            <a:pPr lvl="1"/>
            <a:r>
              <a:rPr lang="en-US" dirty="0" smtClean="0"/>
              <a:t>LAWA communications platforms</a:t>
            </a:r>
          </a:p>
          <a:p>
            <a:pPr lvl="1"/>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91078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20</a:t>
            </a:fld>
            <a:endParaRPr lang="en-US" dirty="0"/>
          </a:p>
        </p:txBody>
      </p:sp>
      <p:sp>
        <p:nvSpPr>
          <p:cNvPr id="3" name="Rectangle 2"/>
          <p:cNvSpPr/>
          <p:nvPr/>
        </p:nvSpPr>
        <p:spPr>
          <a:xfrm>
            <a:off x="457200" y="228600"/>
            <a:ext cx="8382000" cy="4708981"/>
          </a:xfrm>
          <a:prstGeom prst="rect">
            <a:avLst/>
          </a:prstGeom>
        </p:spPr>
        <p:txBody>
          <a:bodyPr wrap="square">
            <a:spAutoFit/>
          </a:bodyPr>
          <a:lstStyle/>
          <a:p>
            <a:pPr algn="ctr"/>
            <a:r>
              <a:rPr lang="en-US" sz="2400" b="1" dirty="0" smtClean="0"/>
              <a:t>LAX Airfield Bus Operations</a:t>
            </a:r>
          </a:p>
          <a:p>
            <a:endParaRPr lang="en-US" sz="2400" b="1" dirty="0" smtClean="0"/>
          </a:p>
          <a:p>
            <a:r>
              <a:rPr lang="en-US" i="1" dirty="0" smtClean="0"/>
              <a:t>Passenger </a:t>
            </a:r>
            <a:r>
              <a:rPr lang="en-US" i="1" dirty="0"/>
              <a:t>Transport - </a:t>
            </a:r>
            <a:r>
              <a:rPr lang="en-US" dirty="0"/>
              <a:t>LAX Airfield Bus Operations is responsible for busing crew and passengers between aircraft gates and terminals on the LAX airfield.  </a:t>
            </a:r>
          </a:p>
          <a:p>
            <a:endParaRPr lang="en-US" dirty="0" smtClean="0"/>
          </a:p>
          <a:p>
            <a:endParaRPr lang="en-US" dirty="0"/>
          </a:p>
          <a:p>
            <a:endParaRPr lang="en-US" dirty="0"/>
          </a:p>
          <a:p>
            <a:r>
              <a:rPr lang="en-US" dirty="0"/>
              <a:t> </a:t>
            </a:r>
          </a:p>
          <a:p>
            <a:endParaRPr lang="en-US" i="1" dirty="0" smtClean="0"/>
          </a:p>
          <a:p>
            <a:endParaRPr lang="en-US" i="1" dirty="0" smtClean="0"/>
          </a:p>
          <a:p>
            <a:endParaRPr lang="en-US" i="1" dirty="0"/>
          </a:p>
          <a:p>
            <a:r>
              <a:rPr lang="en-US" i="1" dirty="0" smtClean="0"/>
              <a:t>ADA </a:t>
            </a:r>
            <a:r>
              <a:rPr lang="en-US" i="1" dirty="0"/>
              <a:t>Assistance </a:t>
            </a:r>
            <a:r>
              <a:rPr lang="en-US" i="1" dirty="0" smtClean="0"/>
              <a:t>– </a:t>
            </a:r>
            <a:r>
              <a:rPr lang="en-US" i="1" dirty="0" smtClean="0"/>
              <a:t>T</a:t>
            </a:r>
            <a:r>
              <a:rPr lang="en-US" dirty="0" smtClean="0"/>
              <a:t>ransport </a:t>
            </a:r>
            <a:r>
              <a:rPr lang="en-US" dirty="0"/>
              <a:t>of passengers with reduced </a:t>
            </a:r>
            <a:r>
              <a:rPr lang="en-US" dirty="0" smtClean="0"/>
              <a:t>mobility</a:t>
            </a:r>
          </a:p>
          <a:p>
            <a:pPr marL="742950" lvl="1" indent="-285750">
              <a:buFont typeface="Arial" panose="020B0604020202020204" pitchFamily="34" charset="0"/>
              <a:buChar char="•"/>
            </a:pPr>
            <a:r>
              <a:rPr lang="en-US" dirty="0" smtClean="0"/>
              <a:t>Scissor </a:t>
            </a:r>
            <a:r>
              <a:rPr lang="en-US" dirty="0"/>
              <a:t>lift </a:t>
            </a:r>
            <a:r>
              <a:rPr lang="en-US" dirty="0"/>
              <a:t>ADA Truck </a:t>
            </a:r>
            <a:endParaRPr lang="en-US" dirty="0" smtClean="0"/>
          </a:p>
          <a:p>
            <a:pPr marL="742950" lvl="1" indent="-285750">
              <a:buFont typeface="Arial" panose="020B0604020202020204" pitchFamily="34" charset="0"/>
              <a:buChar char="•"/>
            </a:pPr>
            <a:r>
              <a:rPr lang="en-US" dirty="0" smtClean="0"/>
              <a:t>Lowered </a:t>
            </a:r>
            <a:r>
              <a:rPr lang="en-US" dirty="0"/>
              <a:t>to the ground the passengers board an LAX Airfield Bus for transport to the terminal</a:t>
            </a:r>
            <a:r>
              <a:rPr lang="en-US" dirty="0" smtClean="0"/>
              <a:t>.</a:t>
            </a:r>
          </a:p>
          <a:p>
            <a:endParaRPr lang="en-US" dirty="0"/>
          </a:p>
        </p:txBody>
      </p:sp>
      <p:grpSp>
        <p:nvGrpSpPr>
          <p:cNvPr id="4" name="Group 3"/>
          <p:cNvGrpSpPr/>
          <p:nvPr/>
        </p:nvGrpSpPr>
        <p:grpSpPr>
          <a:xfrm>
            <a:off x="1066800" y="1835150"/>
            <a:ext cx="6835140" cy="1212850"/>
            <a:chOff x="0" y="0"/>
            <a:chExt cx="5897880" cy="1212850"/>
          </a:xfrm>
        </p:grpSpPr>
        <p:grpSp>
          <p:nvGrpSpPr>
            <p:cNvPr id="5" name="Group 4"/>
            <p:cNvGrpSpPr/>
            <p:nvPr/>
          </p:nvGrpSpPr>
          <p:grpSpPr>
            <a:xfrm>
              <a:off x="0" y="0"/>
              <a:ext cx="5897880" cy="1212850"/>
              <a:chOff x="0" y="0"/>
              <a:chExt cx="5897880" cy="1212850"/>
            </a:xfrm>
          </p:grpSpPr>
          <p:cxnSp>
            <p:nvCxnSpPr>
              <p:cNvPr id="7" name="Straight Arrow Connector 6"/>
              <p:cNvCxnSpPr/>
              <p:nvPr/>
            </p:nvCxnSpPr>
            <p:spPr>
              <a:xfrm>
                <a:off x="0" y="0"/>
                <a:ext cx="5897880" cy="0"/>
              </a:xfrm>
              <a:prstGeom prst="straightConnector1">
                <a:avLst/>
              </a:prstGeom>
              <a:ln w="19050">
                <a:solidFill>
                  <a:srgbClr val="00206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25400"/>
                <a:ext cx="2190750" cy="1174750"/>
              </a:xfrm>
              <a:prstGeom prst="rect">
                <a:avLst/>
              </a:prstGeom>
              <a:noFill/>
              <a:ln>
                <a:no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6850" y="31750"/>
                <a:ext cx="1860550" cy="1181100"/>
              </a:xfrm>
              <a:prstGeom prst="rect">
                <a:avLst/>
              </a:prstGeom>
              <a:noFill/>
              <a:ln>
                <a:no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5400"/>
                <a:ext cx="1784350" cy="1181100"/>
              </a:xfrm>
              <a:prstGeom prst="rect">
                <a:avLst/>
              </a:prstGeom>
              <a:noFill/>
              <a:ln>
                <a:noFill/>
              </a:ln>
            </p:spPr>
          </p:pic>
        </p:grpSp>
        <p:cxnSp>
          <p:nvCxnSpPr>
            <p:cNvPr id="6" name="Straight Arrow Connector 5"/>
            <p:cNvCxnSpPr/>
            <p:nvPr/>
          </p:nvCxnSpPr>
          <p:spPr>
            <a:xfrm>
              <a:off x="0" y="1212850"/>
              <a:ext cx="5897880" cy="0"/>
            </a:xfrm>
            <a:prstGeom prst="straightConnector1">
              <a:avLst/>
            </a:prstGeom>
            <a:ln w="19050">
              <a:solidFill>
                <a:srgbClr val="00206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139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21</a:t>
            </a:fld>
            <a:endParaRPr lang="en-US" dirty="0"/>
          </a:p>
        </p:txBody>
      </p:sp>
      <p:sp>
        <p:nvSpPr>
          <p:cNvPr id="3" name="Rectangle 2"/>
          <p:cNvSpPr/>
          <p:nvPr/>
        </p:nvSpPr>
        <p:spPr>
          <a:xfrm>
            <a:off x="392230" y="152400"/>
            <a:ext cx="8382000" cy="4062651"/>
          </a:xfrm>
          <a:prstGeom prst="rect">
            <a:avLst/>
          </a:prstGeom>
        </p:spPr>
        <p:txBody>
          <a:bodyPr wrap="square">
            <a:spAutoFit/>
          </a:bodyPr>
          <a:lstStyle/>
          <a:p>
            <a:pPr algn="ctr"/>
            <a:r>
              <a:rPr lang="en-US" sz="2400" b="1" dirty="0" smtClean="0"/>
              <a:t>LAX Terminal Operations</a:t>
            </a:r>
          </a:p>
          <a:p>
            <a:endParaRPr lang="en-US" dirty="0" smtClean="0"/>
          </a:p>
          <a:p>
            <a:r>
              <a:rPr lang="en-US" dirty="0" smtClean="0"/>
              <a:t>LAX Terminal Operations has </a:t>
            </a:r>
            <a:r>
              <a:rPr lang="en-US" dirty="0"/>
              <a:t>two core </a:t>
            </a:r>
            <a:r>
              <a:rPr lang="en-US" dirty="0" smtClean="0"/>
              <a:t>functions:  </a:t>
            </a:r>
          </a:p>
          <a:p>
            <a:endParaRPr lang="en-US" b="1" dirty="0" smtClean="0"/>
          </a:p>
          <a:p>
            <a:r>
              <a:rPr lang="en-US" dirty="0" smtClean="0"/>
              <a:t>T</a:t>
            </a:r>
            <a:r>
              <a:rPr lang="en-US" b="1" dirty="0" smtClean="0"/>
              <a:t>erminal </a:t>
            </a:r>
            <a:r>
              <a:rPr lang="en-US" b="1" dirty="0"/>
              <a:t>Support </a:t>
            </a:r>
            <a:r>
              <a:rPr lang="en-US" b="1" dirty="0" smtClean="0"/>
              <a:t>–</a:t>
            </a:r>
          </a:p>
          <a:p>
            <a:pPr marL="742950" lvl="1" indent="-285750">
              <a:buFont typeface="Arial" panose="020B0604020202020204" pitchFamily="34" charset="0"/>
              <a:buChar char="•"/>
            </a:pPr>
            <a:r>
              <a:rPr lang="en-US" dirty="0" smtClean="0"/>
              <a:t>tenant’s liaison </a:t>
            </a:r>
            <a:r>
              <a:rPr lang="en-US" dirty="0"/>
              <a:t>to LAWA for all operational issues. </a:t>
            </a:r>
            <a:endParaRPr lang="en-US" dirty="0" smtClean="0"/>
          </a:p>
          <a:p>
            <a:pPr marL="742950" lvl="1" indent="-285750">
              <a:buFont typeface="Arial" panose="020B0604020202020204" pitchFamily="34" charset="0"/>
              <a:buChar char="•"/>
            </a:pPr>
            <a:r>
              <a:rPr lang="en-US" dirty="0" smtClean="0"/>
              <a:t>construction </a:t>
            </a:r>
            <a:r>
              <a:rPr lang="en-US" dirty="0"/>
              <a:t>activity in the terminal areas, </a:t>
            </a:r>
            <a:endParaRPr lang="en-US" dirty="0" smtClean="0"/>
          </a:p>
          <a:p>
            <a:pPr marL="742950" lvl="1" indent="-285750">
              <a:buFont typeface="Arial" panose="020B0604020202020204" pitchFamily="34" charset="0"/>
              <a:buChar char="•"/>
            </a:pPr>
            <a:r>
              <a:rPr lang="en-US" dirty="0" smtClean="0"/>
              <a:t>shutdown requests</a:t>
            </a:r>
          </a:p>
          <a:p>
            <a:pPr marL="742950" lvl="1" indent="-285750">
              <a:buFont typeface="Arial" panose="020B0604020202020204" pitchFamily="34" charset="0"/>
              <a:buChar char="•"/>
            </a:pPr>
            <a:r>
              <a:rPr lang="en-US" dirty="0" smtClean="0"/>
              <a:t>development </a:t>
            </a:r>
            <a:r>
              <a:rPr lang="en-US" dirty="0"/>
              <a:t>of work-</a:t>
            </a:r>
            <a:r>
              <a:rPr lang="en-US" dirty="0" err="1"/>
              <a:t>arounds</a:t>
            </a:r>
            <a:r>
              <a:rPr lang="en-US" dirty="0"/>
              <a:t> for their business operations.   </a:t>
            </a:r>
            <a:endParaRPr lang="en-US" dirty="0" smtClean="0"/>
          </a:p>
          <a:p>
            <a:endParaRPr lang="en-US" dirty="0"/>
          </a:p>
          <a:p>
            <a:r>
              <a:rPr lang="en-US" b="1" dirty="0" smtClean="0"/>
              <a:t>Terminal </a:t>
            </a:r>
            <a:r>
              <a:rPr lang="en-US" b="1" dirty="0"/>
              <a:t>Duty Operations – </a:t>
            </a:r>
            <a:endParaRPr lang="en-US" b="1" dirty="0" smtClean="0"/>
          </a:p>
          <a:p>
            <a:pPr marL="742950" lvl="1" indent="-285750">
              <a:buFont typeface="Arial" panose="020B0604020202020204" pitchFamily="34" charset="0"/>
              <a:buChar char="•"/>
            </a:pPr>
            <a:r>
              <a:rPr lang="en-US" dirty="0" smtClean="0"/>
              <a:t>24/7 </a:t>
            </a:r>
          </a:p>
          <a:p>
            <a:pPr marL="742950" lvl="1" indent="-285750">
              <a:buFont typeface="Arial" panose="020B0604020202020204" pitchFamily="34" charset="0"/>
              <a:buChar char="•"/>
            </a:pPr>
            <a:r>
              <a:rPr lang="en-US" dirty="0" smtClean="0"/>
              <a:t>inspect LAX </a:t>
            </a:r>
            <a:r>
              <a:rPr lang="en-US" dirty="0"/>
              <a:t>terminals and facilities </a:t>
            </a:r>
            <a:r>
              <a:rPr lang="en-US" dirty="0" smtClean="0"/>
              <a:t>to ensure </a:t>
            </a:r>
            <a:r>
              <a:rPr lang="en-US" dirty="0"/>
              <a:t>they are </a:t>
            </a:r>
            <a:endParaRPr lang="en-US" dirty="0" smtClean="0"/>
          </a:p>
          <a:p>
            <a:pPr marL="742950" lvl="1" indent="-285750">
              <a:buFont typeface="Arial" panose="020B0604020202020204" pitchFamily="34" charset="0"/>
              <a:buChar char="•"/>
            </a:pPr>
            <a:r>
              <a:rPr lang="en-US" dirty="0" smtClean="0"/>
              <a:t>operational </a:t>
            </a:r>
            <a:r>
              <a:rPr lang="en-US" dirty="0"/>
              <a:t>and clean.  </a:t>
            </a:r>
            <a:endParaRPr lang="en-US" sz="2000" dirty="0"/>
          </a:p>
        </p:txBody>
      </p:sp>
      <p:pic>
        <p:nvPicPr>
          <p:cNvPr id="4" name="Picture 3" descr="http://www.futuretravelexperience.com/wp-content/uploads/2013/09/facilities-lax-new-terminal-image-1.jpg"/>
          <p:cNvPicPr/>
          <p:nvPr/>
        </p:nvPicPr>
        <p:blipFill>
          <a:blip r:embed="rId2">
            <a:extLst>
              <a:ext uri="{28A0092B-C50C-407E-A947-70E740481C1C}">
                <a14:useLocalDpi xmlns:a14="http://schemas.microsoft.com/office/drawing/2010/main" val="0"/>
              </a:ext>
            </a:extLst>
          </a:blip>
          <a:srcRect/>
          <a:stretch>
            <a:fillRect/>
          </a:stretch>
        </p:blipFill>
        <p:spPr bwMode="auto">
          <a:xfrm>
            <a:off x="6117673" y="990600"/>
            <a:ext cx="2770505" cy="1387475"/>
          </a:xfrm>
          <a:prstGeom prst="rect">
            <a:avLst/>
          </a:prstGeom>
          <a:ln>
            <a:noFill/>
          </a:ln>
          <a:effectLst>
            <a:outerShdw blurRad="190500" algn="tl" rotWithShape="0">
              <a:srgbClr val="000000">
                <a:alpha val="70000"/>
              </a:srgbClr>
            </a:outerShdw>
          </a:effec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9434" t="16449" r="9289" b="5176"/>
          <a:stretch/>
        </p:blipFill>
        <p:spPr bwMode="auto">
          <a:xfrm>
            <a:off x="5708534" y="3352800"/>
            <a:ext cx="3283066" cy="28194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8216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 name="Object 201" hidden="1"/>
          <p:cNvGraphicFramePr>
            <a:graphicFrameLocks noChangeAspect="1"/>
          </p:cNvGraphicFramePr>
          <p:nvPr>
            <p:custDataLst>
              <p:tags r:id="rId2"/>
            </p:custDataLst>
            <p:extLst>
              <p:ext uri="{D42A27DB-BD31-4B8C-83A1-F6EECF244321}">
                <p14:modId xmlns:p14="http://schemas.microsoft.com/office/powerpoint/2010/main" val="3652126732"/>
              </p:ext>
            </p:extLst>
          </p:nvPr>
        </p:nvGraphicFramePr>
        <p:xfrm>
          <a:off x="1283" y="1621"/>
          <a:ext cx="1214" cy="1619"/>
        </p:xfrm>
        <a:graphic>
          <a:graphicData uri="http://schemas.openxmlformats.org/presentationml/2006/ole">
            <mc:AlternateContent xmlns:mc="http://schemas.openxmlformats.org/markup-compatibility/2006">
              <mc:Choice xmlns:v="urn:schemas-microsoft-com:vml" Requires="v">
                <p:oleObj spid="_x0000_s9234" name="think-cell Slide" r:id="rId13" imgW="524" imgH="526" progId="TCLayout.ActiveDocument.1">
                  <p:embed/>
                </p:oleObj>
              </mc:Choice>
              <mc:Fallback>
                <p:oleObj name="think-cell Slide" r:id="rId13" imgW="524" imgH="526" progId="TCLayout.ActiveDocument.1">
                  <p:embed/>
                  <p:pic>
                    <p:nvPicPr>
                      <p:cNvPr id="0" name=""/>
                      <p:cNvPicPr/>
                      <p:nvPr/>
                    </p:nvPicPr>
                    <p:blipFill>
                      <a:blip r:embed="rId14"/>
                      <a:stretch>
                        <a:fillRect/>
                      </a:stretch>
                    </p:blipFill>
                    <p:spPr>
                      <a:xfrm>
                        <a:off x="1283" y="1621"/>
                        <a:ext cx="1214" cy="1619"/>
                      </a:xfrm>
                      <a:prstGeom prst="rect">
                        <a:avLst/>
                      </a:prstGeom>
                    </p:spPr>
                  </p:pic>
                </p:oleObj>
              </mc:Fallback>
            </mc:AlternateContent>
          </a:graphicData>
        </a:graphic>
      </p:graphicFrame>
      <p:sp>
        <p:nvSpPr>
          <p:cNvPr id="2" name="Title 1"/>
          <p:cNvSpPr>
            <a:spLocks noGrp="1"/>
          </p:cNvSpPr>
          <p:nvPr>
            <p:ph type="title"/>
          </p:nvPr>
        </p:nvSpPr>
        <p:spPr bwMode="gray">
          <a:xfrm>
            <a:off x="121556" y="234866"/>
            <a:ext cx="8793984"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ctr"/>
            <a:r>
              <a:rPr lang="en-US" dirty="0" smtClean="0"/>
              <a:t>LAX Landside Operations</a:t>
            </a:r>
            <a:endParaRPr lang="en-US" dirty="0"/>
          </a:p>
        </p:txBody>
      </p:sp>
      <p:grpSp>
        <p:nvGrpSpPr>
          <p:cNvPr id="6" name="Group 5"/>
          <p:cNvGrpSpPr/>
          <p:nvPr/>
        </p:nvGrpSpPr>
        <p:grpSpPr>
          <a:xfrm>
            <a:off x="396046" y="3612241"/>
            <a:ext cx="8245002" cy="1151669"/>
            <a:chOff x="396046" y="829725"/>
            <a:chExt cx="8245002" cy="863752"/>
          </a:xfrm>
        </p:grpSpPr>
        <p:sp>
          <p:nvSpPr>
            <p:cNvPr id="18" name="Rectangle 14"/>
            <p:cNvSpPr>
              <a:spLocks noChangeArrowheads="1"/>
            </p:cNvSpPr>
            <p:nvPr>
              <p:custDataLst>
                <p:tags r:id="rId9"/>
              </p:custDataLst>
            </p:nvPr>
          </p:nvSpPr>
          <p:spPr bwMode="gray">
            <a:xfrm>
              <a:off x="396046" y="829725"/>
              <a:ext cx="1585877" cy="863752"/>
            </a:xfrm>
            <a:prstGeom prst="rect">
              <a:avLst/>
            </a:prstGeom>
            <a:solidFill>
              <a:schemeClr val="accent1">
                <a:lumMod val="20000"/>
                <a:lumOff val="80000"/>
              </a:schemeClr>
            </a:solidFill>
            <a:ln w="19050" algn="ctr">
              <a:solidFill>
                <a:schemeClr val="bg1"/>
              </a:solidFill>
              <a:miter lim="800000"/>
              <a:headEnd/>
              <a:tailEnd/>
            </a:ln>
            <a:effectLst/>
          </p:spPr>
          <p:txBody>
            <a:bodyPr lIns="55978" rIns="55978" anchor="ctr">
              <a:noAutofit/>
            </a:bodyPr>
            <a:lstStyle/>
            <a:p>
              <a:pPr defTabSz="685122">
                <a:spcAft>
                  <a:spcPct val="50000"/>
                </a:spcAft>
                <a:buClr>
                  <a:schemeClr val="tx2"/>
                </a:buClr>
                <a:defRPr/>
              </a:pPr>
              <a:r>
                <a:rPr lang="en-US" sz="1400" b="1" dirty="0" smtClean="0">
                  <a:solidFill>
                    <a:srgbClr val="304884"/>
                  </a:solidFill>
                  <a:latin typeface="Century Gothic" panose="020B0502020202020204" pitchFamily="34" charset="0"/>
                </a:rPr>
                <a:t>Liaison</a:t>
              </a:r>
              <a:endParaRPr lang="en-US" sz="1400" b="1" dirty="0">
                <a:solidFill>
                  <a:srgbClr val="304884"/>
                </a:solidFill>
                <a:latin typeface="Century Gothic" panose="020B0502020202020204" pitchFamily="34" charset="0"/>
              </a:endParaRPr>
            </a:p>
          </p:txBody>
        </p:sp>
        <p:sp>
          <p:nvSpPr>
            <p:cNvPr id="19" name="AutoShape 15"/>
            <p:cNvSpPr>
              <a:spLocks noChangeArrowheads="1"/>
            </p:cNvSpPr>
            <p:nvPr>
              <p:custDataLst>
                <p:tags r:id="rId10"/>
              </p:custDataLst>
            </p:nvPr>
          </p:nvSpPr>
          <p:spPr bwMode="gray">
            <a:xfrm>
              <a:off x="2032253" y="829725"/>
              <a:ext cx="6608795" cy="414556"/>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13995">
              <a:spAutoFit/>
            </a:bodyPr>
            <a:lstStyle/>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Liaise with airlines, consortiums, tenants, GCs, APD, other LAWA divisions</a:t>
              </a:r>
            </a:p>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Consult with partner agencies: </a:t>
              </a:r>
              <a:r>
                <a:rPr lang="en-US" sz="1400" dirty="0" err="1" smtClean="0">
                  <a:latin typeface="Century Gothic" panose="020B0502020202020204" pitchFamily="34" charset="0"/>
                </a:rPr>
                <a:t>LADOT</a:t>
              </a:r>
              <a:r>
                <a:rPr lang="en-US" sz="1400" dirty="0" smtClean="0">
                  <a:latin typeface="Century Gothic" panose="020B0502020202020204" pitchFamily="34" charset="0"/>
                </a:rPr>
                <a:t>, </a:t>
              </a:r>
              <a:r>
                <a:rPr lang="en-US" sz="1400" dirty="0" err="1" smtClean="0">
                  <a:latin typeface="Century Gothic" panose="020B0502020202020204" pitchFamily="34" charset="0"/>
                </a:rPr>
                <a:t>DWP</a:t>
              </a:r>
              <a:r>
                <a:rPr lang="en-US" sz="1400" dirty="0" smtClean="0">
                  <a:latin typeface="Century Gothic" panose="020B0502020202020204" pitchFamily="34" charset="0"/>
                </a:rPr>
                <a:t>, BSS, Metro, etc. </a:t>
              </a:r>
            </a:p>
          </p:txBody>
        </p:sp>
      </p:grpSp>
      <p:grpSp>
        <p:nvGrpSpPr>
          <p:cNvPr id="5" name="Group 4"/>
          <p:cNvGrpSpPr/>
          <p:nvPr/>
        </p:nvGrpSpPr>
        <p:grpSpPr>
          <a:xfrm>
            <a:off x="396046" y="2359271"/>
            <a:ext cx="8245002" cy="1167875"/>
            <a:chOff x="396046" y="2133115"/>
            <a:chExt cx="8245002" cy="875906"/>
          </a:xfrm>
        </p:grpSpPr>
        <p:sp>
          <p:nvSpPr>
            <p:cNvPr id="13" name="AutoShape 9"/>
            <p:cNvSpPr>
              <a:spLocks noChangeArrowheads="1"/>
            </p:cNvSpPr>
            <p:nvPr>
              <p:custDataLst>
                <p:tags r:id="rId7"/>
              </p:custDataLst>
            </p:nvPr>
          </p:nvSpPr>
          <p:spPr bwMode="gray">
            <a:xfrm>
              <a:off x="2032253" y="2133115"/>
              <a:ext cx="6608795" cy="576138"/>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13995">
              <a:spAutoFit/>
            </a:bodyPr>
            <a:lstStyle/>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When, how, and </a:t>
              </a:r>
              <a:r>
                <a:rPr lang="en-US" sz="1400" b="1" u="sng" dirty="0" smtClean="0">
                  <a:latin typeface="Century Gothic" panose="020B0502020202020204" pitchFamily="34" charset="0"/>
                </a:rPr>
                <a:t>where</a:t>
              </a:r>
            </a:p>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Coordinate with GCs and Shutdown Coordination Center (</a:t>
              </a:r>
              <a:r>
                <a:rPr lang="en-US" sz="1400" dirty="0" err="1" smtClean="0">
                  <a:latin typeface="Century Gothic" panose="020B0502020202020204" pitchFamily="34" charset="0"/>
                </a:rPr>
                <a:t>SCC</a:t>
              </a:r>
              <a:r>
                <a:rPr lang="en-US" sz="1400" dirty="0" smtClean="0">
                  <a:latin typeface="Century Gothic" panose="020B0502020202020204" pitchFamily="34" charset="0"/>
                </a:rPr>
                <a:t>) to ensure operational impact is kept to a minimum</a:t>
              </a:r>
              <a:endParaRPr lang="en-US" sz="1400" dirty="0">
                <a:latin typeface="Century Gothic" panose="020B0502020202020204" pitchFamily="34" charset="0"/>
              </a:endParaRPr>
            </a:p>
          </p:txBody>
        </p:sp>
        <p:sp>
          <p:nvSpPr>
            <p:cNvPr id="12" name="Rectangle 8"/>
            <p:cNvSpPr>
              <a:spLocks noChangeArrowheads="1"/>
            </p:cNvSpPr>
            <p:nvPr>
              <p:custDataLst>
                <p:tags r:id="rId8"/>
              </p:custDataLst>
            </p:nvPr>
          </p:nvSpPr>
          <p:spPr bwMode="gray">
            <a:xfrm>
              <a:off x="396046" y="2133115"/>
              <a:ext cx="1585877" cy="875906"/>
            </a:xfrm>
            <a:prstGeom prst="rect">
              <a:avLst/>
            </a:prstGeom>
            <a:solidFill>
              <a:schemeClr val="accent1">
                <a:lumMod val="20000"/>
                <a:lumOff val="80000"/>
              </a:schemeClr>
            </a:solidFill>
            <a:ln w="19050" algn="ctr">
              <a:solidFill>
                <a:schemeClr val="bg1"/>
              </a:solidFill>
              <a:miter lim="800000"/>
              <a:headEnd/>
              <a:tailEnd/>
            </a:ln>
            <a:effectLst/>
          </p:spPr>
          <p:txBody>
            <a:bodyPr lIns="55978" rIns="55978" anchor="ctr">
              <a:noAutofit/>
            </a:bodyPr>
            <a:lstStyle/>
            <a:p>
              <a:pPr defTabSz="685122">
                <a:spcAft>
                  <a:spcPct val="50000"/>
                </a:spcAft>
                <a:buClr>
                  <a:schemeClr val="tx2"/>
                </a:buClr>
                <a:defRPr/>
              </a:pPr>
              <a:r>
                <a:rPr lang="en-US" sz="1400" b="1" dirty="0" err="1" smtClean="0">
                  <a:solidFill>
                    <a:srgbClr val="304884"/>
                  </a:solidFill>
                  <a:latin typeface="Century Gothic" panose="020B0502020202020204" pitchFamily="34" charset="0"/>
                </a:rPr>
                <a:t>USR</a:t>
              </a:r>
              <a:r>
                <a:rPr lang="en-US" sz="1400" b="1" dirty="0" smtClean="0">
                  <a:solidFill>
                    <a:srgbClr val="304884"/>
                  </a:solidFill>
                  <a:latin typeface="Century Gothic" panose="020B0502020202020204" pitchFamily="34" charset="0"/>
                </a:rPr>
                <a:t>/ASR Review &amp; Approval</a:t>
              </a:r>
              <a:endParaRPr lang="en-US" sz="1400" b="1" dirty="0">
                <a:solidFill>
                  <a:srgbClr val="304884"/>
                </a:solidFill>
                <a:latin typeface="Century Gothic" panose="020B0502020202020204" pitchFamily="34" charset="0"/>
              </a:endParaRPr>
            </a:p>
          </p:txBody>
        </p:sp>
      </p:grpSp>
      <p:grpSp>
        <p:nvGrpSpPr>
          <p:cNvPr id="4" name="Group 3"/>
          <p:cNvGrpSpPr/>
          <p:nvPr/>
        </p:nvGrpSpPr>
        <p:grpSpPr>
          <a:xfrm>
            <a:off x="396047" y="4939304"/>
            <a:ext cx="8245001" cy="896080"/>
            <a:chOff x="396047" y="3118469"/>
            <a:chExt cx="8245001" cy="672060"/>
          </a:xfrm>
        </p:grpSpPr>
        <p:sp>
          <p:nvSpPr>
            <p:cNvPr id="23" name="AutoShape 21"/>
            <p:cNvSpPr>
              <a:spLocks noChangeArrowheads="1"/>
            </p:cNvSpPr>
            <p:nvPr>
              <p:custDataLst>
                <p:tags r:id="rId5"/>
              </p:custDataLst>
            </p:nvPr>
          </p:nvSpPr>
          <p:spPr bwMode="gray">
            <a:xfrm>
              <a:off x="2032253" y="3118469"/>
              <a:ext cx="6608795" cy="672060"/>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13995">
              <a:noAutofit/>
            </a:bodyPr>
            <a:lstStyle/>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Ensure safe, efficient, and effective management of pedestrian and vehicular traffic flow into and out of the airport</a:t>
              </a:r>
            </a:p>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Enforce the LAX Ground Transportation Rules and Regulation</a:t>
              </a:r>
              <a:endParaRPr lang="en-US" sz="1400" dirty="0">
                <a:latin typeface="Century Gothic" panose="020B0502020202020204" pitchFamily="34" charset="0"/>
              </a:endParaRPr>
            </a:p>
          </p:txBody>
        </p:sp>
        <p:sp>
          <p:nvSpPr>
            <p:cNvPr id="22" name="Rectangle 20"/>
            <p:cNvSpPr>
              <a:spLocks noChangeArrowheads="1"/>
            </p:cNvSpPr>
            <p:nvPr>
              <p:custDataLst>
                <p:tags r:id="rId6"/>
              </p:custDataLst>
            </p:nvPr>
          </p:nvSpPr>
          <p:spPr bwMode="gray">
            <a:xfrm>
              <a:off x="396047" y="3118469"/>
              <a:ext cx="1585876" cy="672060"/>
            </a:xfrm>
            <a:prstGeom prst="rect">
              <a:avLst/>
            </a:prstGeom>
            <a:solidFill>
              <a:schemeClr val="accent1">
                <a:lumMod val="20000"/>
                <a:lumOff val="80000"/>
              </a:schemeClr>
            </a:solidFill>
            <a:ln w="19050" algn="ctr">
              <a:solidFill>
                <a:schemeClr val="bg1"/>
              </a:solidFill>
              <a:miter lim="800000"/>
              <a:headEnd/>
              <a:tailEnd/>
            </a:ln>
            <a:effectLst/>
          </p:spPr>
          <p:txBody>
            <a:bodyPr lIns="55978" rIns="55978" anchor="ctr"/>
            <a:lstStyle/>
            <a:p>
              <a:pPr defTabSz="685122">
                <a:spcAft>
                  <a:spcPct val="50000"/>
                </a:spcAft>
                <a:buClr>
                  <a:schemeClr val="tx2"/>
                </a:buClr>
                <a:defRPr/>
              </a:pPr>
              <a:r>
                <a:rPr lang="en-US" sz="1400" b="1" dirty="0" smtClean="0">
                  <a:solidFill>
                    <a:srgbClr val="304884"/>
                  </a:solidFill>
                  <a:latin typeface="Century Gothic" panose="020B0502020202020204" pitchFamily="34" charset="0"/>
                </a:rPr>
                <a:t>Focus</a:t>
              </a:r>
              <a:endParaRPr lang="en-US" sz="1400" b="1" dirty="0">
                <a:solidFill>
                  <a:srgbClr val="304884"/>
                </a:solidFill>
                <a:latin typeface="Century Gothic" panose="020B0502020202020204" pitchFamily="34" charset="0"/>
              </a:endParaRPr>
            </a:p>
          </p:txBody>
        </p:sp>
      </p:grpSp>
      <p:grpSp>
        <p:nvGrpSpPr>
          <p:cNvPr id="3" name="Group 2"/>
          <p:cNvGrpSpPr/>
          <p:nvPr/>
        </p:nvGrpSpPr>
        <p:grpSpPr>
          <a:xfrm>
            <a:off x="396046" y="1106300"/>
            <a:ext cx="8245002" cy="1167875"/>
            <a:chOff x="396046" y="3899977"/>
            <a:chExt cx="8245002" cy="875906"/>
          </a:xfrm>
        </p:grpSpPr>
        <p:sp>
          <p:nvSpPr>
            <p:cNvPr id="28" name="Rectangle 26"/>
            <p:cNvSpPr>
              <a:spLocks noChangeArrowheads="1"/>
            </p:cNvSpPr>
            <p:nvPr>
              <p:custDataLst>
                <p:tags r:id="rId3"/>
              </p:custDataLst>
            </p:nvPr>
          </p:nvSpPr>
          <p:spPr bwMode="gray">
            <a:xfrm>
              <a:off x="396046" y="3899977"/>
              <a:ext cx="1585877" cy="875906"/>
            </a:xfrm>
            <a:prstGeom prst="rect">
              <a:avLst/>
            </a:prstGeom>
            <a:solidFill>
              <a:schemeClr val="accent1">
                <a:lumMod val="20000"/>
                <a:lumOff val="80000"/>
              </a:schemeClr>
            </a:solidFill>
            <a:ln w="19050" algn="ctr">
              <a:solidFill>
                <a:schemeClr val="bg1"/>
              </a:solidFill>
              <a:miter lim="800000"/>
              <a:headEnd/>
              <a:tailEnd/>
            </a:ln>
            <a:effectLst/>
          </p:spPr>
          <p:txBody>
            <a:bodyPr lIns="55978" rIns="55978" anchor="ctr">
              <a:noAutofit/>
            </a:bodyPr>
            <a:lstStyle/>
            <a:p>
              <a:pPr defTabSz="685122">
                <a:spcAft>
                  <a:spcPct val="50000"/>
                </a:spcAft>
                <a:buClr>
                  <a:schemeClr val="tx2"/>
                </a:buClr>
                <a:defRPr/>
              </a:pPr>
              <a:r>
                <a:rPr lang="en-US" sz="1400" b="1" dirty="0" smtClean="0">
                  <a:solidFill>
                    <a:srgbClr val="304884"/>
                  </a:solidFill>
                  <a:latin typeface="Century Gothic" panose="020B0502020202020204" pitchFamily="34" charset="0"/>
                </a:rPr>
                <a:t>Inspect Landside Infrastructure</a:t>
              </a:r>
              <a:endParaRPr lang="en-US" sz="1400" b="1" dirty="0">
                <a:solidFill>
                  <a:srgbClr val="304884"/>
                </a:solidFill>
                <a:latin typeface="Century Gothic" panose="020B0502020202020204" pitchFamily="34" charset="0"/>
              </a:endParaRPr>
            </a:p>
          </p:txBody>
        </p:sp>
        <p:sp>
          <p:nvSpPr>
            <p:cNvPr id="27" name="AutoShape 25"/>
            <p:cNvSpPr>
              <a:spLocks noChangeArrowheads="1"/>
            </p:cNvSpPr>
            <p:nvPr>
              <p:custDataLst>
                <p:tags r:id="rId4"/>
              </p:custDataLst>
            </p:nvPr>
          </p:nvSpPr>
          <p:spPr bwMode="gray">
            <a:xfrm>
              <a:off x="2032253" y="3899977"/>
              <a:ext cx="6608795" cy="656929"/>
            </a:xfrm>
            <a:prstGeom prst="leftRightArrow">
              <a:avLst>
                <a:gd name="adj1" fmla="val 10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13995">
              <a:spAutoFit/>
            </a:bodyPr>
            <a:lstStyle/>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Roadways, parking structures, cargo facilities</a:t>
              </a:r>
            </a:p>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Sidewalk, vertical circulators, doorways</a:t>
              </a:r>
            </a:p>
            <a:p>
              <a:pPr marL="148200" lvl="1" indent="-146986">
                <a:spcBef>
                  <a:spcPct val="50000"/>
                </a:spcBef>
                <a:buClr>
                  <a:schemeClr val="tx2"/>
                </a:buClr>
                <a:buSzPct val="125000"/>
                <a:buFont typeface="Arial" charset="0"/>
                <a:buChar char="▪"/>
              </a:pPr>
              <a:r>
                <a:rPr lang="en-US" sz="1400" dirty="0" smtClean="0">
                  <a:latin typeface="Century Gothic" panose="020B0502020202020204" pitchFamily="34" charset="0"/>
                </a:rPr>
                <a:t>Respond to emergency incident, part of the </a:t>
              </a:r>
              <a:r>
                <a:rPr lang="en-US" sz="1400" dirty="0" err="1" smtClean="0">
                  <a:latin typeface="Century Gothic" panose="020B0502020202020204" pitchFamily="34" charset="0"/>
                </a:rPr>
                <a:t>ICP</a:t>
              </a:r>
              <a:r>
                <a:rPr lang="en-US" sz="1400" dirty="0" smtClean="0">
                  <a:latin typeface="Century Gothic" panose="020B0502020202020204" pitchFamily="34" charset="0"/>
                </a:rPr>
                <a:t>, respond to incident calls</a:t>
              </a:r>
              <a:endParaRPr lang="en-US" sz="1400" dirty="0">
                <a:latin typeface="Century Gothic" panose="020B0502020202020204" pitchFamily="34" charset="0"/>
              </a:endParaRPr>
            </a:p>
          </p:txBody>
        </p:sp>
      </p:grpSp>
      <p:cxnSp>
        <p:nvCxnSpPr>
          <p:cNvPr id="29" name="Straight Connector 28"/>
          <p:cNvCxnSpPr>
            <a:cxnSpLocks/>
          </p:cNvCxnSpPr>
          <p:nvPr/>
        </p:nvCxnSpPr>
        <p:spPr>
          <a:xfrm>
            <a:off x="431542" y="2330243"/>
            <a:ext cx="776177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431542" y="3583213"/>
            <a:ext cx="776177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431542" y="4789121"/>
            <a:ext cx="7761773"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9316" y="6501537"/>
            <a:ext cx="1165285" cy="215444"/>
          </a:xfrm>
          <a:prstGeom prst="rect">
            <a:avLst/>
          </a:prstGeom>
          <a:noFill/>
        </p:spPr>
        <p:txBody>
          <a:bodyPr wrap="square" rtlCol="0">
            <a:spAutoFit/>
          </a:bodyPr>
          <a:lstStyle/>
          <a:p>
            <a:r>
              <a:rPr lang="en-US" sz="800" dirty="0" smtClean="0">
                <a:solidFill>
                  <a:schemeClr val="bg1">
                    <a:lumMod val="75000"/>
                  </a:schemeClr>
                </a:solidFill>
                <a:latin typeface="Calibri" pitchFamily="34" charset="0"/>
              </a:rPr>
              <a:t>Roadway closure</a:t>
            </a:r>
            <a:endParaRPr lang="en-US" sz="800" dirty="0">
              <a:solidFill>
                <a:schemeClr val="bg1">
                  <a:lumMod val="75000"/>
                </a:schemeClr>
              </a:solidFill>
              <a:latin typeface="Calibri" pitchFamily="34" charset="0"/>
            </a:endParaRPr>
          </a:p>
        </p:txBody>
      </p:sp>
    </p:spTree>
    <p:extLst>
      <p:ext uri="{BB962C8B-B14F-4D97-AF65-F5344CB8AC3E}">
        <p14:creationId xmlns:p14="http://schemas.microsoft.com/office/powerpoint/2010/main" val="137823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 name="Object 201" hidden="1"/>
          <p:cNvGraphicFramePr>
            <a:graphicFrameLocks noChangeAspect="1"/>
          </p:cNvGraphicFramePr>
          <p:nvPr>
            <p:custDataLst>
              <p:tags r:id="rId2"/>
            </p:custDataLst>
            <p:extLst>
              <p:ext uri="{D42A27DB-BD31-4B8C-83A1-F6EECF244321}">
                <p14:modId xmlns:p14="http://schemas.microsoft.com/office/powerpoint/2010/main" val="2995077460"/>
              </p:ext>
            </p:extLst>
          </p:nvPr>
        </p:nvGraphicFramePr>
        <p:xfrm>
          <a:off x="1283" y="1621"/>
          <a:ext cx="1214" cy="1619"/>
        </p:xfrm>
        <a:graphic>
          <a:graphicData uri="http://schemas.openxmlformats.org/presentationml/2006/ole">
            <mc:AlternateContent xmlns:mc="http://schemas.openxmlformats.org/markup-compatibility/2006">
              <mc:Choice xmlns:v="urn:schemas-microsoft-com:vml" Requires="v">
                <p:oleObj spid="_x0000_s10258" name="think-cell Slide" r:id="rId5" imgW="524" imgH="526" progId="TCLayout.ActiveDocument.1">
                  <p:embed/>
                </p:oleObj>
              </mc:Choice>
              <mc:Fallback>
                <p:oleObj name="think-cell Slide" r:id="rId5" imgW="524" imgH="526" progId="TCLayout.ActiveDocument.1">
                  <p:embed/>
                  <p:pic>
                    <p:nvPicPr>
                      <p:cNvPr id="0" name=""/>
                      <p:cNvPicPr/>
                      <p:nvPr/>
                    </p:nvPicPr>
                    <p:blipFill>
                      <a:blip r:embed="rId6"/>
                      <a:stretch>
                        <a:fillRect/>
                      </a:stretch>
                    </p:blipFill>
                    <p:spPr>
                      <a:xfrm>
                        <a:off x="1283" y="1621"/>
                        <a:ext cx="1214" cy="1619"/>
                      </a:xfrm>
                      <a:prstGeom prst="rect">
                        <a:avLst/>
                      </a:prstGeom>
                    </p:spPr>
                  </p:pic>
                </p:oleObj>
              </mc:Fallback>
            </mc:AlternateContent>
          </a:graphicData>
        </a:graphic>
      </p:graphicFrame>
      <p:sp>
        <p:nvSpPr>
          <p:cNvPr id="2" name="Title 1"/>
          <p:cNvSpPr>
            <a:spLocks noGrp="1"/>
          </p:cNvSpPr>
          <p:nvPr>
            <p:ph type="title"/>
          </p:nvPr>
        </p:nvSpPr>
        <p:spPr bwMode="gray">
          <a:xfrm>
            <a:off x="121556" y="234866"/>
            <a:ext cx="8793984"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ctr"/>
            <a:r>
              <a:rPr lang="en-US" dirty="0"/>
              <a:t>R</a:t>
            </a:r>
            <a:r>
              <a:rPr lang="en-US" dirty="0" smtClean="0"/>
              <a:t>oadway closures</a:t>
            </a:r>
            <a:endParaRPr lang="en-US" dirty="0"/>
          </a:p>
        </p:txBody>
      </p:sp>
      <p:sp>
        <p:nvSpPr>
          <p:cNvPr id="20" name="TextBox 19"/>
          <p:cNvSpPr txBox="1"/>
          <p:nvPr/>
        </p:nvSpPr>
        <p:spPr>
          <a:xfrm>
            <a:off x="79316" y="6501537"/>
            <a:ext cx="1165285" cy="215444"/>
          </a:xfrm>
          <a:prstGeom prst="rect">
            <a:avLst/>
          </a:prstGeom>
          <a:noFill/>
        </p:spPr>
        <p:txBody>
          <a:bodyPr wrap="square" rtlCol="0">
            <a:spAutoFit/>
          </a:bodyPr>
          <a:lstStyle/>
          <a:p>
            <a:r>
              <a:rPr lang="en-US" sz="800" dirty="0" smtClean="0">
                <a:solidFill>
                  <a:schemeClr val="bg1">
                    <a:lumMod val="75000"/>
                  </a:schemeClr>
                </a:solidFill>
                <a:latin typeface="Calibri" pitchFamily="34" charset="0"/>
              </a:rPr>
              <a:t>Share info?</a:t>
            </a:r>
            <a:endParaRPr lang="en-US" sz="800" dirty="0">
              <a:solidFill>
                <a:schemeClr val="bg1">
                  <a:lumMod val="75000"/>
                </a:schemeClr>
              </a:solidFill>
              <a:latin typeface="Calibri" pitchFamily="34" charset="0"/>
            </a:endParaRPr>
          </a:p>
        </p:txBody>
      </p:sp>
      <p:pic>
        <p:nvPicPr>
          <p:cNvPr id="177154" name="Picture 2" descr="C:\Users\a25rxc\Desktop\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1" y="1142999"/>
            <a:ext cx="8382000" cy="571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0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5" hidden="1"/>
          <p:cNvGraphicFramePr>
            <a:graphicFrameLocks noChangeAspect="1"/>
          </p:cNvGraphicFramePr>
          <p:nvPr>
            <p:custDataLst>
              <p:tags r:id="rId2"/>
            </p:custDataLst>
            <p:extLst/>
          </p:nvPr>
        </p:nvGraphicFramePr>
        <p:xfrm>
          <a:off x="1143203" y="0"/>
          <a:ext cx="121481" cy="161975"/>
        </p:xfrm>
        <a:graphic>
          <a:graphicData uri="http://schemas.openxmlformats.org/presentationml/2006/ole">
            <mc:AlternateContent xmlns:mc="http://schemas.openxmlformats.org/markup-compatibility/2006">
              <mc:Choice xmlns:v="urn:schemas-microsoft-com:vml" Requires="v">
                <p:oleObj spid="_x0000_s11282"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203" y="0"/>
                        <a:ext cx="121481" cy="1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itle 1"/>
          <p:cNvSpPr>
            <a:spLocks noGrp="1"/>
          </p:cNvSpPr>
          <p:nvPr>
            <p:ph type="title"/>
          </p:nvPr>
        </p:nvSpPr>
        <p:spPr bwMode="gray">
          <a:xfrm>
            <a:off x="457200" y="274638"/>
            <a:ext cx="8229600"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smtClean="0"/>
              <a:t>Traffic Management</a:t>
            </a:r>
            <a:endParaRPr lang="en-US" dirty="0"/>
          </a:p>
        </p:txBody>
      </p:sp>
      <p:sp>
        <p:nvSpPr>
          <p:cNvPr id="2" name="Content Placeholder 1"/>
          <p:cNvSpPr>
            <a:spLocks noGrp="1"/>
          </p:cNvSpPr>
          <p:nvPr>
            <p:ph idx="1"/>
          </p:nvPr>
        </p:nvSpPr>
        <p:spPr>
          <a:xfrm>
            <a:off x="759942" y="914400"/>
            <a:ext cx="7531442" cy="287259"/>
          </a:xfrm>
        </p:spPr>
        <p:txBody>
          <a:bodyPr/>
          <a:lstStyle/>
          <a:p>
            <a:r>
              <a:rPr lang="en-US" dirty="0" smtClean="0"/>
              <a:t>--Changeable </a:t>
            </a:r>
            <a:r>
              <a:rPr lang="en-US" smtClean="0"/>
              <a:t>Message Signs (CMS)</a:t>
            </a:r>
            <a:endParaRPr lang="en-US" dirty="0" smtClean="0"/>
          </a:p>
        </p:txBody>
      </p:sp>
      <p:pic>
        <p:nvPicPr>
          <p:cNvPr id="168962" name="Picture 2" descr="C:\Users\a25rxc\Desktop\CMS location &amp; status\1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943" y="1621375"/>
            <a:ext cx="4184591" cy="3398987"/>
          </a:xfrm>
          <a:prstGeom prst="rect">
            <a:avLst/>
          </a:prstGeom>
          <a:noFill/>
          <a:extLst>
            <a:ext uri="{909E8E84-426E-40DD-AFC4-6F175D3DCCD1}">
              <a14:hiddenFill xmlns:a14="http://schemas.microsoft.com/office/drawing/2010/main">
                <a:solidFill>
                  <a:srgbClr val="FFFFFF"/>
                </a:solidFill>
              </a14:hiddenFill>
            </a:ext>
          </a:extLst>
        </p:spPr>
      </p:pic>
      <p:pic>
        <p:nvPicPr>
          <p:cNvPr id="168963" name="Picture 3" descr="C:\Users\a25rxc\Desktop\CMS location &amp; status\FLOODED LA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1529" y="1098057"/>
            <a:ext cx="3343742" cy="2222811"/>
          </a:xfrm>
          <a:prstGeom prst="rect">
            <a:avLst/>
          </a:prstGeom>
          <a:noFill/>
          <a:extLst>
            <a:ext uri="{909E8E84-426E-40DD-AFC4-6F175D3DCCD1}">
              <a14:hiddenFill xmlns:a14="http://schemas.microsoft.com/office/drawing/2010/main">
                <a:solidFill>
                  <a:srgbClr val="FFFFFF"/>
                </a:solidFill>
              </a14:hiddenFill>
            </a:ext>
          </a:extLst>
        </p:spPr>
      </p:pic>
      <p:pic>
        <p:nvPicPr>
          <p:cNvPr id="168964" name="Picture 4" descr="C:\Users\a25rxc\Desktop\CMS location &amp; status\SB SEPULVEDA CONGEST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4398" y="3525847"/>
            <a:ext cx="3258005" cy="21084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316" y="6501537"/>
            <a:ext cx="1165285" cy="215444"/>
          </a:xfrm>
          <a:prstGeom prst="rect">
            <a:avLst/>
          </a:prstGeom>
          <a:noFill/>
        </p:spPr>
        <p:txBody>
          <a:bodyPr wrap="square" rtlCol="0">
            <a:spAutoFit/>
          </a:bodyPr>
          <a:lstStyle/>
          <a:p>
            <a:r>
              <a:rPr lang="en-US" sz="800" dirty="0" smtClean="0">
                <a:solidFill>
                  <a:schemeClr val="bg1">
                    <a:lumMod val="75000"/>
                  </a:schemeClr>
                </a:solidFill>
                <a:latin typeface="Calibri" pitchFamily="34" charset="0"/>
              </a:rPr>
              <a:t>dashboard</a:t>
            </a:r>
            <a:endParaRPr lang="en-US" sz="800" dirty="0">
              <a:solidFill>
                <a:schemeClr val="bg1">
                  <a:lumMod val="75000"/>
                </a:schemeClr>
              </a:solidFill>
              <a:latin typeface="Calibri" pitchFamily="34" charset="0"/>
            </a:endParaRPr>
          </a:p>
        </p:txBody>
      </p:sp>
    </p:spTree>
    <p:extLst>
      <p:ext uri="{BB962C8B-B14F-4D97-AF65-F5344CB8AC3E}">
        <p14:creationId xmlns:p14="http://schemas.microsoft.com/office/powerpoint/2010/main" val="237824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5" hidden="1"/>
          <p:cNvGraphicFramePr>
            <a:graphicFrameLocks noChangeAspect="1"/>
          </p:cNvGraphicFramePr>
          <p:nvPr>
            <p:custDataLst>
              <p:tags r:id="rId2"/>
            </p:custDataLst>
            <p:extLst/>
          </p:nvPr>
        </p:nvGraphicFramePr>
        <p:xfrm>
          <a:off x="1143203" y="0"/>
          <a:ext cx="121481" cy="161975"/>
        </p:xfrm>
        <a:graphic>
          <a:graphicData uri="http://schemas.openxmlformats.org/presentationml/2006/ole">
            <mc:AlternateContent xmlns:mc="http://schemas.openxmlformats.org/markup-compatibility/2006">
              <mc:Choice xmlns:v="urn:schemas-microsoft-com:vml" Requires="v">
                <p:oleObj spid="_x0000_s12306"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203" y="0"/>
                        <a:ext cx="121481" cy="1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itle 1"/>
          <p:cNvSpPr>
            <a:spLocks noGrp="1"/>
          </p:cNvSpPr>
          <p:nvPr>
            <p:ph type="title"/>
          </p:nvPr>
        </p:nvSpPr>
        <p:spPr bwMode="gray">
          <a:xfrm>
            <a:off x="457200" y="274638"/>
            <a:ext cx="8229600"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smtClean="0"/>
              <a:t>Information Technology: A Resource to Traffic Management</a:t>
            </a:r>
            <a:endParaRPr lang="en-US" dirty="0"/>
          </a:p>
        </p:txBody>
      </p:sp>
      <p:sp>
        <p:nvSpPr>
          <p:cNvPr id="2" name="Content Placeholder 1"/>
          <p:cNvSpPr>
            <a:spLocks noGrp="1"/>
          </p:cNvSpPr>
          <p:nvPr>
            <p:ph idx="1"/>
          </p:nvPr>
        </p:nvSpPr>
        <p:spPr>
          <a:xfrm>
            <a:off x="759942" y="914400"/>
            <a:ext cx="7531442" cy="287259"/>
          </a:xfrm>
        </p:spPr>
        <p:txBody>
          <a:bodyPr/>
          <a:lstStyle/>
          <a:p>
            <a:r>
              <a:rPr lang="en-US" dirty="0" smtClean="0"/>
              <a:t>--Landside Operations “Dashboard”</a:t>
            </a:r>
          </a:p>
        </p:txBody>
      </p:sp>
      <p:pic>
        <p:nvPicPr>
          <p:cNvPr id="171010" name="Picture 2" descr="C:\Users\a25rxc\Desktop\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284860"/>
            <a:ext cx="8382000" cy="55026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316" y="6501537"/>
            <a:ext cx="1165285" cy="215444"/>
          </a:xfrm>
          <a:prstGeom prst="rect">
            <a:avLst/>
          </a:prstGeom>
          <a:noFill/>
        </p:spPr>
        <p:txBody>
          <a:bodyPr wrap="square" rtlCol="0">
            <a:spAutoFit/>
          </a:bodyPr>
          <a:lstStyle/>
          <a:p>
            <a:r>
              <a:rPr lang="en-US" sz="800" dirty="0" smtClean="0">
                <a:solidFill>
                  <a:schemeClr val="bg1">
                    <a:lumMod val="75000"/>
                  </a:schemeClr>
                </a:solidFill>
                <a:latin typeface="Calibri" pitchFamily="34" charset="0"/>
              </a:rPr>
              <a:t>Other stuff</a:t>
            </a:r>
            <a:endParaRPr lang="en-US" sz="800" dirty="0">
              <a:solidFill>
                <a:schemeClr val="bg1">
                  <a:lumMod val="75000"/>
                </a:schemeClr>
              </a:solidFill>
              <a:latin typeface="Calibri" pitchFamily="34" charset="0"/>
            </a:endParaRPr>
          </a:p>
        </p:txBody>
      </p:sp>
    </p:spTree>
    <p:extLst>
      <p:ext uri="{BB962C8B-B14F-4D97-AF65-F5344CB8AC3E}">
        <p14:creationId xmlns:p14="http://schemas.microsoft.com/office/powerpoint/2010/main" val="341280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26</a:t>
            </a:fld>
            <a:endParaRPr lang="en-US" dirty="0"/>
          </a:p>
        </p:txBody>
      </p:sp>
      <p:sp>
        <p:nvSpPr>
          <p:cNvPr id="3" name="Rectangle 2"/>
          <p:cNvSpPr/>
          <p:nvPr/>
        </p:nvSpPr>
        <p:spPr>
          <a:xfrm>
            <a:off x="381000" y="381000"/>
            <a:ext cx="8458200" cy="6186309"/>
          </a:xfrm>
          <a:prstGeom prst="rect">
            <a:avLst/>
          </a:prstGeom>
        </p:spPr>
        <p:txBody>
          <a:bodyPr wrap="square">
            <a:spAutoFit/>
          </a:bodyPr>
          <a:lstStyle/>
          <a:p>
            <a:pPr algn="ctr"/>
            <a:r>
              <a:rPr lang="en-US" b="1" dirty="0" smtClean="0"/>
              <a:t>LAX Guest </a:t>
            </a:r>
            <a:r>
              <a:rPr lang="en-US" b="1" dirty="0"/>
              <a:t>Services</a:t>
            </a:r>
            <a:endParaRPr lang="en-US" dirty="0"/>
          </a:p>
          <a:p>
            <a:endParaRPr lang="en-US" dirty="0" smtClean="0"/>
          </a:p>
          <a:p>
            <a:r>
              <a:rPr lang="en-US" dirty="0" smtClean="0"/>
              <a:t>The </a:t>
            </a:r>
            <a:r>
              <a:rPr lang="en-US" dirty="0"/>
              <a:t>Guest Services Division embodies the LAX brand statement: </a:t>
            </a:r>
            <a:endParaRPr lang="en-US" dirty="0" smtClean="0"/>
          </a:p>
          <a:p>
            <a:endParaRPr lang="en-US" dirty="0"/>
          </a:p>
          <a:p>
            <a:pPr algn="ctr"/>
            <a:r>
              <a:rPr lang="en-US" i="1" dirty="0"/>
              <a:t>“At LAX, we strive to make our guest visits efficient, hospitable and </a:t>
            </a:r>
            <a:br>
              <a:rPr lang="en-US" i="1" dirty="0"/>
            </a:br>
            <a:r>
              <a:rPr lang="en-US" i="1" dirty="0"/>
              <a:t>memorable by providing modern, world-class facilities and services </a:t>
            </a:r>
            <a:br>
              <a:rPr lang="en-US" i="1" dirty="0"/>
            </a:br>
            <a:r>
              <a:rPr lang="en-US" i="1" dirty="0"/>
              <a:t>that showcase the ambiance and excitement of Los Angeles </a:t>
            </a:r>
            <a:br>
              <a:rPr lang="en-US" i="1" dirty="0"/>
            </a:br>
            <a:r>
              <a:rPr lang="en-US" i="1" dirty="0"/>
              <a:t>and the lifestyle and warmth of sunny Southern California.  </a:t>
            </a:r>
            <a:endParaRPr lang="en-US" i="1" dirty="0" smtClean="0"/>
          </a:p>
          <a:p>
            <a:pPr algn="ctr"/>
            <a:r>
              <a:rPr lang="en-US" i="1" dirty="0"/>
              <a:t>I</a:t>
            </a:r>
            <a:r>
              <a:rPr lang="en-US" i="1" dirty="0" smtClean="0"/>
              <a:t>t’s </a:t>
            </a:r>
            <a:r>
              <a:rPr lang="en-US" i="1" dirty="0"/>
              <a:t>all about </a:t>
            </a:r>
            <a:r>
              <a:rPr lang="en-US" i="1" dirty="0" err="1"/>
              <a:t>LAXceptional</a:t>
            </a:r>
            <a:r>
              <a:rPr lang="en-US" i="1" dirty="0"/>
              <a:t> </a:t>
            </a:r>
            <a:r>
              <a:rPr lang="en-US" i="1" dirty="0" err="1"/>
              <a:t>Xperiences</a:t>
            </a:r>
            <a:r>
              <a:rPr lang="en-US" i="1" dirty="0" smtClean="0"/>
              <a:t>!”</a:t>
            </a:r>
          </a:p>
          <a:p>
            <a:pPr algn="ctr"/>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r>
              <a:rPr lang="en-US" dirty="0" smtClean="0"/>
              <a:t>The LAX </a:t>
            </a:r>
            <a:r>
              <a:rPr lang="en-US" dirty="0"/>
              <a:t>Guest Experience team </a:t>
            </a:r>
            <a:r>
              <a:rPr lang="en-US" dirty="0" smtClean="0"/>
              <a:t>accomplish </a:t>
            </a:r>
            <a:r>
              <a:rPr lang="en-US" dirty="0"/>
              <a:t>this </a:t>
            </a:r>
            <a:r>
              <a:rPr lang="en-US" dirty="0" smtClean="0"/>
              <a:t>objective </a:t>
            </a:r>
            <a:r>
              <a:rPr lang="en-US" dirty="0"/>
              <a:t>through four programs:  </a:t>
            </a:r>
          </a:p>
          <a:p>
            <a:pPr marL="1657350" lvl="3" indent="-285750">
              <a:buFont typeface="Arial" panose="020B0604020202020204" pitchFamily="34" charset="0"/>
              <a:buChar char="•"/>
            </a:pPr>
            <a:r>
              <a:rPr lang="en-US" dirty="0"/>
              <a:t>Guest Experience Members</a:t>
            </a:r>
          </a:p>
          <a:p>
            <a:pPr marL="1657350" lvl="3" indent="-285750">
              <a:buFont typeface="Arial" panose="020B0604020202020204" pitchFamily="34" charset="0"/>
              <a:buChar char="•"/>
            </a:pPr>
            <a:r>
              <a:rPr lang="en-US" dirty="0"/>
              <a:t>Volunteer Information Professionals (VIP)</a:t>
            </a:r>
          </a:p>
          <a:p>
            <a:pPr marL="1657350" lvl="3" indent="-285750">
              <a:buFont typeface="Arial" panose="020B0604020202020204" pitchFamily="34" charset="0"/>
              <a:buChar char="•"/>
            </a:pPr>
            <a:r>
              <a:rPr lang="en-US" dirty="0"/>
              <a:t>Pets </a:t>
            </a:r>
            <a:r>
              <a:rPr lang="en-US" dirty="0" err="1"/>
              <a:t>Unstressing</a:t>
            </a:r>
            <a:r>
              <a:rPr lang="en-US" dirty="0"/>
              <a:t> Passengers (PUP) </a:t>
            </a:r>
          </a:p>
          <a:p>
            <a:pPr marL="1657350" lvl="3" indent="-285750">
              <a:buFont typeface="Arial" panose="020B0604020202020204" pitchFamily="34" charset="0"/>
              <a:buChar char="•"/>
            </a:pPr>
            <a:r>
              <a:rPr lang="en-US" dirty="0"/>
              <a:t>Airport Response Team (</a:t>
            </a:r>
            <a:r>
              <a:rPr lang="en-US" dirty="0" smtClean="0"/>
              <a:t>ART)</a:t>
            </a:r>
            <a:endParaRPr lang="en-US"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t="22069"/>
          <a:stretch/>
        </p:blipFill>
        <p:spPr bwMode="auto">
          <a:xfrm>
            <a:off x="1371600" y="3048000"/>
            <a:ext cx="5562600" cy="198374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6169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27</a:t>
            </a:fld>
            <a:endParaRPr lang="en-US" dirty="0"/>
          </a:p>
        </p:txBody>
      </p:sp>
      <p:sp>
        <p:nvSpPr>
          <p:cNvPr id="3" name="Rectangle 2"/>
          <p:cNvSpPr/>
          <p:nvPr/>
        </p:nvSpPr>
        <p:spPr>
          <a:xfrm>
            <a:off x="381000" y="228600"/>
            <a:ext cx="8382000" cy="2062103"/>
          </a:xfrm>
          <a:prstGeom prst="rect">
            <a:avLst/>
          </a:prstGeom>
        </p:spPr>
        <p:txBody>
          <a:bodyPr wrap="square">
            <a:spAutoFit/>
          </a:bodyPr>
          <a:lstStyle/>
          <a:p>
            <a:pPr algn="ctr"/>
            <a:r>
              <a:rPr lang="en-US" sz="2400" dirty="0" smtClean="0"/>
              <a:t>LAX Emergency Management</a:t>
            </a:r>
          </a:p>
          <a:p>
            <a:pPr algn="ctr"/>
            <a:endParaRPr lang="en-US" sz="2400" dirty="0" smtClean="0"/>
          </a:p>
          <a:p>
            <a:r>
              <a:rPr lang="en-US" sz="1600" dirty="0" smtClean="0"/>
              <a:t>Emergency </a:t>
            </a:r>
            <a:r>
              <a:rPr lang="en-US" sz="1600" dirty="0"/>
              <a:t>Management and the Department Operations Center</a:t>
            </a:r>
            <a:r>
              <a:rPr lang="en-US" sz="1600" dirty="0" smtClean="0"/>
              <a:t>.</a:t>
            </a:r>
          </a:p>
          <a:p>
            <a:endParaRPr lang="en-US" sz="1600" dirty="0"/>
          </a:p>
          <a:p>
            <a:pPr marL="742950" lvl="1" indent="-285750">
              <a:buFont typeface="Arial" panose="020B0604020202020204" pitchFamily="34" charset="0"/>
              <a:buChar char="•"/>
            </a:pPr>
            <a:r>
              <a:rPr lang="en-US" sz="1600" dirty="0" smtClean="0"/>
              <a:t>emergency </a:t>
            </a:r>
            <a:r>
              <a:rPr lang="en-US" sz="1600" dirty="0"/>
              <a:t>response plan development, </a:t>
            </a:r>
            <a:endParaRPr lang="en-US" sz="1600" dirty="0" smtClean="0"/>
          </a:p>
          <a:p>
            <a:pPr marL="742950" lvl="1" indent="-285750">
              <a:buFont typeface="Arial" panose="020B0604020202020204" pitchFamily="34" charset="0"/>
              <a:buChar char="•"/>
            </a:pPr>
            <a:r>
              <a:rPr lang="en-US" sz="1600" dirty="0" smtClean="0"/>
              <a:t>emergency </a:t>
            </a:r>
            <a:r>
              <a:rPr lang="en-US" sz="1600" dirty="0"/>
              <a:t>preparedness, </a:t>
            </a:r>
            <a:endParaRPr lang="en-US" sz="1600" dirty="0" smtClean="0"/>
          </a:p>
          <a:p>
            <a:pPr marL="742950" lvl="1" indent="-285750">
              <a:buFont typeface="Arial" panose="020B0604020202020204" pitchFamily="34" charset="0"/>
              <a:buChar char="•"/>
            </a:pPr>
            <a:r>
              <a:rPr lang="en-US" sz="1600" dirty="0" smtClean="0"/>
              <a:t>training</a:t>
            </a:r>
            <a:r>
              <a:rPr lang="en-US" sz="1600" dirty="0"/>
              <a:t>, and facilitation.  </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143000" y="3810000"/>
            <a:ext cx="6553200" cy="2743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951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76400"/>
            <a:ext cx="7010400" cy="4827813"/>
          </a:xfrm>
          <a:prstGeom prst="rect">
            <a:avLst/>
          </a:prstGeom>
        </p:spPr>
      </p:pic>
      <p:sp>
        <p:nvSpPr>
          <p:cNvPr id="6" name="Title 1"/>
          <p:cNvSpPr txBox="1">
            <a:spLocks/>
          </p:cNvSpPr>
          <p:nvPr/>
        </p:nvSpPr>
        <p:spPr>
          <a:xfrm>
            <a:off x="457200" y="0"/>
            <a:ext cx="8229600" cy="990600"/>
          </a:xfrm>
          <a:prstGeom prst="rect">
            <a:avLst/>
          </a:prstGeom>
        </p:spPr>
        <p:txBody>
          <a:bodyPr/>
          <a:lstStyle>
            <a:lvl1pPr algn="ctr"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dirty="0" smtClean="0">
                <a:solidFill>
                  <a:schemeClr val="tx2">
                    <a:lumMod val="75000"/>
                  </a:schemeClr>
                </a:solidFill>
                <a:effectLst/>
              </a:rPr>
              <a:t>Airport Response Coordination Center</a:t>
            </a:r>
          </a:p>
          <a:p>
            <a:r>
              <a:rPr lang="en-US" sz="3600" dirty="0" smtClean="0">
                <a:solidFill>
                  <a:schemeClr val="tx2">
                    <a:lumMod val="75000"/>
                  </a:schemeClr>
                </a:solidFill>
                <a:effectLst/>
              </a:rPr>
              <a:t>ARCC</a:t>
            </a:r>
            <a:endParaRPr lang="en-US" sz="3600" dirty="0">
              <a:solidFill>
                <a:schemeClr val="tx2">
                  <a:lumMod val="75000"/>
                </a:schemeClr>
              </a:solidFill>
              <a:effectLst/>
            </a:endParaRPr>
          </a:p>
        </p:txBody>
      </p:sp>
    </p:spTree>
    <p:extLst>
      <p:ext uri="{BB962C8B-B14F-4D97-AF65-F5344CB8AC3E}">
        <p14:creationId xmlns:p14="http://schemas.microsoft.com/office/powerpoint/2010/main" val="2619015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5" hidden="1"/>
          <p:cNvGraphicFramePr>
            <a:graphicFrameLocks noChangeAspect="1"/>
          </p:cNvGraphicFramePr>
          <p:nvPr>
            <p:custDataLst>
              <p:tags r:id="rId2"/>
            </p:custDataLst>
            <p:extLst/>
          </p:nvPr>
        </p:nvGraphicFramePr>
        <p:xfrm>
          <a:off x="1143203" y="0"/>
          <a:ext cx="121481" cy="161975"/>
        </p:xfrm>
        <a:graphic>
          <a:graphicData uri="http://schemas.openxmlformats.org/presentationml/2006/ole">
            <mc:AlternateContent xmlns:mc="http://schemas.openxmlformats.org/markup-compatibility/2006">
              <mc:Choice xmlns:v="urn:schemas-microsoft-com:vml" Requires="v">
                <p:oleObj spid="_x0000_s5254"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203" y="0"/>
                        <a:ext cx="121481" cy="1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itle 1"/>
          <p:cNvSpPr>
            <a:spLocks noGrp="1"/>
          </p:cNvSpPr>
          <p:nvPr>
            <p:ph type="title"/>
          </p:nvPr>
        </p:nvSpPr>
        <p:spPr bwMode="gray">
          <a:xfrm>
            <a:off x="457200" y="274638"/>
            <a:ext cx="8229600"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smtClean="0"/>
              <a:t>Airport Response Coordination Center (ARCC)</a:t>
            </a:r>
            <a:endParaRPr lang="en-US" dirty="0"/>
          </a:p>
        </p:txBody>
      </p:sp>
      <p:sp>
        <p:nvSpPr>
          <p:cNvPr id="2" name="Content Placeholder 1"/>
          <p:cNvSpPr>
            <a:spLocks noGrp="1"/>
          </p:cNvSpPr>
          <p:nvPr>
            <p:ph idx="1"/>
          </p:nvPr>
        </p:nvSpPr>
        <p:spPr>
          <a:xfrm>
            <a:off x="759942" y="914400"/>
            <a:ext cx="7531442" cy="1723549"/>
          </a:xfrm>
        </p:spPr>
        <p:txBody>
          <a:bodyPr/>
          <a:lstStyle/>
          <a:p>
            <a:pPr marL="433950" lvl="1" indent="-285750">
              <a:buFont typeface="Arial" pitchFamily="34" charset="0"/>
              <a:buChar char="•"/>
            </a:pPr>
            <a:r>
              <a:rPr lang="en-US" dirty="0" smtClean="0"/>
              <a:t>Handles daily operational issues</a:t>
            </a:r>
          </a:p>
          <a:p>
            <a:pPr marL="433950" lvl="1" indent="-285750">
              <a:buFont typeface="Arial" pitchFamily="34" charset="0"/>
              <a:buChar char="•"/>
            </a:pPr>
            <a:r>
              <a:rPr lang="en-US" dirty="0" smtClean="0"/>
              <a:t>24/7</a:t>
            </a:r>
          </a:p>
          <a:p>
            <a:pPr marL="433950" lvl="1" indent="-285750">
              <a:buFont typeface="Arial" pitchFamily="34" charset="0"/>
              <a:buChar char="•"/>
            </a:pPr>
            <a:r>
              <a:rPr lang="en-US" dirty="0" smtClean="0"/>
              <a:t>(424) 646-5292 (LAWA)</a:t>
            </a:r>
          </a:p>
          <a:p>
            <a:pPr marL="433950" lvl="1" indent="-285750">
              <a:buFont typeface="Arial" pitchFamily="34" charset="0"/>
              <a:buChar char="•"/>
            </a:pPr>
            <a:r>
              <a:rPr lang="en-US" dirty="0" smtClean="0"/>
              <a:t>Focused on the continuity of operations</a:t>
            </a:r>
          </a:p>
        </p:txBody>
      </p:sp>
      <p:pic>
        <p:nvPicPr>
          <p:cNvPr id="6" name="Picture 33" descr="20110124__laxcenter_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3631" y="1610435"/>
            <a:ext cx="2561115" cy="516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4" descr="C:\Users\a25rxc\AppData\Local\Microsoft\Windows\Temporary Internet Files\Content.Outlook\XJCGHU4P\IMG_021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203" y="2786414"/>
            <a:ext cx="3725839" cy="37258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316" y="6501537"/>
            <a:ext cx="1165285" cy="215444"/>
          </a:xfrm>
          <a:prstGeom prst="rect">
            <a:avLst/>
          </a:prstGeom>
          <a:noFill/>
        </p:spPr>
        <p:txBody>
          <a:bodyPr wrap="square" rtlCol="0">
            <a:spAutoFit/>
          </a:bodyPr>
          <a:lstStyle/>
          <a:p>
            <a:r>
              <a:rPr lang="en-US" sz="800" dirty="0" smtClean="0">
                <a:solidFill>
                  <a:schemeClr val="bg1">
                    <a:lumMod val="75000"/>
                  </a:schemeClr>
                </a:solidFill>
                <a:latin typeface="Calibri" pitchFamily="34" charset="0"/>
              </a:rPr>
              <a:t>contacts</a:t>
            </a:r>
            <a:endParaRPr lang="en-US" sz="800" dirty="0">
              <a:solidFill>
                <a:schemeClr val="bg1">
                  <a:lumMod val="75000"/>
                </a:schemeClr>
              </a:solidFill>
              <a:latin typeface="Calibri" pitchFamily="34" charset="0"/>
            </a:endParaRPr>
          </a:p>
        </p:txBody>
      </p:sp>
    </p:spTree>
    <p:extLst>
      <p:ext uri="{BB962C8B-B14F-4D97-AF65-F5344CB8AC3E}">
        <p14:creationId xmlns:p14="http://schemas.microsoft.com/office/powerpoint/2010/main" val="45739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Los Angeles</a:t>
            </a:r>
            <a:endParaRPr lang="en-US" dirty="0"/>
          </a:p>
        </p:txBody>
      </p:sp>
      <p:sp>
        <p:nvSpPr>
          <p:cNvPr id="3" name="Content Placeholder 2"/>
          <p:cNvSpPr>
            <a:spLocks noGrp="1"/>
          </p:cNvSpPr>
          <p:nvPr>
            <p:ph idx="1"/>
          </p:nvPr>
        </p:nvSpPr>
        <p:spPr/>
        <p:txBody>
          <a:bodyPr/>
          <a:lstStyle/>
          <a:p>
            <a:r>
              <a:rPr lang="en-US" dirty="0"/>
              <a:t>Los Angeles World Airports (LAWA) is the City of Los Angeles department that owns and operates Los Angeles International (LAX) and Van Nuys (VNY) general aviation airports. </a:t>
            </a:r>
            <a:endParaRPr lang="en-US" dirty="0"/>
          </a:p>
        </p:txBody>
      </p:sp>
      <p:pic>
        <p:nvPicPr>
          <p:cNvPr id="13314" name="Picture 2" descr="C:\Users\a20exb\Pictures\12065734_431965727008510_780681531261274477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4" y="3551237"/>
            <a:ext cx="2689225" cy="268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5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30</a:t>
            </a:fld>
            <a:endParaRPr lang="en-US" dirty="0"/>
          </a:p>
        </p:txBody>
      </p:sp>
      <p:pic>
        <p:nvPicPr>
          <p:cNvPr id="3" name="Picture 2" descr="C:\Users\a25jxk\Pictures\IMG_004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2324100"/>
            <a:ext cx="4800600" cy="354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228600" y="2133600"/>
            <a:ext cx="86741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2">
                    <a:lumMod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2">
                    <a:lumMod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lumMod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2">
                    <a:lumMod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2">
                    <a:lumMod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smtClean="0">
                <a:solidFill>
                  <a:schemeClr val="tx2">
                    <a:lumMod val="75000"/>
                  </a:schemeClr>
                </a:solidFill>
                <a:effectLst>
                  <a:outerShdw blurRad="38100" dist="38100" dir="2700000" algn="tl">
                    <a:srgbClr val="000000">
                      <a:alpha val="43137"/>
                    </a:srgbClr>
                  </a:outerShdw>
                </a:effectLst>
              </a:rPr>
              <a:t>DOC</a:t>
            </a:r>
          </a:p>
          <a:p>
            <a:pPr lvl="1"/>
            <a:r>
              <a:rPr lang="en-US" b="1" dirty="0" smtClean="0">
                <a:solidFill>
                  <a:schemeClr val="tx2">
                    <a:lumMod val="75000"/>
                  </a:schemeClr>
                </a:solidFill>
                <a:effectLst>
                  <a:outerShdw blurRad="38100" dist="38100" dir="2700000" algn="tl">
                    <a:srgbClr val="000000">
                      <a:alpha val="43137"/>
                    </a:srgbClr>
                  </a:outerShdw>
                </a:effectLst>
              </a:rPr>
              <a:t>424-646-6911</a:t>
            </a:r>
          </a:p>
          <a:p>
            <a:r>
              <a:rPr lang="en-US" dirty="0" smtClean="0">
                <a:solidFill>
                  <a:schemeClr val="tx2">
                    <a:lumMod val="75000"/>
                  </a:schemeClr>
                </a:solidFill>
              </a:rPr>
              <a:t>DOC Activations</a:t>
            </a:r>
          </a:p>
          <a:p>
            <a:pPr lvl="1">
              <a:buFont typeface="Wingdings" panose="05000000000000000000" pitchFamily="2" charset="2"/>
              <a:buChar char="Ø"/>
            </a:pPr>
            <a:r>
              <a:rPr lang="en-US" dirty="0" smtClean="0">
                <a:solidFill>
                  <a:schemeClr val="tx2">
                    <a:lumMod val="75000"/>
                  </a:schemeClr>
                </a:solidFill>
              </a:rPr>
              <a:t>Level 1 </a:t>
            </a:r>
            <a:r>
              <a:rPr lang="en-US" b="1" dirty="0" smtClean="0">
                <a:solidFill>
                  <a:srgbClr val="00B050"/>
                </a:solidFill>
                <a:effectLst>
                  <a:outerShdw blurRad="38100" dist="38100" dir="2700000" algn="tl">
                    <a:srgbClr val="000000">
                      <a:alpha val="43137"/>
                    </a:srgbClr>
                  </a:outerShdw>
                </a:effectLst>
              </a:rPr>
              <a:t>(Guarded)</a:t>
            </a:r>
          </a:p>
          <a:p>
            <a:pPr lvl="1">
              <a:buFont typeface="Wingdings" panose="05000000000000000000" pitchFamily="2" charset="2"/>
              <a:buChar char="Ø"/>
            </a:pPr>
            <a:r>
              <a:rPr lang="en-US" dirty="0" smtClean="0">
                <a:solidFill>
                  <a:schemeClr val="tx2">
                    <a:lumMod val="75000"/>
                  </a:schemeClr>
                </a:solidFill>
              </a:rPr>
              <a:t>Level 2</a:t>
            </a:r>
            <a:r>
              <a:rPr lang="en-US" dirty="0" smtClean="0"/>
              <a:t> </a:t>
            </a:r>
            <a:r>
              <a:rPr lang="en-US" b="1" dirty="0" smtClean="0">
                <a:solidFill>
                  <a:srgbClr val="FFFF00"/>
                </a:solidFill>
                <a:effectLst>
                  <a:outerShdw blurRad="38100" dist="38100" dir="2700000" algn="tl">
                    <a:srgbClr val="000000">
                      <a:alpha val="43137"/>
                    </a:srgbClr>
                  </a:outerShdw>
                </a:effectLst>
              </a:rPr>
              <a:t>(Elevated)</a:t>
            </a:r>
          </a:p>
          <a:p>
            <a:pPr lvl="1">
              <a:buFont typeface="Wingdings" panose="05000000000000000000" pitchFamily="2" charset="2"/>
              <a:buChar char="Ø"/>
            </a:pPr>
            <a:r>
              <a:rPr lang="en-US" dirty="0" smtClean="0">
                <a:solidFill>
                  <a:schemeClr val="tx2">
                    <a:lumMod val="75000"/>
                  </a:schemeClr>
                </a:solidFill>
              </a:rPr>
              <a:t>Level 3 </a:t>
            </a:r>
            <a:r>
              <a:rPr lang="en-US" b="1" dirty="0" smtClean="0">
                <a:solidFill>
                  <a:srgbClr val="FF0000"/>
                </a:solidFill>
                <a:effectLst>
                  <a:outerShdw blurRad="38100" dist="38100" dir="2700000" algn="tl">
                    <a:srgbClr val="000000">
                      <a:alpha val="43137"/>
                    </a:srgbClr>
                  </a:outerShdw>
                </a:effectLst>
              </a:rPr>
              <a:t>(Severe)</a:t>
            </a:r>
          </a:p>
          <a:p>
            <a:r>
              <a:rPr lang="en-US" dirty="0" smtClean="0">
                <a:solidFill>
                  <a:schemeClr val="tx2">
                    <a:lumMod val="75000"/>
                  </a:schemeClr>
                </a:solidFill>
              </a:rPr>
              <a:t>Responders</a:t>
            </a:r>
          </a:p>
          <a:p>
            <a:pPr lvl="1">
              <a:buFont typeface="Wingdings" panose="05000000000000000000" pitchFamily="2" charset="2"/>
              <a:buChar char="Ø"/>
            </a:pPr>
            <a:r>
              <a:rPr lang="en-US" dirty="0" smtClean="0">
                <a:solidFill>
                  <a:schemeClr val="tx2">
                    <a:lumMod val="75000"/>
                  </a:schemeClr>
                </a:solidFill>
              </a:rPr>
              <a:t>LAWA employees</a:t>
            </a:r>
          </a:p>
          <a:p>
            <a:pPr lvl="1">
              <a:buFont typeface="Wingdings" panose="05000000000000000000" pitchFamily="2" charset="2"/>
              <a:buChar char="Ø"/>
            </a:pPr>
            <a:r>
              <a:rPr lang="en-US" dirty="0" smtClean="0">
                <a:solidFill>
                  <a:schemeClr val="tx2">
                    <a:lumMod val="75000"/>
                  </a:schemeClr>
                </a:solidFill>
              </a:rPr>
              <a:t>Tenants and Stakeholders</a:t>
            </a:r>
          </a:p>
          <a:p>
            <a:pPr lvl="1">
              <a:buFont typeface="Wingdings" panose="05000000000000000000" pitchFamily="2" charset="2"/>
              <a:buChar char="Ø"/>
            </a:pPr>
            <a:r>
              <a:rPr lang="en-US" dirty="0" smtClean="0">
                <a:solidFill>
                  <a:schemeClr val="tx2">
                    <a:lumMod val="75000"/>
                  </a:schemeClr>
                </a:solidFill>
              </a:rPr>
              <a:t>City, County, State, and </a:t>
            </a:r>
          </a:p>
          <a:p>
            <a:pPr marL="457200" lvl="1" indent="0">
              <a:buFont typeface="Courier New" pitchFamily="49" charset="0"/>
              <a:buNone/>
            </a:pPr>
            <a:r>
              <a:rPr lang="en-US" dirty="0" smtClean="0">
                <a:solidFill>
                  <a:schemeClr val="tx2">
                    <a:lumMod val="75000"/>
                  </a:schemeClr>
                </a:solidFill>
              </a:rPr>
              <a:t>     Federal employees</a:t>
            </a:r>
          </a:p>
          <a:p>
            <a:pPr lvl="1">
              <a:buFont typeface="Wingdings" panose="05000000000000000000" pitchFamily="2" charset="2"/>
              <a:buChar char="Ø"/>
            </a:pPr>
            <a:r>
              <a:rPr lang="en-US" dirty="0" smtClean="0">
                <a:solidFill>
                  <a:schemeClr val="tx2">
                    <a:lumMod val="75000"/>
                  </a:schemeClr>
                </a:solidFill>
              </a:rPr>
              <a:t>Technical experts</a:t>
            </a:r>
          </a:p>
          <a:p>
            <a:pPr marL="457200" lvl="1" indent="0">
              <a:buFont typeface="Courier New" pitchFamily="49" charset="0"/>
              <a:buNone/>
            </a:pPr>
            <a:endParaRPr lang="en-US" dirty="0" smtClean="0"/>
          </a:p>
          <a:p>
            <a:pPr marL="457200" lvl="1" indent="0">
              <a:buFont typeface="Courier New" pitchFamily="49" charset="0"/>
              <a:buNone/>
            </a:pPr>
            <a:endParaRPr lang="en-US" dirty="0" smtClean="0"/>
          </a:p>
          <a:p>
            <a:pPr marL="457200" lvl="1" indent="0">
              <a:buFont typeface="Courier New" pitchFamily="49" charset="0"/>
              <a:buNone/>
            </a:pPr>
            <a:endParaRPr lang="en-US" dirty="0" smtClean="0"/>
          </a:p>
        </p:txBody>
      </p:sp>
      <p:sp>
        <p:nvSpPr>
          <p:cNvPr id="5" name="Title 1"/>
          <p:cNvSpPr txBox="1">
            <a:spLocks/>
          </p:cNvSpPr>
          <p:nvPr/>
        </p:nvSpPr>
        <p:spPr>
          <a:xfrm>
            <a:off x="448574" y="35943"/>
            <a:ext cx="8229600" cy="1143000"/>
          </a:xfrm>
          <a:prstGeom prst="rect">
            <a:avLst/>
          </a:prstGeom>
        </p:spPr>
        <p:txBody>
          <a:bodyPr/>
          <a:lstStyle>
            <a:lvl1pPr algn="ctr"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smtClean="0">
                <a:solidFill>
                  <a:schemeClr val="tx2">
                    <a:lumMod val="75000"/>
                  </a:schemeClr>
                </a:solidFill>
              </a:rPr>
              <a:t>Department Operations </a:t>
            </a:r>
            <a:r>
              <a:rPr lang="en-US" sz="2800" dirty="0" smtClean="0">
                <a:solidFill>
                  <a:schemeClr val="tx2">
                    <a:lumMod val="75000"/>
                  </a:schemeClr>
                </a:solidFill>
              </a:rPr>
              <a:t>Center (DOC)</a:t>
            </a:r>
            <a:endParaRPr lang="en-US" sz="2800" dirty="0">
              <a:solidFill>
                <a:schemeClr val="tx2">
                  <a:lumMod val="75000"/>
                </a:schemeClr>
              </a:solidFill>
            </a:endParaRPr>
          </a:p>
        </p:txBody>
      </p:sp>
    </p:spTree>
    <p:extLst>
      <p:ext uri="{BB962C8B-B14F-4D97-AF65-F5344CB8AC3E}">
        <p14:creationId xmlns:p14="http://schemas.microsoft.com/office/powerpoint/2010/main" val="823876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Department Operations Center (DOC)</a:t>
            </a:r>
            <a:endParaRPr lang="en-US" sz="2400" dirty="0"/>
          </a:p>
        </p:txBody>
      </p:sp>
      <p:sp>
        <p:nvSpPr>
          <p:cNvPr id="3" name="Content Placeholder 2"/>
          <p:cNvSpPr>
            <a:spLocks noGrp="1"/>
          </p:cNvSpPr>
          <p:nvPr>
            <p:ph idx="1"/>
          </p:nvPr>
        </p:nvSpPr>
        <p:spPr>
          <a:xfrm>
            <a:off x="457200" y="1219200"/>
            <a:ext cx="8229600" cy="4525963"/>
          </a:xfrm>
        </p:spPr>
        <p:txBody>
          <a:bodyPr/>
          <a:lstStyle/>
          <a:p>
            <a:pPr marL="342900" lvl="1" indent="-342900">
              <a:buFontTx/>
              <a:buChar char="•"/>
            </a:pPr>
            <a:r>
              <a:rPr lang="en-US" dirty="0" smtClean="0"/>
              <a:t>Activates for Large </a:t>
            </a:r>
            <a:r>
              <a:rPr lang="en-US" dirty="0"/>
              <a:t>scale </a:t>
            </a:r>
            <a:r>
              <a:rPr lang="en-US" dirty="0" smtClean="0"/>
              <a:t>incidents</a:t>
            </a:r>
          </a:p>
          <a:p>
            <a:pPr marL="342900" lvl="1" indent="-342900">
              <a:buFontTx/>
              <a:buChar char="•"/>
            </a:pPr>
            <a:r>
              <a:rPr lang="en-US" dirty="0" smtClean="0"/>
              <a:t>Supports Incident Command Post</a:t>
            </a:r>
          </a:p>
          <a:p>
            <a:pPr marL="342900" lvl="1" indent="-342900">
              <a:buFontTx/>
              <a:buChar char="•"/>
            </a:pPr>
            <a:r>
              <a:rPr lang="en-US" dirty="0" smtClean="0"/>
              <a:t>Coordinates incident’s impact on airport operations </a:t>
            </a:r>
          </a:p>
          <a:p>
            <a:pPr marL="342900" lvl="1" indent="-342900">
              <a:buFontTx/>
              <a:buChar char="•"/>
            </a:pPr>
            <a:r>
              <a:rPr lang="en-US" dirty="0" smtClean="0"/>
              <a:t>Maintains situational awareness</a:t>
            </a:r>
          </a:p>
          <a:p>
            <a:pPr marL="342900" lvl="1" indent="-342900">
              <a:buFontTx/>
              <a:buChar char="•"/>
            </a:pPr>
            <a:r>
              <a:rPr lang="en-US" dirty="0" smtClean="0"/>
              <a:t>Provides communications to LAWA and all stakeholders</a:t>
            </a:r>
            <a:endParaRPr lang="en-US" dirty="0"/>
          </a:p>
          <a:p>
            <a:endParaRPr lang="en-US" dirty="0"/>
          </a:p>
        </p:txBody>
      </p:sp>
      <p:pic>
        <p:nvPicPr>
          <p:cNvPr id="7170" name="Picture 2" descr="J:\Photos\EOC.DOC Functional Ex.Nov. 2014\_DS31319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3276600"/>
            <a:ext cx="3938755" cy="262871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9312"/>
            <a:ext cx="4495800" cy="2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49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32</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600200"/>
            <a:ext cx="6324600" cy="4743450"/>
          </a:xfrm>
          <a:prstGeom prst="rect">
            <a:avLst/>
          </a:prstGeom>
        </p:spPr>
      </p:pic>
      <p:sp>
        <p:nvSpPr>
          <p:cNvPr id="5" name="Rectangle 4"/>
          <p:cNvSpPr/>
          <p:nvPr/>
        </p:nvSpPr>
        <p:spPr>
          <a:xfrm>
            <a:off x="304800" y="228600"/>
            <a:ext cx="8534400" cy="646331"/>
          </a:xfrm>
          <a:prstGeom prst="rect">
            <a:avLst/>
          </a:prstGeom>
        </p:spPr>
        <p:txBody>
          <a:bodyPr wrap="square">
            <a:spAutoFit/>
          </a:bodyPr>
          <a:lstStyle/>
          <a:p>
            <a:pPr algn="ctr"/>
            <a:r>
              <a:rPr lang="en-US" sz="3600" dirty="0" smtClean="0">
                <a:solidFill>
                  <a:schemeClr val="tx2">
                    <a:lumMod val="75000"/>
                  </a:schemeClr>
                </a:solidFill>
              </a:rPr>
              <a:t>DOC Section </a:t>
            </a:r>
            <a:r>
              <a:rPr lang="en-US" sz="3600" dirty="0" smtClean="0">
                <a:solidFill>
                  <a:schemeClr val="tx2">
                    <a:lumMod val="75000"/>
                  </a:schemeClr>
                </a:solidFill>
              </a:rPr>
              <a:t>Coordinators</a:t>
            </a:r>
            <a:endParaRPr lang="en-US" sz="3600" dirty="0">
              <a:solidFill>
                <a:schemeClr val="tx2">
                  <a:lumMod val="75000"/>
                </a:schemeClr>
              </a:solidFill>
            </a:endParaRPr>
          </a:p>
        </p:txBody>
      </p:sp>
    </p:spTree>
    <p:extLst>
      <p:ext uri="{BB962C8B-B14F-4D97-AF65-F5344CB8AC3E}">
        <p14:creationId xmlns:p14="http://schemas.microsoft.com/office/powerpoint/2010/main" val="1278099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33</a:t>
            </a:fld>
            <a:endParaRPr lang="en-US" dirty="0"/>
          </a:p>
        </p:txBody>
      </p:sp>
      <p:pic>
        <p:nvPicPr>
          <p:cNvPr id="3074" name="Picture 2" descr="C:\Users\a25pxh\Desktop\AAAE Material\Photos\IMG_1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4552" y="1676400"/>
            <a:ext cx="4044648" cy="30334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0"/>
            <a:ext cx="8229600" cy="990600"/>
          </a:xfrm>
          <a:prstGeom prst="rect">
            <a:avLst/>
          </a:prstGeom>
        </p:spPr>
        <p:txBody>
          <a:bodyPr/>
          <a:lstStyle>
            <a:lvl1pPr algn="ctr"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solidFill>
                  <a:schemeClr val="tx2">
                    <a:lumMod val="75000"/>
                  </a:schemeClr>
                </a:solidFill>
                <a:effectLst/>
              </a:rPr>
              <a:t>Incident Command Post</a:t>
            </a:r>
            <a:endParaRPr lang="en-US" dirty="0">
              <a:solidFill>
                <a:schemeClr val="tx2">
                  <a:lumMod val="75000"/>
                </a:schemeClr>
              </a:solidFill>
              <a:effectLst/>
            </a:endParaRPr>
          </a:p>
        </p:txBody>
      </p:sp>
      <p:sp>
        <p:nvSpPr>
          <p:cNvPr id="3" name="TextBox 2"/>
          <p:cNvSpPr txBox="1"/>
          <p:nvPr/>
        </p:nvSpPr>
        <p:spPr>
          <a:xfrm>
            <a:off x="304800" y="762000"/>
            <a:ext cx="4114800" cy="6278642"/>
          </a:xfrm>
          <a:prstGeom prst="rect">
            <a:avLst/>
          </a:prstGeom>
          <a:noFill/>
        </p:spPr>
        <p:txBody>
          <a:bodyPr wrap="square" rtlCol="0">
            <a:spAutoFit/>
          </a:bodyPr>
          <a:lstStyle/>
          <a:p>
            <a:pPr marL="342900" indent="-342900">
              <a:buFont typeface="+mj-lt"/>
              <a:buAutoNum type="arabicPeriod"/>
            </a:pPr>
            <a:r>
              <a:rPr lang="en-US" sz="1600" dirty="0" smtClean="0">
                <a:solidFill>
                  <a:schemeClr val="tx2">
                    <a:lumMod val="75000"/>
                  </a:schemeClr>
                </a:solidFill>
              </a:rPr>
              <a:t>Assumption of command and naming of an incident immediately upon arrival of the first Unit.</a:t>
            </a:r>
          </a:p>
          <a:p>
            <a:pPr marL="342900" indent="-342900">
              <a:buFont typeface="+mj-lt"/>
              <a:buAutoNum type="arabicPeriod"/>
            </a:pPr>
            <a:endParaRPr lang="en-US" sz="1600" dirty="0" smtClean="0">
              <a:solidFill>
                <a:schemeClr val="tx2">
                  <a:lumMod val="75000"/>
                </a:schemeClr>
              </a:solidFill>
            </a:endParaRPr>
          </a:p>
          <a:p>
            <a:pPr marL="342900" indent="-342900">
              <a:buFont typeface="+mj-lt"/>
              <a:buAutoNum type="arabicPeriod"/>
            </a:pPr>
            <a:r>
              <a:rPr lang="en-US" sz="1600" dirty="0" smtClean="0">
                <a:solidFill>
                  <a:schemeClr val="tx2">
                    <a:lumMod val="75000"/>
                  </a:schemeClr>
                </a:solidFill>
              </a:rPr>
              <a:t>Establishment and designation of an ICP and Staging Area.</a:t>
            </a:r>
          </a:p>
          <a:p>
            <a:pPr marL="342900" indent="-342900">
              <a:buFont typeface="+mj-lt"/>
              <a:buAutoNum type="arabicPeriod"/>
            </a:pPr>
            <a:endParaRPr lang="en-US" sz="1600" dirty="0" smtClean="0">
              <a:solidFill>
                <a:schemeClr val="tx2">
                  <a:lumMod val="75000"/>
                </a:schemeClr>
              </a:solidFill>
            </a:endParaRPr>
          </a:p>
          <a:p>
            <a:pPr marL="342900" indent="-342900">
              <a:buFont typeface="+mj-lt"/>
              <a:buAutoNum type="arabicPeriod"/>
            </a:pPr>
            <a:r>
              <a:rPr lang="en-US" sz="1600" dirty="0" smtClean="0">
                <a:solidFill>
                  <a:schemeClr val="tx2">
                    <a:lumMod val="75000"/>
                  </a:schemeClr>
                </a:solidFill>
              </a:rPr>
              <a:t>Conduct a structured assessment of the situation “Size Up”</a:t>
            </a:r>
          </a:p>
          <a:p>
            <a:pPr marL="342900" indent="-342900">
              <a:buFont typeface="+mj-lt"/>
              <a:buAutoNum type="arabicPeriod"/>
            </a:pPr>
            <a:endParaRPr lang="en-US" sz="1600" dirty="0" smtClean="0">
              <a:solidFill>
                <a:schemeClr val="tx2">
                  <a:lumMod val="75000"/>
                </a:schemeClr>
              </a:solidFill>
            </a:endParaRPr>
          </a:p>
          <a:p>
            <a:pPr marL="342900" indent="-342900">
              <a:buFont typeface="+mj-lt"/>
              <a:buAutoNum type="arabicPeriod"/>
            </a:pPr>
            <a:r>
              <a:rPr lang="en-US" sz="1600" dirty="0" smtClean="0">
                <a:solidFill>
                  <a:schemeClr val="tx2">
                    <a:lumMod val="75000"/>
                  </a:schemeClr>
                </a:solidFill>
              </a:rPr>
              <a:t>Establish incident objectives, strategies, and tactics based on ICS</a:t>
            </a:r>
          </a:p>
          <a:p>
            <a:pPr marL="342900" indent="-342900">
              <a:buFont typeface="+mj-lt"/>
              <a:buAutoNum type="arabicPeriod"/>
            </a:pPr>
            <a:endParaRPr lang="en-US" sz="1600" dirty="0" smtClean="0">
              <a:solidFill>
                <a:schemeClr val="tx2">
                  <a:lumMod val="75000"/>
                </a:schemeClr>
              </a:solidFill>
            </a:endParaRPr>
          </a:p>
          <a:p>
            <a:pPr marL="342900" indent="-342900">
              <a:buFont typeface="+mj-lt"/>
              <a:buAutoNum type="arabicPeriod"/>
            </a:pPr>
            <a:r>
              <a:rPr lang="en-US" sz="1600" dirty="0" smtClean="0">
                <a:solidFill>
                  <a:schemeClr val="tx2">
                    <a:lumMod val="75000"/>
                  </a:schemeClr>
                </a:solidFill>
              </a:rPr>
              <a:t>Determine Resource Needs</a:t>
            </a:r>
          </a:p>
          <a:p>
            <a:pPr marL="342900" indent="-342900">
              <a:buFont typeface="+mj-lt"/>
              <a:buAutoNum type="arabicPeriod"/>
            </a:pPr>
            <a:endParaRPr lang="en-US" sz="1600" dirty="0" smtClean="0">
              <a:solidFill>
                <a:schemeClr val="tx2">
                  <a:lumMod val="75000"/>
                </a:schemeClr>
              </a:solidFill>
            </a:endParaRPr>
          </a:p>
          <a:p>
            <a:pPr marL="342900" indent="-342900">
              <a:buFont typeface="+mj-lt"/>
              <a:buAutoNum type="arabicPeriod"/>
            </a:pPr>
            <a:r>
              <a:rPr lang="en-US" sz="1600" dirty="0" smtClean="0">
                <a:solidFill>
                  <a:schemeClr val="tx2">
                    <a:lumMod val="75000"/>
                  </a:schemeClr>
                </a:solidFill>
              </a:rPr>
              <a:t>Establish Initial Organization with Span of Control</a:t>
            </a:r>
          </a:p>
          <a:p>
            <a:pPr marL="342900" indent="-342900">
              <a:buFont typeface="+mj-lt"/>
              <a:buAutoNum type="arabicPeriod"/>
            </a:pPr>
            <a:endParaRPr lang="en-US" sz="1600" dirty="0" smtClean="0">
              <a:solidFill>
                <a:schemeClr val="tx2">
                  <a:lumMod val="75000"/>
                </a:schemeClr>
              </a:solidFill>
            </a:endParaRPr>
          </a:p>
          <a:p>
            <a:pPr marL="342900" indent="-342900">
              <a:buFont typeface="+mj-lt"/>
              <a:buAutoNum type="arabicPeriod"/>
            </a:pPr>
            <a:r>
              <a:rPr lang="en-US" sz="1600" dirty="0" smtClean="0">
                <a:solidFill>
                  <a:schemeClr val="tx2">
                    <a:lumMod val="75000"/>
                  </a:schemeClr>
                </a:solidFill>
              </a:rPr>
              <a:t>Begin development of IAP using an ICS 201 form</a:t>
            </a:r>
          </a:p>
          <a:p>
            <a:pPr marL="342900" indent="-342900">
              <a:buFont typeface="+mj-lt"/>
              <a:buAutoNum type="arabicPeriod"/>
            </a:pPr>
            <a:endParaRPr lang="en-US" sz="1600" dirty="0" smtClean="0">
              <a:solidFill>
                <a:schemeClr val="tx2">
                  <a:lumMod val="75000"/>
                </a:schemeClr>
              </a:solidFill>
            </a:endParaRPr>
          </a:p>
          <a:p>
            <a:pPr marL="342900" indent="-342900">
              <a:buFont typeface="+mj-lt"/>
              <a:buAutoNum type="arabicPeriod"/>
            </a:pPr>
            <a:r>
              <a:rPr lang="en-US" sz="1600" dirty="0" smtClean="0">
                <a:solidFill>
                  <a:schemeClr val="tx2">
                    <a:lumMod val="75000"/>
                  </a:schemeClr>
                </a:solidFill>
              </a:rPr>
              <a:t>Transmission of radio reports (Preliminary and Progress Update Reports every 15/30 min).</a:t>
            </a:r>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1744384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rot="18434658">
            <a:off x="2578806" y="3737410"/>
            <a:ext cx="2133600" cy="646331"/>
          </a:xfrm>
          <a:prstGeom prst="rect">
            <a:avLst/>
          </a:prstGeom>
          <a:noFill/>
        </p:spPr>
        <p:txBody>
          <a:bodyPr wrap="square" rtlCol="0">
            <a:spAutoFit/>
          </a:bodyPr>
          <a:lstStyle/>
          <a:p>
            <a:pPr algn="ctr"/>
            <a:r>
              <a:rPr lang="en-US" dirty="0" smtClean="0"/>
              <a:t>PRE-DOC</a:t>
            </a:r>
          </a:p>
          <a:p>
            <a:pPr algn="ctr"/>
            <a:r>
              <a:rPr lang="en-US" dirty="0" smtClean="0"/>
              <a:t>ACTIVATION</a:t>
            </a:r>
            <a:endParaRPr lang="en-US" dirty="0"/>
          </a:p>
        </p:txBody>
      </p:sp>
      <p:sp>
        <p:nvSpPr>
          <p:cNvPr id="2" name="Title 1"/>
          <p:cNvSpPr>
            <a:spLocks noGrp="1"/>
          </p:cNvSpPr>
          <p:nvPr>
            <p:ph type="title"/>
          </p:nvPr>
        </p:nvSpPr>
        <p:spPr>
          <a:xfrm>
            <a:off x="457200" y="152400"/>
            <a:ext cx="8229600" cy="914400"/>
          </a:xfrm>
        </p:spPr>
        <p:txBody>
          <a:bodyPr/>
          <a:lstStyle/>
          <a:p>
            <a:pPr>
              <a:lnSpc>
                <a:spcPct val="100000"/>
              </a:lnSpc>
            </a:pPr>
            <a:r>
              <a:rPr lang="en-US" sz="2800" dirty="0" smtClean="0">
                <a:solidFill>
                  <a:schemeClr val="tx2">
                    <a:lumMod val="75000"/>
                  </a:schemeClr>
                </a:solidFill>
                <a:effectLst/>
              </a:rPr>
              <a:t>Information </a:t>
            </a:r>
            <a:r>
              <a:rPr lang="en-US" sz="2800" dirty="0" smtClean="0">
                <a:solidFill>
                  <a:schemeClr val="tx2">
                    <a:lumMod val="75000"/>
                  </a:schemeClr>
                </a:solidFill>
                <a:effectLst/>
              </a:rPr>
              <a:t>Flow - </a:t>
            </a:r>
            <a:r>
              <a:rPr lang="en-US" dirty="0" smtClean="0">
                <a:solidFill>
                  <a:schemeClr val="tx2">
                    <a:lumMod val="75000"/>
                  </a:schemeClr>
                </a:solidFill>
                <a:effectLst/>
              </a:rPr>
              <a:t>During </a:t>
            </a:r>
            <a:r>
              <a:rPr lang="en-US" dirty="0" smtClean="0">
                <a:solidFill>
                  <a:schemeClr val="tx2">
                    <a:lumMod val="75000"/>
                  </a:schemeClr>
                </a:solidFill>
                <a:effectLst/>
              </a:rPr>
              <a:t>a DOC Elevated Activation </a:t>
            </a:r>
            <a:endParaRPr lang="en-US" dirty="0">
              <a:solidFill>
                <a:schemeClr val="tx2">
                  <a:lumMod val="75000"/>
                </a:schemeClr>
              </a:solidFill>
              <a:effectLst/>
            </a:endParaRPr>
          </a:p>
        </p:txBody>
      </p:sp>
      <p:graphicFrame>
        <p:nvGraphicFramePr>
          <p:cNvPr id="5" name="Diagram 4"/>
          <p:cNvGraphicFramePr/>
          <p:nvPr>
            <p:extLst>
              <p:ext uri="{D42A27DB-BD31-4B8C-83A1-F6EECF244321}">
                <p14:modId xmlns:p14="http://schemas.microsoft.com/office/powerpoint/2010/main" val="4166920570"/>
              </p:ext>
            </p:extLst>
          </p:nvPr>
        </p:nvGraphicFramePr>
        <p:xfrm>
          <a:off x="609600" y="1181100"/>
          <a:ext cx="8001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Arrow Connector 5"/>
          <p:cNvCxnSpPr/>
          <p:nvPr/>
        </p:nvCxnSpPr>
        <p:spPr>
          <a:xfrm>
            <a:off x="2971800" y="5181600"/>
            <a:ext cx="373380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1143000" y="1865412"/>
            <a:ext cx="533897"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457200" y="1990130"/>
            <a:ext cx="1981696" cy="261610"/>
          </a:xfrm>
          <a:prstGeom prst="rect">
            <a:avLst/>
          </a:prstGeom>
          <a:noFill/>
        </p:spPr>
        <p:txBody>
          <a:bodyPr wrap="square" rtlCol="0">
            <a:spAutoFit/>
          </a:bodyPr>
          <a:lstStyle/>
          <a:p>
            <a:pPr algn="ctr"/>
            <a:r>
              <a:rPr lang="en-US" sz="1100" dirty="0" smtClean="0"/>
              <a:t>PRIMARY SUPPORT</a:t>
            </a:r>
            <a:endParaRPr lang="en-US" sz="1100" dirty="0"/>
          </a:p>
        </p:txBody>
      </p:sp>
      <p:cxnSp>
        <p:nvCxnSpPr>
          <p:cNvPr id="9" name="Straight Arrow Connector 8"/>
          <p:cNvCxnSpPr/>
          <p:nvPr/>
        </p:nvCxnSpPr>
        <p:spPr>
          <a:xfrm>
            <a:off x="1133475" y="2364135"/>
            <a:ext cx="542677"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743198" y="2608749"/>
            <a:ext cx="1542802" cy="253916"/>
          </a:xfrm>
          <a:prstGeom prst="rect">
            <a:avLst/>
          </a:prstGeom>
          <a:noFill/>
        </p:spPr>
        <p:txBody>
          <a:bodyPr wrap="square" rtlCol="0">
            <a:spAutoFit/>
          </a:bodyPr>
          <a:lstStyle/>
          <a:p>
            <a:r>
              <a:rPr lang="en-US" sz="1050" dirty="0" smtClean="0"/>
              <a:t>MONITOR</a:t>
            </a:r>
            <a:endParaRPr lang="en-US" sz="1050" dirty="0"/>
          </a:p>
        </p:txBody>
      </p:sp>
      <p:cxnSp>
        <p:nvCxnSpPr>
          <p:cNvPr id="11" name="Straight Arrow Connector 10"/>
          <p:cNvCxnSpPr/>
          <p:nvPr/>
        </p:nvCxnSpPr>
        <p:spPr>
          <a:xfrm flipH="1">
            <a:off x="2947812" y="3352800"/>
            <a:ext cx="1243188" cy="1632656"/>
          </a:xfrm>
          <a:prstGeom prst="straightConnector1">
            <a:avLst/>
          </a:prstGeom>
          <a:ln>
            <a:solidFill>
              <a:schemeClr val="accent2">
                <a:lumMod val="75000"/>
              </a:schemeClr>
            </a:solidFill>
            <a:headEnd type="arrow"/>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3645606" y="4901625"/>
            <a:ext cx="2133600" cy="769441"/>
          </a:xfrm>
          <a:prstGeom prst="rect">
            <a:avLst/>
          </a:prstGeom>
          <a:noFill/>
        </p:spPr>
        <p:txBody>
          <a:bodyPr wrap="square" rtlCol="0">
            <a:spAutoFit/>
          </a:bodyPr>
          <a:lstStyle/>
          <a:p>
            <a:pPr algn="ctr"/>
            <a:r>
              <a:rPr lang="en-US" sz="1600" b="1" dirty="0" smtClean="0">
                <a:solidFill>
                  <a:srgbClr val="FF0000"/>
                </a:solidFill>
              </a:rPr>
              <a:t>DOC ACTIVATION</a:t>
            </a:r>
          </a:p>
          <a:p>
            <a:pPr algn="ctr"/>
            <a:r>
              <a:rPr lang="en-US" sz="1400" dirty="0" smtClean="0"/>
              <a:t>RESOURCE REQUESTS &amp; INCIDENT UPDATES</a:t>
            </a:r>
            <a:endParaRPr lang="en-US" sz="1400" dirty="0"/>
          </a:p>
        </p:txBody>
      </p:sp>
      <p:sp>
        <p:nvSpPr>
          <p:cNvPr id="14" name="TextBox 13"/>
          <p:cNvSpPr txBox="1"/>
          <p:nvPr/>
        </p:nvSpPr>
        <p:spPr>
          <a:xfrm rot="2673139">
            <a:off x="5320312" y="3935318"/>
            <a:ext cx="1377468" cy="369332"/>
          </a:xfrm>
          <a:prstGeom prst="rect">
            <a:avLst/>
          </a:prstGeom>
          <a:noFill/>
        </p:spPr>
        <p:txBody>
          <a:bodyPr wrap="square" rtlCol="0">
            <a:spAutoFit/>
          </a:bodyPr>
          <a:lstStyle/>
          <a:p>
            <a:pPr algn="ctr"/>
            <a:r>
              <a:rPr lang="en-US" dirty="0" smtClean="0"/>
              <a:t>UPDATES</a:t>
            </a:r>
            <a:endParaRPr lang="en-US" dirty="0"/>
          </a:p>
        </p:txBody>
      </p:sp>
      <p:cxnSp>
        <p:nvCxnSpPr>
          <p:cNvPr id="15" name="Straight Arrow Connector 14"/>
          <p:cNvCxnSpPr/>
          <p:nvPr/>
        </p:nvCxnSpPr>
        <p:spPr>
          <a:xfrm flipH="1" flipV="1">
            <a:off x="4991100" y="3330928"/>
            <a:ext cx="1714500" cy="165452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rot="2728731">
            <a:off x="5093805" y="4196693"/>
            <a:ext cx="1377468" cy="369332"/>
          </a:xfrm>
          <a:prstGeom prst="rect">
            <a:avLst/>
          </a:prstGeom>
          <a:noFill/>
        </p:spPr>
        <p:txBody>
          <a:bodyPr wrap="square" rtlCol="0">
            <a:spAutoFit/>
          </a:bodyPr>
          <a:lstStyle/>
          <a:p>
            <a:pPr algn="ctr"/>
            <a:r>
              <a:rPr lang="en-US" dirty="0" smtClean="0"/>
              <a:t>MONITOR</a:t>
            </a:r>
            <a:endParaRPr lang="en-US" dirty="0"/>
          </a:p>
        </p:txBody>
      </p:sp>
      <p:sp>
        <p:nvSpPr>
          <p:cNvPr id="22" name="TextBox 21"/>
          <p:cNvSpPr txBox="1"/>
          <p:nvPr/>
        </p:nvSpPr>
        <p:spPr>
          <a:xfrm>
            <a:off x="533400" y="1371600"/>
            <a:ext cx="1828800" cy="369332"/>
          </a:xfrm>
          <a:prstGeom prst="rect">
            <a:avLst/>
          </a:prstGeom>
          <a:noFill/>
        </p:spPr>
        <p:txBody>
          <a:bodyPr wrap="square" rtlCol="0">
            <a:spAutoFit/>
          </a:bodyPr>
          <a:lstStyle/>
          <a:p>
            <a:pPr algn="ctr"/>
            <a:r>
              <a:rPr lang="en-US" b="1" u="sng" dirty="0" smtClean="0"/>
              <a:t>Legend</a:t>
            </a:r>
            <a:endParaRPr lang="en-US" b="1" u="sng" dirty="0"/>
          </a:p>
        </p:txBody>
      </p:sp>
      <p:sp>
        <p:nvSpPr>
          <p:cNvPr id="23" name="Slide Number Placeholder 22"/>
          <p:cNvSpPr>
            <a:spLocks noGrp="1"/>
          </p:cNvSpPr>
          <p:nvPr>
            <p:ph type="sldNum" sz="quarter" idx="12"/>
          </p:nvPr>
        </p:nvSpPr>
        <p:spPr/>
        <p:txBody>
          <a:bodyPr/>
          <a:lstStyle/>
          <a:p>
            <a:fld id="{1F7505B7-3721-4B8B-B350-887AD588C904}" type="slidenum">
              <a:rPr lang="en-US" smtClean="0"/>
              <a:t>34</a:t>
            </a:fld>
            <a:endParaRPr lang="en-US" dirty="0"/>
          </a:p>
        </p:txBody>
      </p:sp>
      <p:pic>
        <p:nvPicPr>
          <p:cNvPr id="21"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4423888"/>
            <a:ext cx="2159868" cy="14435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Content Placeholder 10"/>
          <p:cNvPicPr>
            <a:picLocks noGrp="1" noChangeAspect="1"/>
          </p:cNvPicPr>
          <p:nvPr>
            <p:ph sz="half" idx="4294967295"/>
          </p:nvPr>
        </p:nvPicPr>
        <p:blipFill>
          <a:blip r:embed="rId9">
            <a:extLst>
              <a:ext uri="{28A0092B-C50C-407E-A947-70E740481C1C}">
                <a14:useLocalDpi xmlns:a14="http://schemas.microsoft.com/office/drawing/2010/main" val="0"/>
              </a:ext>
            </a:extLst>
          </a:blip>
          <a:stretch>
            <a:fillRect/>
          </a:stretch>
        </p:blipFill>
        <p:spPr>
          <a:xfrm>
            <a:off x="3657600" y="2285953"/>
            <a:ext cx="1828800" cy="1066847"/>
          </a:xfrm>
          <a:prstGeom prst="rect">
            <a:avLst/>
          </a:prstGeom>
          <a:ln>
            <a:noFill/>
          </a:ln>
          <a:effectLst>
            <a:softEdge rad="112500"/>
          </a:effectLst>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t="10802"/>
          <a:stretch/>
        </p:blipFill>
        <p:spPr>
          <a:xfrm>
            <a:off x="6714949" y="4267200"/>
            <a:ext cx="2048051" cy="1461448"/>
          </a:xfrm>
          <a:prstGeom prst="rect">
            <a:avLst/>
          </a:prstGeom>
          <a:ln>
            <a:noFill/>
          </a:ln>
          <a:effectLst>
            <a:softEdge rad="112500"/>
          </a:effectLst>
        </p:spPr>
      </p:pic>
    </p:spTree>
    <p:extLst>
      <p:ext uri="{BB962C8B-B14F-4D97-AF65-F5344CB8AC3E}">
        <p14:creationId xmlns:p14="http://schemas.microsoft.com/office/powerpoint/2010/main" val="1864529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35</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843" y="1733550"/>
            <a:ext cx="3581400" cy="26860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100" y="1752600"/>
            <a:ext cx="3556000" cy="2667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4400550"/>
            <a:ext cx="3276600" cy="2457450"/>
          </a:xfrm>
          <a:prstGeom prst="rect">
            <a:avLst/>
          </a:prstGeom>
        </p:spPr>
      </p:pic>
      <p:sp>
        <p:nvSpPr>
          <p:cNvPr id="6" name="Rectangle 5"/>
          <p:cNvSpPr/>
          <p:nvPr/>
        </p:nvSpPr>
        <p:spPr>
          <a:xfrm>
            <a:off x="304800" y="228600"/>
            <a:ext cx="8534400" cy="1200329"/>
          </a:xfrm>
          <a:prstGeom prst="rect">
            <a:avLst/>
          </a:prstGeom>
        </p:spPr>
        <p:txBody>
          <a:bodyPr wrap="square">
            <a:spAutoFit/>
          </a:bodyPr>
          <a:lstStyle/>
          <a:p>
            <a:r>
              <a:rPr lang="en-US" sz="3600" dirty="0">
                <a:solidFill>
                  <a:schemeClr val="tx2">
                    <a:lumMod val="75000"/>
                  </a:schemeClr>
                </a:solidFill>
              </a:rPr>
              <a:t>Conditions Actions and Needs (CAN)</a:t>
            </a:r>
          </a:p>
          <a:p>
            <a:r>
              <a:rPr lang="en-US" sz="3600" dirty="0">
                <a:solidFill>
                  <a:schemeClr val="tx2">
                    <a:lumMod val="75000"/>
                  </a:schemeClr>
                </a:solidFill>
              </a:rPr>
              <a:t>Information and Intelligence - SA/COP</a:t>
            </a:r>
          </a:p>
        </p:txBody>
      </p:sp>
    </p:spTree>
    <p:extLst>
      <p:ext uri="{BB962C8B-B14F-4D97-AF65-F5344CB8AC3E}">
        <p14:creationId xmlns:p14="http://schemas.microsoft.com/office/powerpoint/2010/main" val="1480775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Airport Police Division</a:t>
            </a:r>
            <a:endParaRPr lang="en-US" sz="3200" dirty="0"/>
          </a:p>
        </p:txBody>
      </p:sp>
      <p:sp>
        <p:nvSpPr>
          <p:cNvPr id="5" name="Content Placeholder 4"/>
          <p:cNvSpPr>
            <a:spLocks noGrp="1"/>
          </p:cNvSpPr>
          <p:nvPr>
            <p:ph idx="1"/>
          </p:nvPr>
        </p:nvSpPr>
        <p:spPr/>
        <p:txBody>
          <a:bodyPr/>
          <a:lstStyle/>
          <a:p>
            <a:endParaRPr lang="en-US" dirty="0" smtClean="0"/>
          </a:p>
          <a:p>
            <a:endParaRPr lang="en-US" dirty="0"/>
          </a:p>
          <a:p>
            <a:endParaRPr lang="en-US" dirty="0" smtClean="0"/>
          </a:p>
          <a:p>
            <a:endParaRPr lang="en-US" dirty="0" smtClean="0"/>
          </a:p>
          <a:p>
            <a:endParaRPr lang="en-US" dirty="0"/>
          </a:p>
          <a:p>
            <a:endParaRPr lang="en-US" dirty="0"/>
          </a:p>
          <a:p>
            <a:r>
              <a:rPr lang="en-US" sz="2400" dirty="0"/>
              <a:t>Los Angeles Airport Police employs over 1,100 law enforcement and civilian </a:t>
            </a:r>
            <a:r>
              <a:rPr lang="en-US" sz="2400" dirty="0" smtClean="0"/>
              <a:t>personnel</a:t>
            </a:r>
            <a:r>
              <a:rPr lang="en-US" sz="2400" dirty="0"/>
              <a:t>.</a:t>
            </a:r>
          </a:p>
          <a:p>
            <a:endParaRPr lang="en-US" sz="2400" dirty="0" smtClean="0"/>
          </a:p>
          <a:p>
            <a:r>
              <a:rPr lang="en-US" sz="2400" dirty="0" smtClean="0"/>
              <a:t>For Emergencies Call - </a:t>
            </a:r>
          </a:p>
          <a:p>
            <a:pPr marL="0" indent="0" algn="ctr">
              <a:buNone/>
            </a:pPr>
            <a:r>
              <a:rPr lang="en-US" sz="2800" b="1" dirty="0"/>
              <a:t>310-646-7911 </a:t>
            </a:r>
          </a:p>
          <a:p>
            <a:endParaRPr lang="en-US" dirty="0"/>
          </a:p>
        </p:txBody>
      </p:sp>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36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49731"/>
            <a:ext cx="3962400" cy="2226869"/>
          </a:xfrm>
          <a:prstGeom prst="rect">
            <a:avLst/>
          </a:prstGeom>
        </p:spPr>
      </p:pic>
    </p:spTree>
    <p:extLst>
      <p:ext uri="{BB962C8B-B14F-4D97-AF65-F5344CB8AC3E}">
        <p14:creationId xmlns:p14="http://schemas.microsoft.com/office/powerpoint/2010/main" val="20065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sz="4400" dirty="0" smtClean="0"/>
              <a:t>Collaboration</a:t>
            </a:r>
            <a:endParaRPr lang="en-US" sz="4400" dirty="0"/>
          </a:p>
        </p:txBody>
      </p:sp>
      <p:sp>
        <p:nvSpPr>
          <p:cNvPr id="3" name="Subtitle 2"/>
          <p:cNvSpPr>
            <a:spLocks noGrp="1"/>
          </p:cNvSpPr>
          <p:nvPr>
            <p:ph sz="half" idx="4294967295"/>
          </p:nvPr>
        </p:nvSpPr>
        <p:spPr>
          <a:xfrm>
            <a:off x="457200" y="2326862"/>
            <a:ext cx="4038600" cy="3799301"/>
          </a:xfrm>
          <a:prstGeom prst="rect">
            <a:avLst/>
          </a:prstGeom>
        </p:spPr>
        <p:txBody>
          <a:bodyPr>
            <a:normAutofit fontScale="70000" lnSpcReduction="20000"/>
          </a:bodyPr>
          <a:lstStyle/>
          <a:p>
            <a:r>
              <a:rPr lang="en-US" b="1" dirty="0" smtClean="0">
                <a:solidFill>
                  <a:schemeClr val="tx2">
                    <a:lumMod val="75000"/>
                  </a:schemeClr>
                </a:solidFill>
              </a:rPr>
              <a:t>Incident Management Protocols</a:t>
            </a:r>
          </a:p>
          <a:p>
            <a:pPr lvl="1"/>
            <a:r>
              <a:rPr lang="en-US" sz="2100" dirty="0" smtClean="0">
                <a:solidFill>
                  <a:schemeClr val="tx2">
                    <a:lumMod val="75000"/>
                  </a:schemeClr>
                </a:solidFill>
              </a:rPr>
              <a:t>ICS/SEMS/NIMS</a:t>
            </a:r>
          </a:p>
          <a:p>
            <a:pPr lvl="1"/>
            <a:endParaRPr lang="en-US" sz="2100" dirty="0" smtClean="0">
              <a:solidFill>
                <a:schemeClr val="tx2">
                  <a:lumMod val="75000"/>
                </a:schemeClr>
              </a:solidFill>
            </a:endParaRPr>
          </a:p>
          <a:p>
            <a:r>
              <a:rPr lang="en-US" b="1" dirty="0" smtClean="0">
                <a:solidFill>
                  <a:schemeClr val="tx2">
                    <a:lumMod val="75000"/>
                  </a:schemeClr>
                </a:solidFill>
              </a:rPr>
              <a:t>Active</a:t>
            </a:r>
            <a:r>
              <a:rPr lang="en-US" b="1" baseline="0" dirty="0" smtClean="0">
                <a:solidFill>
                  <a:schemeClr val="tx2">
                    <a:lumMod val="75000"/>
                  </a:schemeClr>
                </a:solidFill>
              </a:rPr>
              <a:t> Participants</a:t>
            </a:r>
            <a:endParaRPr lang="en-US" b="1" dirty="0" smtClean="0">
              <a:solidFill>
                <a:schemeClr val="tx2">
                  <a:lumMod val="75000"/>
                </a:schemeClr>
              </a:solidFill>
            </a:endParaRPr>
          </a:p>
          <a:p>
            <a:pPr lvl="1"/>
            <a:r>
              <a:rPr lang="en-US" sz="2100" dirty="0" smtClean="0">
                <a:solidFill>
                  <a:schemeClr val="tx2">
                    <a:lumMod val="75000"/>
                  </a:schemeClr>
                </a:solidFill>
                <a:latin typeface="+mn-lt"/>
              </a:rPr>
              <a:t>Collaborative Response by </a:t>
            </a:r>
            <a:r>
              <a:rPr lang="en-US" sz="2100" dirty="0">
                <a:solidFill>
                  <a:schemeClr val="tx2">
                    <a:lumMod val="75000"/>
                  </a:schemeClr>
                </a:solidFill>
                <a:latin typeface="+mn-lt"/>
              </a:rPr>
              <a:t>LAWA Airport </a:t>
            </a:r>
            <a:r>
              <a:rPr lang="en-US" sz="2100" dirty="0" smtClean="0">
                <a:solidFill>
                  <a:schemeClr val="tx2">
                    <a:lumMod val="75000"/>
                  </a:schemeClr>
                </a:solidFill>
                <a:latin typeface="+mn-lt"/>
              </a:rPr>
              <a:t>Police, LAPD, LAFD, Airport Operations</a:t>
            </a:r>
            <a:r>
              <a:rPr lang="en-US" sz="2100" dirty="0">
                <a:solidFill>
                  <a:schemeClr val="tx2">
                    <a:lumMod val="75000"/>
                  </a:schemeClr>
                </a:solidFill>
                <a:latin typeface="+mn-lt"/>
              </a:rPr>
              <a:t>,</a:t>
            </a:r>
            <a:r>
              <a:rPr lang="en-US" sz="2100" baseline="0" dirty="0" smtClean="0">
                <a:solidFill>
                  <a:schemeClr val="tx2">
                    <a:lumMod val="75000"/>
                  </a:schemeClr>
                </a:solidFill>
                <a:latin typeface="+mn-lt"/>
              </a:rPr>
              <a:t> and the LAWA DOC</a:t>
            </a:r>
          </a:p>
          <a:p>
            <a:pPr lvl="0"/>
            <a:endParaRPr lang="en-US" b="1" dirty="0" smtClean="0">
              <a:solidFill>
                <a:schemeClr val="tx2">
                  <a:lumMod val="75000"/>
                </a:schemeClr>
              </a:solidFill>
            </a:endParaRPr>
          </a:p>
          <a:p>
            <a:pPr lvl="0"/>
            <a:r>
              <a:rPr lang="en-US" b="1" dirty="0" smtClean="0">
                <a:solidFill>
                  <a:schemeClr val="tx2">
                    <a:lumMod val="75000"/>
                  </a:schemeClr>
                </a:solidFill>
              </a:rPr>
              <a:t>Incident Objectives</a:t>
            </a:r>
          </a:p>
          <a:p>
            <a:pPr lvl="1"/>
            <a:r>
              <a:rPr lang="en-US" sz="2100" dirty="0" smtClean="0">
                <a:solidFill>
                  <a:schemeClr val="tx2">
                    <a:lumMod val="75000"/>
                  </a:schemeClr>
                </a:solidFill>
              </a:rPr>
              <a:t>Life</a:t>
            </a:r>
          </a:p>
          <a:p>
            <a:pPr lvl="1"/>
            <a:r>
              <a:rPr lang="en-US" sz="2100" dirty="0" smtClean="0">
                <a:solidFill>
                  <a:schemeClr val="tx2">
                    <a:lumMod val="75000"/>
                  </a:schemeClr>
                </a:solidFill>
              </a:rPr>
              <a:t>Property</a:t>
            </a:r>
          </a:p>
          <a:p>
            <a:pPr lvl="1"/>
            <a:r>
              <a:rPr lang="en-US" sz="2100" dirty="0" smtClean="0">
                <a:solidFill>
                  <a:schemeClr val="tx2">
                    <a:lumMod val="75000"/>
                  </a:schemeClr>
                </a:solidFill>
              </a:rPr>
              <a:t>Incident Stabilization</a:t>
            </a:r>
          </a:p>
          <a:p>
            <a:pPr lvl="1"/>
            <a:endParaRPr lang="en-US" sz="2100" dirty="0" smtClean="0">
              <a:solidFill>
                <a:schemeClr val="tx2">
                  <a:lumMod val="75000"/>
                </a:schemeClr>
              </a:solidFill>
            </a:endParaRPr>
          </a:p>
          <a:p>
            <a:pPr lvl="1"/>
            <a:r>
              <a:rPr lang="en-US" sz="2100" dirty="0" smtClean="0">
                <a:solidFill>
                  <a:schemeClr val="tx2">
                    <a:lumMod val="75000"/>
                  </a:schemeClr>
                </a:solidFill>
              </a:rPr>
              <a:t>Ensure Safety/Security</a:t>
            </a:r>
          </a:p>
          <a:p>
            <a:pPr lvl="1"/>
            <a:r>
              <a:rPr lang="en-US" sz="2100" dirty="0" smtClean="0">
                <a:solidFill>
                  <a:schemeClr val="tx2">
                    <a:lumMod val="75000"/>
                  </a:schemeClr>
                </a:solidFill>
              </a:rPr>
              <a:t>Focus on Recovery</a:t>
            </a:r>
          </a:p>
          <a:p>
            <a:pPr lvl="1"/>
            <a:r>
              <a:rPr lang="en-US" sz="2100" b="1" u="sng" dirty="0" smtClean="0">
                <a:solidFill>
                  <a:schemeClr val="tx2">
                    <a:lumMod val="75000"/>
                  </a:schemeClr>
                </a:solidFill>
              </a:rPr>
              <a:t>Continuity of Operations</a:t>
            </a:r>
            <a:endParaRPr lang="en-US" sz="2100" b="1" u="sng" dirty="0">
              <a:solidFill>
                <a:schemeClr val="tx2">
                  <a:lumMod val="75000"/>
                </a:schemeClr>
              </a:solidFill>
            </a:endParaRPr>
          </a:p>
        </p:txBody>
      </p:sp>
      <p:pic>
        <p:nvPicPr>
          <p:cNvPr id="206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468119"/>
            <a:ext cx="3208939" cy="21446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7467600" cy="13420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Content Placeholder 10"/>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612738" y="4982728"/>
            <a:ext cx="2864262" cy="1897574"/>
          </a:xfrm>
          <a:prstGeom prst="rect">
            <a:avLst/>
          </a:prstGeom>
          <a:ln>
            <a:noFill/>
          </a:ln>
          <a:effectLst>
            <a:softEdge rad="112500"/>
          </a:effectLst>
        </p:spPr>
      </p:pic>
      <p:sp>
        <p:nvSpPr>
          <p:cNvPr id="12" name="TextBox 11"/>
          <p:cNvSpPr txBox="1"/>
          <p:nvPr/>
        </p:nvSpPr>
        <p:spPr>
          <a:xfrm>
            <a:off x="3545275" y="4749225"/>
            <a:ext cx="2855525" cy="584775"/>
          </a:xfrm>
          <a:prstGeom prst="rect">
            <a:avLst/>
          </a:prstGeom>
          <a:solidFill>
            <a:schemeClr val="tx2">
              <a:lumMod val="60000"/>
              <a:lumOff val="40000"/>
            </a:schemeClr>
          </a:solidFill>
        </p:spPr>
        <p:txBody>
          <a:bodyPr wrap="square" rtlCol="0">
            <a:spAutoFit/>
          </a:bodyPr>
          <a:lstStyle/>
          <a:p>
            <a:pPr algn="ctr"/>
            <a:r>
              <a:rPr lang="en-US" sz="1600" b="1" dirty="0" smtClean="0">
                <a:solidFill>
                  <a:schemeClr val="bg1"/>
                </a:solidFill>
              </a:rPr>
              <a:t>LAX Airport Response Coordination Center</a:t>
            </a:r>
            <a:endParaRPr lang="en-US" sz="1600" b="1" dirty="0">
              <a:solidFill>
                <a:schemeClr val="bg1"/>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8424" y="4985535"/>
            <a:ext cx="2435831" cy="1948665"/>
          </a:xfrm>
          <a:prstGeom prst="rect">
            <a:avLst/>
          </a:prstGeom>
          <a:ln>
            <a:noFill/>
          </a:ln>
          <a:effectLst>
            <a:softEdge rad="112500"/>
          </a:effectLst>
        </p:spPr>
      </p:pic>
      <p:sp>
        <p:nvSpPr>
          <p:cNvPr id="23" name="TextBox 22"/>
          <p:cNvSpPr txBox="1"/>
          <p:nvPr/>
        </p:nvSpPr>
        <p:spPr>
          <a:xfrm>
            <a:off x="6555769" y="4825425"/>
            <a:ext cx="2435831" cy="584775"/>
          </a:xfrm>
          <a:prstGeom prst="rect">
            <a:avLst/>
          </a:prstGeom>
          <a:solidFill>
            <a:srgbClr val="FF0000"/>
          </a:solidFill>
        </p:spPr>
        <p:txBody>
          <a:bodyPr wrap="square" rtlCol="0">
            <a:spAutoFit/>
          </a:bodyPr>
          <a:lstStyle/>
          <a:p>
            <a:pPr algn="ctr"/>
            <a:r>
              <a:rPr lang="en-US" sz="1600" b="1" dirty="0" smtClean="0">
                <a:solidFill>
                  <a:schemeClr val="bg1"/>
                </a:solidFill>
              </a:rPr>
              <a:t>LAWA Department Operations Center</a:t>
            </a:r>
            <a:endParaRPr lang="en-US" sz="1600" b="1" dirty="0">
              <a:solidFill>
                <a:schemeClr val="bg1"/>
              </a:solidFill>
            </a:endParaRPr>
          </a:p>
        </p:txBody>
      </p:sp>
      <p:sp>
        <p:nvSpPr>
          <p:cNvPr id="24" name="TextBox 23"/>
          <p:cNvSpPr txBox="1"/>
          <p:nvPr/>
        </p:nvSpPr>
        <p:spPr>
          <a:xfrm>
            <a:off x="4495801" y="2470284"/>
            <a:ext cx="3242393" cy="338554"/>
          </a:xfrm>
          <a:prstGeom prst="rect">
            <a:avLst/>
          </a:prstGeom>
          <a:solidFill>
            <a:srgbClr val="00B050"/>
          </a:solidFill>
        </p:spPr>
        <p:txBody>
          <a:bodyPr wrap="square" rtlCol="0">
            <a:spAutoFit/>
          </a:bodyPr>
          <a:lstStyle/>
          <a:p>
            <a:pPr algn="ctr"/>
            <a:r>
              <a:rPr lang="en-US" sz="1600" b="1" dirty="0" smtClean="0">
                <a:solidFill>
                  <a:schemeClr val="bg1"/>
                </a:solidFill>
              </a:rPr>
              <a:t>Nov 1 – Incident Command Post</a:t>
            </a:r>
            <a:endParaRPr lang="en-US" sz="1600" b="1" dirty="0">
              <a:solidFill>
                <a:schemeClr val="bg1"/>
              </a:solidFill>
            </a:endParaRPr>
          </a:p>
        </p:txBody>
      </p:sp>
      <p:sp>
        <p:nvSpPr>
          <p:cNvPr id="14" name="Slide Number Placeholder 13"/>
          <p:cNvSpPr>
            <a:spLocks noGrp="1"/>
          </p:cNvSpPr>
          <p:nvPr>
            <p:ph type="sldNum" sz="quarter" idx="12"/>
          </p:nvPr>
        </p:nvSpPr>
        <p:spPr/>
        <p:txBody>
          <a:bodyPr/>
          <a:lstStyle/>
          <a:p>
            <a:fld id="{1F7505B7-3721-4B8B-B350-887AD588C904}" type="slidenum">
              <a:rPr lang="en-US" smtClean="0"/>
              <a:t>37</a:t>
            </a:fld>
            <a:endParaRPr lang="en-US" dirty="0"/>
          </a:p>
        </p:txBody>
      </p:sp>
    </p:spTree>
    <p:extLst>
      <p:ext uri="{BB962C8B-B14F-4D97-AF65-F5344CB8AC3E}">
        <p14:creationId xmlns:p14="http://schemas.microsoft.com/office/powerpoint/2010/main" val="33299842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dirty="0"/>
              <a:t>Roles and responsibilities of stakeholder </a:t>
            </a:r>
            <a:r>
              <a:rPr lang="en-US" dirty="0" smtClean="0"/>
              <a:t>agencies</a:t>
            </a:r>
            <a:endParaRPr lang="en-US" dirty="0"/>
          </a:p>
        </p:txBody>
      </p:sp>
      <p:sp>
        <p:nvSpPr>
          <p:cNvPr id="5" name="Content Placeholder 4"/>
          <p:cNvSpPr>
            <a:spLocks noGrp="1"/>
          </p:cNvSpPr>
          <p:nvPr>
            <p:ph idx="1"/>
          </p:nvPr>
        </p:nvSpPr>
        <p:spPr/>
        <p:txBody>
          <a:bodyPr/>
          <a:lstStyle/>
          <a:p>
            <a:r>
              <a:rPr lang="en-US" dirty="0" smtClean="0"/>
              <a:t>Los Angeles Fire Department (LAFD)</a:t>
            </a:r>
          </a:p>
          <a:p>
            <a:r>
              <a:rPr lang="en-US" dirty="0" smtClean="0"/>
              <a:t>Los Angeles Police Department (LAPD)</a:t>
            </a:r>
          </a:p>
          <a:p>
            <a:r>
              <a:rPr lang="en-US" dirty="0" smtClean="0"/>
              <a:t>Transportation Security Administration (TSA)</a:t>
            </a:r>
            <a:endParaRPr lang="en-US" dirty="0"/>
          </a:p>
          <a:p>
            <a:r>
              <a:rPr lang="en-US" dirty="0" smtClean="0"/>
              <a:t>Customs and Border Protection (CBP)</a:t>
            </a:r>
            <a:endParaRPr lang="en-US" dirty="0"/>
          </a:p>
          <a:p>
            <a:r>
              <a:rPr lang="en-US" dirty="0" smtClean="0"/>
              <a:t>Federal Aviation Administration (FAA)</a:t>
            </a:r>
            <a:endParaRPr lang="en-US" dirty="0"/>
          </a:p>
          <a:p>
            <a:endParaRPr lang="en-US" dirty="0" smtClean="0"/>
          </a:p>
          <a:p>
            <a:endParaRPr lang="en-US" dirty="0"/>
          </a:p>
        </p:txBody>
      </p:sp>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38</a:t>
            </a:fld>
            <a:endParaRPr lang="en-US" dirty="0"/>
          </a:p>
        </p:txBody>
      </p:sp>
    </p:spTree>
    <p:extLst>
      <p:ext uri="{BB962C8B-B14F-4D97-AF65-F5344CB8AC3E}">
        <p14:creationId xmlns:p14="http://schemas.microsoft.com/office/powerpoint/2010/main" val="92332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pPr marL="0" indent="0">
              <a:buNone/>
            </a:pPr>
            <a:r>
              <a:rPr lang="en-US" sz="2800" dirty="0" smtClean="0"/>
              <a:t>Preserves </a:t>
            </a:r>
            <a:r>
              <a:rPr lang="en-US" sz="2800" dirty="0"/>
              <a:t>life and </a:t>
            </a:r>
            <a:r>
              <a:rPr lang="en-US" sz="2800" dirty="0" smtClean="0"/>
              <a:t>property as </a:t>
            </a:r>
            <a:r>
              <a:rPr lang="en-US" sz="2800" dirty="0"/>
              <a:t>an all risk life safety response provider</a:t>
            </a:r>
            <a:r>
              <a:rPr lang="en-US" sz="2800" dirty="0" smtClean="0"/>
              <a:t>.</a:t>
            </a:r>
          </a:p>
          <a:p>
            <a:r>
              <a:rPr lang="en-US" dirty="0" smtClean="0"/>
              <a:t>Fire and EMS on LAX</a:t>
            </a:r>
          </a:p>
          <a:p>
            <a:r>
              <a:rPr lang="en-US" dirty="0" smtClean="0"/>
              <a:t>Aircraft Rescue firefighting (ARFF)</a:t>
            </a:r>
          </a:p>
          <a:p>
            <a:r>
              <a:rPr lang="en-US" dirty="0" smtClean="0"/>
              <a:t>Fire Prevention</a:t>
            </a:r>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pic>
        <p:nvPicPr>
          <p:cNvPr id="16386" name="Picture 2" descr="C:\Users\a20exb\Pictures\lafd-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838200"/>
            <a:ext cx="2867025" cy="284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87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Los Angeles International Airport (LAX)</a:t>
            </a:r>
            <a:endParaRPr lang="en-US" sz="2800" dirty="0"/>
          </a:p>
        </p:txBody>
      </p:sp>
      <p:sp>
        <p:nvSpPr>
          <p:cNvPr id="5" name="Content Placeholder 2"/>
          <p:cNvSpPr>
            <a:spLocks noGrp="1"/>
          </p:cNvSpPr>
          <p:nvPr>
            <p:ph idx="1"/>
          </p:nvPr>
        </p:nvSpPr>
        <p:spPr/>
        <p:txBody>
          <a:bodyPr>
            <a:normAutofit/>
          </a:bodyPr>
          <a:lstStyle/>
          <a:p>
            <a:pPr marL="0" indent="0">
              <a:buNone/>
            </a:pPr>
            <a:r>
              <a:rPr lang="en-US" sz="2800" b="1" dirty="0" smtClean="0">
                <a:solidFill>
                  <a:schemeClr val="tx2">
                    <a:lumMod val="75000"/>
                  </a:schemeClr>
                </a:solidFill>
                <a:latin typeface="+mn-lt"/>
              </a:rPr>
              <a:t>About LAX</a:t>
            </a:r>
          </a:p>
          <a:p>
            <a:pPr lvl="1"/>
            <a:r>
              <a:rPr lang="en-US" sz="2400" b="1" dirty="0">
                <a:solidFill>
                  <a:schemeClr val="tx2">
                    <a:lumMod val="75000"/>
                  </a:schemeClr>
                </a:solidFill>
                <a:latin typeface="+mn-lt"/>
              </a:rPr>
              <a:t>5</a:t>
            </a:r>
            <a:r>
              <a:rPr lang="en-US" sz="2400" b="1" baseline="30000" dirty="0" smtClean="0">
                <a:solidFill>
                  <a:schemeClr val="tx2">
                    <a:lumMod val="75000"/>
                  </a:schemeClr>
                </a:solidFill>
                <a:latin typeface="+mn-lt"/>
              </a:rPr>
              <a:t>th</a:t>
            </a:r>
            <a:r>
              <a:rPr lang="en-US" sz="2400" b="1" dirty="0" smtClean="0">
                <a:solidFill>
                  <a:schemeClr val="tx2">
                    <a:lumMod val="75000"/>
                  </a:schemeClr>
                </a:solidFill>
                <a:latin typeface="+mn-lt"/>
              </a:rPr>
              <a:t> </a:t>
            </a:r>
            <a:r>
              <a:rPr lang="en-US" sz="2400" b="1" dirty="0" smtClean="0">
                <a:solidFill>
                  <a:schemeClr val="tx2">
                    <a:lumMod val="75000"/>
                  </a:schemeClr>
                </a:solidFill>
                <a:latin typeface="+mn-lt"/>
              </a:rPr>
              <a:t>busiest airport in the world</a:t>
            </a:r>
          </a:p>
          <a:p>
            <a:pPr lvl="1"/>
            <a:r>
              <a:rPr lang="en-US" sz="2400" b="1" dirty="0" smtClean="0">
                <a:solidFill>
                  <a:schemeClr val="tx2">
                    <a:lumMod val="75000"/>
                  </a:schemeClr>
                </a:solidFill>
                <a:latin typeface="+mn-lt"/>
              </a:rPr>
              <a:t>2</a:t>
            </a:r>
            <a:r>
              <a:rPr lang="en-US" sz="2400" b="1" baseline="30000" dirty="0" smtClean="0">
                <a:solidFill>
                  <a:schemeClr val="tx2">
                    <a:lumMod val="75000"/>
                  </a:schemeClr>
                </a:solidFill>
                <a:latin typeface="+mn-lt"/>
              </a:rPr>
              <a:t>nd</a:t>
            </a:r>
            <a:r>
              <a:rPr lang="en-US" sz="2400" b="1" dirty="0" smtClean="0">
                <a:solidFill>
                  <a:schemeClr val="tx2">
                    <a:lumMod val="75000"/>
                  </a:schemeClr>
                </a:solidFill>
                <a:latin typeface="+mn-lt"/>
              </a:rPr>
              <a:t> busiest airport in the United States</a:t>
            </a:r>
          </a:p>
          <a:p>
            <a:pPr lvl="1"/>
            <a:r>
              <a:rPr lang="en-US" sz="2400" b="1" dirty="0" smtClean="0">
                <a:solidFill>
                  <a:schemeClr val="tx2">
                    <a:lumMod val="75000"/>
                  </a:schemeClr>
                </a:solidFill>
                <a:latin typeface="+mn-lt"/>
              </a:rPr>
              <a:t>84.9 </a:t>
            </a:r>
            <a:r>
              <a:rPr lang="en-US" sz="2400" b="1" dirty="0" smtClean="0">
                <a:solidFill>
                  <a:schemeClr val="tx2">
                    <a:lumMod val="75000"/>
                  </a:schemeClr>
                </a:solidFill>
                <a:latin typeface="+mn-lt"/>
              </a:rPr>
              <a:t>Million Annual passengers in </a:t>
            </a:r>
            <a:r>
              <a:rPr lang="en-US" sz="2400" b="1" dirty="0" smtClean="0">
                <a:solidFill>
                  <a:schemeClr val="tx2">
                    <a:lumMod val="75000"/>
                  </a:schemeClr>
                </a:solidFill>
                <a:latin typeface="+mn-lt"/>
              </a:rPr>
              <a:t>2017</a:t>
            </a:r>
            <a:endParaRPr lang="en-US" sz="2400" b="1" dirty="0" smtClean="0">
              <a:solidFill>
                <a:schemeClr val="tx2">
                  <a:lumMod val="75000"/>
                </a:schemeClr>
              </a:solidFill>
              <a:latin typeface="+mn-lt"/>
            </a:endParaRPr>
          </a:p>
          <a:p>
            <a:pPr lvl="1"/>
            <a:r>
              <a:rPr lang="en-US" sz="2400" b="1" dirty="0" smtClean="0">
                <a:solidFill>
                  <a:schemeClr val="tx2">
                    <a:lumMod val="75000"/>
                  </a:schemeClr>
                </a:solidFill>
                <a:latin typeface="+mn-lt"/>
              </a:rPr>
              <a:t>2.2 million tons of cargo</a:t>
            </a:r>
          </a:p>
          <a:p>
            <a:pPr lvl="1"/>
            <a:r>
              <a:rPr lang="en-US" sz="2400" b="1" dirty="0" smtClean="0">
                <a:solidFill>
                  <a:schemeClr val="tx2">
                    <a:lumMod val="75000"/>
                  </a:schemeClr>
                </a:solidFill>
                <a:latin typeface="+mn-lt"/>
              </a:rPr>
              <a:t>LAX handled 697,138 operations (landings and takeoffs) in 2016.</a:t>
            </a:r>
          </a:p>
          <a:p>
            <a:pPr lvl="1"/>
            <a:r>
              <a:rPr lang="en-US" sz="2400" b="1" dirty="0" smtClean="0">
                <a:solidFill>
                  <a:schemeClr val="tx2">
                    <a:lumMod val="75000"/>
                  </a:schemeClr>
                </a:solidFill>
                <a:latin typeface="+mn-lt"/>
              </a:rPr>
              <a:t>3,500 Acres</a:t>
            </a:r>
          </a:p>
          <a:p>
            <a:pPr lvl="1"/>
            <a:r>
              <a:rPr lang="en-US" sz="2400" b="1" dirty="0" smtClean="0">
                <a:solidFill>
                  <a:schemeClr val="tx2">
                    <a:lumMod val="75000"/>
                  </a:schemeClr>
                </a:solidFill>
                <a:latin typeface="+mn-lt"/>
              </a:rPr>
              <a:t>1,800 Airfield Acreage</a:t>
            </a:r>
          </a:p>
          <a:p>
            <a:pPr lvl="1"/>
            <a:endParaRPr lang="en-US" dirty="0" smtClean="0">
              <a:solidFill>
                <a:schemeClr val="tx2">
                  <a:lumMod val="75000"/>
                </a:schemeClr>
              </a:solidFill>
            </a:endParaRPr>
          </a:p>
        </p:txBody>
      </p:sp>
    </p:spTree>
    <p:extLst>
      <p:ext uri="{BB962C8B-B14F-4D97-AF65-F5344CB8AC3E}">
        <p14:creationId xmlns:p14="http://schemas.microsoft.com/office/powerpoint/2010/main" val="9950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Law enforcement outside of LAWA</a:t>
            </a:r>
          </a:p>
          <a:p>
            <a:r>
              <a:rPr lang="en-US" dirty="0" smtClean="0"/>
              <a:t>Responds to support Airport Police Division</a:t>
            </a:r>
          </a:p>
          <a:p>
            <a:r>
              <a:rPr lang="en-US" dirty="0" smtClean="0"/>
              <a:t>Supports LAX with K-9 and Bomb Squad</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pic>
        <p:nvPicPr>
          <p:cNvPr id="17410" name="Picture 2" descr="C:\Users\a20exb\Pictures\LAPD-Badge-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990600"/>
            <a:ext cx="2139950" cy="2806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4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sz="2800" dirty="0"/>
              <a:t>Protect the nation's transportation systems to ensure freedom of movement for people and commerce</a:t>
            </a:r>
            <a:r>
              <a:rPr lang="en-US" sz="2800" dirty="0" smtClean="0"/>
              <a:t>.</a:t>
            </a:r>
          </a:p>
          <a:p>
            <a:pPr lvl="1"/>
            <a:r>
              <a:rPr lang="en-US" sz="2800" dirty="0" smtClean="0"/>
              <a:t>Part 1542</a:t>
            </a:r>
            <a:endParaRPr lang="en-US" sz="2800" dirty="0"/>
          </a:p>
        </p:txBody>
      </p:sp>
      <p:sp>
        <p:nvSpPr>
          <p:cNvPr id="2" name="Slide Number Placeholder 1"/>
          <p:cNvSpPr>
            <a:spLocks noGrp="1"/>
          </p:cNvSpPr>
          <p:nvPr>
            <p:ph type="sldNum" sz="quarter" idx="12"/>
          </p:nvPr>
        </p:nvSpPr>
        <p:spPr/>
        <p:txBody>
          <a:bodyPr/>
          <a:lstStyle/>
          <a:p>
            <a:pPr>
              <a:defRPr/>
            </a:pPr>
            <a:fld id="{9FC34618-9A50-4DB0-ABC6-C1F470564E77}" type="slidenum">
              <a:rPr lang="en-US" smtClean="0"/>
              <a:pPr>
                <a:defRPr/>
              </a:pPr>
              <a:t>41</a:t>
            </a:fld>
            <a:endParaRPr lang="en-US" dirty="0"/>
          </a:p>
        </p:txBody>
      </p:sp>
      <p:pic>
        <p:nvPicPr>
          <p:cNvPr id="15362" name="Picture 2" descr="C:\Users\a20exb\Pictures\TSA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771650"/>
            <a:ext cx="4019145"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00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pPr marL="0" indent="0">
              <a:buNone/>
            </a:pPr>
            <a:r>
              <a:rPr lang="en-US" sz="2800" dirty="0" smtClean="0"/>
              <a:t>U.S. Customs and Border Protection</a:t>
            </a:r>
          </a:p>
          <a:p>
            <a:pPr lvl="1"/>
            <a:r>
              <a:rPr lang="en-US" sz="2800" dirty="0" smtClean="0"/>
              <a:t>Federal Inspection Areas (FIS)</a:t>
            </a:r>
            <a:endParaRPr lang="en-US" sz="2800" dirty="0"/>
          </a:p>
        </p:txBody>
      </p:sp>
      <p:sp>
        <p:nvSpPr>
          <p:cNvPr id="4" name="Slide Number Placeholder 3"/>
          <p:cNvSpPr>
            <a:spLocks noGrp="1"/>
          </p:cNvSpPr>
          <p:nvPr>
            <p:ph type="sldNum" sz="quarter" idx="12"/>
          </p:nvPr>
        </p:nvSpPr>
        <p:spPr/>
        <p:txBody>
          <a:bodyPr/>
          <a:lstStyle/>
          <a:p>
            <a:pPr>
              <a:defRPr/>
            </a:pPr>
            <a:endParaRPr lang="en-US" dirty="0"/>
          </a:p>
        </p:txBody>
      </p:sp>
      <p:pic>
        <p:nvPicPr>
          <p:cNvPr id="18434" name="Picture 2" descr="C:\Users\a20exb\Pictur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92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sz="2400" dirty="0" smtClean="0"/>
              <a:t>Air Traffic Control (ATC)</a:t>
            </a:r>
          </a:p>
          <a:p>
            <a:r>
              <a:rPr lang="en-US" sz="2400" dirty="0" smtClean="0"/>
              <a:t>Part 139</a:t>
            </a:r>
          </a:p>
          <a:p>
            <a:endParaRPr lang="en-US" dirty="0"/>
          </a:p>
        </p:txBody>
      </p:sp>
      <p:pic>
        <p:nvPicPr>
          <p:cNvPr id="19458" name="Picture 2" descr="C:\Users\a20exb\Pictures\logoFAA@1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2409825"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90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96131" y="0"/>
            <a:ext cx="73152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fontAlgn="auto">
              <a:spcBef>
                <a:spcPts val="0"/>
              </a:spcBef>
              <a:spcAft>
                <a:spcPts val="0"/>
              </a:spcAft>
              <a:defRPr/>
            </a:pPr>
            <a:r>
              <a:rPr lang="en-US" sz="3600" b="1" dirty="0" smtClean="0">
                <a:solidFill>
                  <a:srgbClr val="336699"/>
                </a:solidFill>
                <a:latin typeface="Century Gothic" pitchFamily="34" charset="0"/>
              </a:rPr>
              <a:t>FAR </a:t>
            </a:r>
            <a:r>
              <a:rPr lang="en-US" sz="3600" b="1" dirty="0">
                <a:solidFill>
                  <a:srgbClr val="336699"/>
                </a:solidFill>
                <a:latin typeface="Century Gothic" pitchFamily="34" charset="0"/>
              </a:rPr>
              <a:t>139 Responsibilities</a:t>
            </a:r>
          </a:p>
          <a:p>
            <a:pPr algn="ctr" fontAlgn="auto">
              <a:spcBef>
                <a:spcPts val="0"/>
              </a:spcBef>
              <a:spcAft>
                <a:spcPts val="0"/>
              </a:spcAft>
              <a:defRPr/>
            </a:pPr>
            <a:endParaRPr lang="en-US" sz="1000" b="1" dirty="0">
              <a:solidFill>
                <a:srgbClr val="336699"/>
              </a:solidFill>
              <a:latin typeface="Century Gothic" pitchFamily="34" charset="0"/>
            </a:endParaRPr>
          </a:p>
          <a:p>
            <a:pPr fontAlgn="auto">
              <a:spcBef>
                <a:spcPts val="0"/>
              </a:spcBef>
              <a:spcAft>
                <a:spcPts val="0"/>
              </a:spcAft>
              <a:defRPr/>
            </a:pPr>
            <a:endParaRPr lang="en-US" sz="1200" b="1" dirty="0">
              <a:solidFill>
                <a:srgbClr val="336699"/>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3600" b="1" dirty="0">
                <a:solidFill>
                  <a:srgbClr val="336699"/>
                </a:solidFill>
                <a:latin typeface="Century Gothic" pitchFamily="34" charset="0"/>
              </a:rPr>
              <a:t/>
            </a:r>
            <a:br>
              <a:rPr lang="en-US" sz="3600" b="1" dirty="0">
                <a:solidFill>
                  <a:srgbClr val="336699"/>
                </a:solidFill>
                <a:latin typeface="Century Gothic" pitchFamily="34" charset="0"/>
              </a:rPr>
            </a:br>
            <a:endParaRPr lang="en-US" sz="3600" b="1" dirty="0">
              <a:solidFill>
                <a:srgbClr val="336699"/>
              </a:solidFill>
              <a:latin typeface="Century Gothic" pitchFamily="34" charset="0"/>
            </a:endParaRPr>
          </a:p>
        </p:txBody>
      </p:sp>
      <p:sp>
        <p:nvSpPr>
          <p:cNvPr id="2" name="TextBox 1"/>
          <p:cNvSpPr txBox="1"/>
          <p:nvPr/>
        </p:nvSpPr>
        <p:spPr>
          <a:xfrm>
            <a:off x="685800" y="1219200"/>
            <a:ext cx="8000999" cy="5509200"/>
          </a:xfrm>
          <a:prstGeom prst="rect">
            <a:avLst/>
          </a:prstGeom>
          <a:noFill/>
        </p:spPr>
        <p:txBody>
          <a:bodyPr wrap="square">
            <a:spAutoFit/>
          </a:bodyPr>
          <a:lstStyle/>
          <a:p>
            <a:pPr>
              <a:defRPr/>
            </a:pPr>
            <a:r>
              <a:rPr lang="en-US" sz="1600" b="1" dirty="0">
                <a:latin typeface="Arial" pitchFamily="34" charset="0"/>
                <a:cs typeface="Arial" pitchFamily="34" charset="0"/>
              </a:rPr>
              <a:t>FAR 139 Subpart D mandates that certificate holder airports perform inspections of airfield facilities, including movement areas to ensure compliance with FAR 139 Standards. These inspections are mandated to be daily, or after incident, or during inclement weather. LAX performs these primary inspections once each of three shifts. </a:t>
            </a:r>
          </a:p>
          <a:p>
            <a:pPr>
              <a:defRPr/>
            </a:pPr>
            <a:endParaRPr lang="en-US" sz="1600" b="1" dirty="0">
              <a:latin typeface="Arial" pitchFamily="34" charset="0"/>
              <a:cs typeface="Arial" pitchFamily="34" charset="0"/>
            </a:endParaRPr>
          </a:p>
          <a:p>
            <a:pPr>
              <a:defRPr/>
            </a:pPr>
            <a:r>
              <a:rPr lang="en-US" sz="1600" b="1" dirty="0">
                <a:latin typeface="Arial" pitchFamily="34" charset="0"/>
                <a:cs typeface="Arial" pitchFamily="34" charset="0"/>
              </a:rPr>
              <a:t>Primary inspections cover four main areas of concentration.</a:t>
            </a:r>
          </a:p>
          <a:p>
            <a:pPr marL="228600" indent="-228600">
              <a:buFont typeface="+mj-lt"/>
              <a:buAutoNum type="arabicPeriod"/>
              <a:defRPr/>
            </a:pPr>
            <a:r>
              <a:rPr lang="en-US" sz="1600" b="1" dirty="0">
                <a:latin typeface="Arial" pitchFamily="34" charset="0"/>
                <a:cs typeface="Arial" pitchFamily="34" charset="0"/>
              </a:rPr>
              <a:t>Pavement inspections of aircraft movement areas – cracks, potholes, spalling.</a:t>
            </a:r>
          </a:p>
          <a:p>
            <a:pPr marL="228600" indent="-228600">
              <a:buFont typeface="+mj-lt"/>
              <a:buAutoNum type="arabicPeriod"/>
              <a:defRPr/>
            </a:pPr>
            <a:r>
              <a:rPr lang="en-US" sz="1600" b="1" dirty="0">
                <a:latin typeface="Arial" pitchFamily="34" charset="0"/>
                <a:cs typeface="Arial" pitchFamily="34" charset="0"/>
              </a:rPr>
              <a:t>Markings/Signs visual inspection of pavement markings, missing signs, obstructed signs.</a:t>
            </a:r>
          </a:p>
          <a:p>
            <a:pPr marL="228600" indent="-228600">
              <a:buFont typeface="+mj-lt"/>
              <a:buAutoNum type="arabicPeriod"/>
              <a:defRPr/>
            </a:pPr>
            <a:r>
              <a:rPr lang="en-US" sz="1600" b="1" dirty="0">
                <a:latin typeface="Arial" pitchFamily="34" charset="0"/>
                <a:cs typeface="Arial" pitchFamily="34" charset="0"/>
              </a:rPr>
              <a:t>Lighting proper operation, good condition, obstruction free</a:t>
            </a:r>
          </a:p>
          <a:p>
            <a:pPr marL="228600" indent="-228600">
              <a:buFont typeface="+mj-lt"/>
              <a:buAutoNum type="arabicPeriod"/>
              <a:defRPr/>
            </a:pPr>
            <a:r>
              <a:rPr lang="en-US" sz="1600" b="1" dirty="0">
                <a:latin typeface="Arial" pitchFamily="34" charset="0"/>
                <a:cs typeface="Arial" pitchFamily="34" charset="0"/>
              </a:rPr>
              <a:t>FOD Foreign Object Debris – removal from aircraft movement areas and adjacent zones.</a:t>
            </a:r>
          </a:p>
          <a:p>
            <a:pPr>
              <a:defRPr/>
            </a:pPr>
            <a:endParaRPr lang="en-US" sz="1600" b="1" dirty="0">
              <a:latin typeface="Arial" pitchFamily="34" charset="0"/>
              <a:cs typeface="Arial" pitchFamily="34" charset="0"/>
            </a:endParaRPr>
          </a:p>
          <a:p>
            <a:pPr>
              <a:defRPr/>
            </a:pPr>
            <a:r>
              <a:rPr lang="en-US" sz="1600" b="1" dirty="0">
                <a:latin typeface="Arial" pitchFamily="34" charset="0"/>
                <a:cs typeface="Arial" pitchFamily="34" charset="0"/>
              </a:rPr>
              <a:t>ATC frequencies North and South Ground are monitored for FAA directed tasks including FOD removal, escorts, cross bleed, Alert response, non pilot runway crossings, movement area construction mitigation. </a:t>
            </a:r>
          </a:p>
          <a:p>
            <a:pPr>
              <a:defRPr/>
            </a:pPr>
            <a:endParaRPr lang="en-US" sz="1600" b="1" dirty="0">
              <a:latin typeface="Arial" pitchFamily="34" charset="0"/>
              <a:cs typeface="Arial" pitchFamily="34" charset="0"/>
            </a:endParaRPr>
          </a:p>
          <a:p>
            <a:pPr>
              <a:defRPr/>
            </a:pPr>
            <a:r>
              <a:rPr lang="en-US" sz="1600" b="1" dirty="0">
                <a:latin typeface="Arial" pitchFamily="34" charset="0"/>
                <a:cs typeface="Arial" pitchFamily="34" charset="0"/>
              </a:rPr>
              <a:t>An airfield tour of duty inspection requires rolling over all aircraft movement areas inspecting for safe FAA compliant conditions. A completed field tour and runway inspection is reported to the duty log. All FAA reported responses as well as escorts are also reported in the log.  </a:t>
            </a:r>
          </a:p>
        </p:txBody>
      </p:sp>
    </p:spTree>
    <p:extLst>
      <p:ext uri="{BB962C8B-B14F-4D97-AF65-F5344CB8AC3E}">
        <p14:creationId xmlns:p14="http://schemas.microsoft.com/office/powerpoint/2010/main" val="85010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LAWA Communication Platforms</a:t>
            </a:r>
            <a:endParaRPr lang="en-US" dirty="0"/>
          </a:p>
        </p:txBody>
      </p:sp>
      <p:sp>
        <p:nvSpPr>
          <p:cNvPr id="3" name="Content Placeholder 2"/>
          <p:cNvSpPr>
            <a:spLocks noGrp="1"/>
          </p:cNvSpPr>
          <p:nvPr>
            <p:ph idx="1"/>
          </p:nvPr>
        </p:nvSpPr>
        <p:spPr/>
        <p:txBody>
          <a:bodyPr/>
          <a:lstStyle/>
          <a:p>
            <a:r>
              <a:rPr lang="en-US" sz="2800" dirty="0" err="1" smtClean="0"/>
              <a:t>Everbridge</a:t>
            </a:r>
            <a:endParaRPr lang="en-US" sz="2800" dirty="0" smtClean="0"/>
          </a:p>
          <a:p>
            <a:r>
              <a:rPr lang="en-US" sz="2800" dirty="0" err="1" smtClean="0"/>
              <a:t>LAXEmergency</a:t>
            </a:r>
            <a:endParaRPr lang="en-US" sz="2800" dirty="0" smtClean="0"/>
          </a:p>
          <a:p>
            <a:pPr marL="457200" lvl="1" indent="0">
              <a:buNone/>
            </a:pPr>
            <a:endParaRPr lang="en-US" dirty="0" smtClean="0">
              <a:hlinkClick r:id="rId2"/>
            </a:endParaRPr>
          </a:p>
          <a:p>
            <a:pPr marL="457200" lvl="1" indent="0">
              <a:buNone/>
            </a:pPr>
            <a:endParaRPr lang="en-US" dirty="0">
              <a:hlinkClick r:id="rId2"/>
            </a:endParaRPr>
          </a:p>
          <a:p>
            <a:pPr marL="457200" lvl="1" indent="0" algn="ctr">
              <a:buNone/>
            </a:pPr>
            <a:r>
              <a:rPr lang="en-US" sz="2800" dirty="0" smtClean="0">
                <a:hlinkClick r:id="rId2"/>
              </a:rPr>
              <a:t>https://www.lawa.org/LAWAalerts/</a:t>
            </a:r>
            <a:endParaRPr lang="en-US" sz="2800" dirty="0" smtClean="0"/>
          </a:p>
          <a:p>
            <a:pPr marL="457200" lvl="1" indent="0">
              <a:buNone/>
            </a:pPr>
            <a:endParaRPr lang="en-US" dirty="0" smtClean="0"/>
          </a:p>
          <a:p>
            <a:endParaRPr lang="en-US" dirty="0"/>
          </a:p>
        </p:txBody>
      </p:sp>
    </p:spTree>
    <p:extLst>
      <p:ext uri="{BB962C8B-B14F-4D97-AF65-F5344CB8AC3E}">
        <p14:creationId xmlns:p14="http://schemas.microsoft.com/office/powerpoint/2010/main" val="398647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solidFill>
                  <a:schemeClr val="tx2">
                    <a:lumMod val="75000"/>
                  </a:schemeClr>
                </a:solidFill>
                <a:effectLst/>
              </a:rPr>
              <a:t>Communications</a:t>
            </a:r>
            <a:endParaRPr lang="en-US" dirty="0">
              <a:solidFill>
                <a:schemeClr val="tx2">
                  <a:lumMod val="75000"/>
                </a:schemeClr>
              </a:solidFill>
              <a:effectLst/>
            </a:endParaRPr>
          </a:p>
        </p:txBody>
      </p:sp>
      <p:sp>
        <p:nvSpPr>
          <p:cNvPr id="3" name="Content Placeholder 2"/>
          <p:cNvSpPr>
            <a:spLocks noGrp="1"/>
          </p:cNvSpPr>
          <p:nvPr>
            <p:ph idx="1"/>
          </p:nvPr>
        </p:nvSpPr>
        <p:spPr>
          <a:xfrm>
            <a:off x="276833" y="1600201"/>
            <a:ext cx="1932967" cy="3962400"/>
          </a:xfrm>
        </p:spPr>
        <p:txBody>
          <a:bodyPr>
            <a:normAutofit fontScale="77500" lnSpcReduction="20000"/>
          </a:bodyPr>
          <a:lstStyle/>
          <a:p>
            <a:pPr marL="0" indent="0" algn="ctr">
              <a:buNone/>
            </a:pPr>
            <a:r>
              <a:rPr lang="en-US" b="1" dirty="0" smtClean="0">
                <a:solidFill>
                  <a:schemeClr val="tx2">
                    <a:lumMod val="75000"/>
                  </a:schemeClr>
                </a:solidFill>
              </a:rPr>
              <a:t>ARCC Notifications</a:t>
            </a:r>
          </a:p>
          <a:p>
            <a:pPr>
              <a:spcBef>
                <a:spcPts val="1200"/>
              </a:spcBef>
            </a:pPr>
            <a:r>
              <a:rPr lang="en-US" sz="1900" dirty="0" smtClean="0">
                <a:solidFill>
                  <a:schemeClr val="tx2">
                    <a:lumMod val="75000"/>
                  </a:schemeClr>
                </a:solidFill>
              </a:rPr>
              <a:t>Notify thousands of stakeholders simultaneously</a:t>
            </a:r>
          </a:p>
          <a:p>
            <a:pPr>
              <a:spcBef>
                <a:spcPts val="1200"/>
              </a:spcBef>
            </a:pPr>
            <a:r>
              <a:rPr lang="en-US" sz="1900" dirty="0" smtClean="0">
                <a:solidFill>
                  <a:schemeClr val="tx2">
                    <a:lumMod val="75000"/>
                  </a:schemeClr>
                </a:solidFill>
              </a:rPr>
              <a:t>Provide public messages about measures for individual safety or operational information</a:t>
            </a:r>
            <a:endParaRPr lang="en-US" sz="1900" dirty="0">
              <a:solidFill>
                <a:schemeClr val="tx2">
                  <a:lumMod val="75000"/>
                </a:schemeClr>
              </a:solidFill>
            </a:endParaRPr>
          </a:p>
          <a:p>
            <a:pPr>
              <a:spcBef>
                <a:spcPts val="1200"/>
              </a:spcBef>
            </a:pPr>
            <a:r>
              <a:rPr lang="en-US" sz="1900" dirty="0" smtClean="0">
                <a:solidFill>
                  <a:schemeClr val="tx2">
                    <a:lumMod val="75000"/>
                  </a:schemeClr>
                </a:solidFill>
              </a:rPr>
              <a:t>Status of Incident</a:t>
            </a:r>
          </a:p>
          <a:p>
            <a:pPr>
              <a:spcBef>
                <a:spcPts val="1200"/>
              </a:spcBef>
            </a:pPr>
            <a:r>
              <a:rPr lang="en-US" sz="1900" dirty="0" smtClean="0">
                <a:solidFill>
                  <a:schemeClr val="tx2">
                    <a:lumMod val="75000"/>
                  </a:schemeClr>
                </a:solidFill>
              </a:rPr>
              <a:t>Message is developed in parallel with Public Relations</a:t>
            </a:r>
          </a:p>
          <a:p>
            <a:pPr lvl="1"/>
            <a:r>
              <a:rPr lang="en-US" sz="1100" dirty="0" smtClean="0"/>
              <a:t>Via  </a:t>
            </a:r>
            <a:r>
              <a:rPr lang="en-US" sz="1100" dirty="0" smtClean="0">
                <a:hlinkClick r:id="rId3"/>
              </a:rPr>
              <a:t>www.lawa.org</a:t>
            </a:r>
            <a:r>
              <a:rPr lang="en-US" sz="1100" dirty="0" smtClean="0"/>
              <a:t> and</a:t>
            </a:r>
            <a:endParaRPr lang="en-US" sz="1100" dirty="0"/>
          </a:p>
        </p:txBody>
      </p:sp>
      <p:sp>
        <p:nvSpPr>
          <p:cNvPr id="5" name="TextBox 4"/>
          <p:cNvSpPr txBox="1"/>
          <p:nvPr/>
        </p:nvSpPr>
        <p:spPr>
          <a:xfrm>
            <a:off x="2362200" y="1155491"/>
            <a:ext cx="2209800" cy="5501506"/>
          </a:xfrm>
          <a:prstGeom prst="rect">
            <a:avLst/>
          </a:prstGeom>
          <a:solidFill>
            <a:schemeClr val="accent4">
              <a:lumMod val="40000"/>
              <a:lumOff val="60000"/>
              <a:alpha val="50000"/>
            </a:schemeClr>
          </a:solidFill>
        </p:spPr>
        <p:txBody>
          <a:bodyPr wrap="square" rtlCol="0">
            <a:spAutoFit/>
          </a:bodyPr>
          <a:lstStyle/>
          <a:p>
            <a:r>
              <a:rPr lang="en-US" sz="1100" dirty="0">
                <a:solidFill>
                  <a:schemeClr val="tx2">
                    <a:lumMod val="75000"/>
                  </a:schemeClr>
                </a:solidFill>
              </a:rPr>
              <a:t>Incident Description: Loaded Gun at Checkpoint 1</a:t>
            </a:r>
          </a:p>
          <a:p>
            <a:endParaRPr lang="en-US" sz="1100" dirty="0">
              <a:solidFill>
                <a:schemeClr val="tx2">
                  <a:lumMod val="75000"/>
                </a:schemeClr>
              </a:solidFill>
            </a:endParaRPr>
          </a:p>
          <a:p>
            <a:r>
              <a:rPr lang="en-US" sz="1100" dirty="0">
                <a:solidFill>
                  <a:schemeClr val="tx2">
                    <a:lumMod val="75000"/>
                  </a:schemeClr>
                </a:solidFill>
              </a:rPr>
              <a:t>Impact to Operations and Facilities:Low</a:t>
            </a:r>
          </a:p>
          <a:p>
            <a:endParaRPr lang="en-US" sz="1100" dirty="0">
              <a:solidFill>
                <a:schemeClr val="tx2">
                  <a:lumMod val="75000"/>
                </a:schemeClr>
              </a:solidFill>
            </a:endParaRPr>
          </a:p>
          <a:p>
            <a:r>
              <a:rPr lang="en-US" sz="1100" dirty="0">
                <a:solidFill>
                  <a:schemeClr val="tx2">
                    <a:lumMod val="75000"/>
                  </a:schemeClr>
                </a:solidFill>
              </a:rPr>
              <a:t>Impact to Security, Life, Safety:Low</a:t>
            </a:r>
          </a:p>
          <a:p>
            <a:endParaRPr lang="en-US" sz="1100" dirty="0">
              <a:solidFill>
                <a:schemeClr val="tx2">
                  <a:lumMod val="75000"/>
                </a:schemeClr>
              </a:solidFill>
            </a:endParaRPr>
          </a:p>
          <a:p>
            <a:r>
              <a:rPr lang="en-US" sz="1100" dirty="0">
                <a:solidFill>
                  <a:schemeClr val="tx2">
                    <a:lumMod val="75000"/>
                  </a:schemeClr>
                </a:solidFill>
              </a:rPr>
              <a:t>Incident Magnitude:Low</a:t>
            </a:r>
          </a:p>
          <a:p>
            <a:endParaRPr lang="en-US" sz="1100" dirty="0">
              <a:solidFill>
                <a:schemeClr val="tx2">
                  <a:lumMod val="75000"/>
                </a:schemeClr>
              </a:solidFill>
            </a:endParaRPr>
          </a:p>
          <a:p>
            <a:r>
              <a:rPr lang="en-US" sz="1100" dirty="0">
                <a:solidFill>
                  <a:schemeClr val="tx2">
                    <a:lumMod val="75000"/>
                  </a:schemeClr>
                </a:solidFill>
              </a:rPr>
              <a:t>Date &amp; Time of Occurrence: </a:t>
            </a:r>
            <a:r>
              <a:rPr lang="en-US" sz="1100" dirty="0" smtClean="0">
                <a:solidFill>
                  <a:schemeClr val="tx2">
                    <a:lumMod val="75000"/>
                  </a:schemeClr>
                </a:solidFill>
              </a:rPr>
              <a:t>020514 at 0907hrs</a:t>
            </a:r>
            <a:endParaRPr lang="en-US" sz="1100" dirty="0">
              <a:solidFill>
                <a:schemeClr val="tx2">
                  <a:lumMod val="75000"/>
                </a:schemeClr>
              </a:solidFill>
            </a:endParaRPr>
          </a:p>
          <a:p>
            <a:endParaRPr lang="en-US" sz="1100" dirty="0">
              <a:solidFill>
                <a:schemeClr val="tx2">
                  <a:lumMod val="75000"/>
                </a:schemeClr>
              </a:solidFill>
            </a:endParaRPr>
          </a:p>
          <a:p>
            <a:r>
              <a:rPr lang="en-US" sz="1100" dirty="0">
                <a:solidFill>
                  <a:schemeClr val="tx2">
                    <a:lumMod val="75000"/>
                  </a:schemeClr>
                </a:solidFill>
              </a:rPr>
              <a:t>Narrative: Upon routine vehicle search at Checkpoint 1 Century/ Vicksburg. A loaded gun (38 caliber) was found in the back seat of the truck with two minors as passengers.</a:t>
            </a:r>
          </a:p>
          <a:p>
            <a:endParaRPr lang="en-US" sz="1100" dirty="0">
              <a:solidFill>
                <a:schemeClr val="tx2">
                  <a:lumMod val="75000"/>
                </a:schemeClr>
              </a:solidFill>
            </a:endParaRPr>
          </a:p>
          <a:p>
            <a:r>
              <a:rPr lang="en-US" sz="1100" dirty="0">
                <a:solidFill>
                  <a:schemeClr val="tx2">
                    <a:lumMod val="75000"/>
                  </a:schemeClr>
                </a:solidFill>
              </a:rPr>
              <a:t>Current Status: Suspect is in custody</a:t>
            </a:r>
          </a:p>
          <a:p>
            <a:endParaRPr lang="en-US" sz="1100" dirty="0">
              <a:solidFill>
                <a:schemeClr val="tx2">
                  <a:lumMod val="75000"/>
                </a:schemeClr>
              </a:solidFill>
            </a:endParaRPr>
          </a:p>
          <a:p>
            <a:r>
              <a:rPr lang="en-US" sz="1100" dirty="0">
                <a:solidFill>
                  <a:schemeClr val="tx2">
                    <a:lumMod val="75000"/>
                  </a:schemeClr>
                </a:solidFill>
              </a:rPr>
              <a:t>Incident Location: Century/Vicksburg</a:t>
            </a:r>
          </a:p>
          <a:p>
            <a:endParaRPr lang="en-US" sz="1100" dirty="0">
              <a:solidFill>
                <a:schemeClr val="tx2">
                  <a:lumMod val="75000"/>
                </a:schemeClr>
              </a:solidFill>
            </a:endParaRPr>
          </a:p>
          <a:p>
            <a:r>
              <a:rPr lang="en-US" sz="1100" dirty="0">
                <a:solidFill>
                  <a:schemeClr val="tx2">
                    <a:lumMod val="75000"/>
                  </a:schemeClr>
                </a:solidFill>
              </a:rPr>
              <a:t>Command Post Location: Century/Vicksburg</a:t>
            </a:r>
          </a:p>
          <a:p>
            <a:endParaRPr lang="en-US" sz="1100" dirty="0">
              <a:solidFill>
                <a:schemeClr val="tx2">
                  <a:lumMod val="75000"/>
                </a:schemeClr>
              </a:solidFill>
            </a:endParaRPr>
          </a:p>
          <a:p>
            <a:r>
              <a:rPr lang="en-US" sz="1100" dirty="0">
                <a:solidFill>
                  <a:schemeClr val="tx2">
                    <a:lumMod val="75000"/>
                  </a:schemeClr>
                </a:solidFill>
              </a:rPr>
              <a:t>Incident #11-051897</a:t>
            </a:r>
          </a:p>
          <a:p>
            <a:endParaRPr lang="en-US" sz="1050" dirty="0"/>
          </a:p>
        </p:txBody>
      </p:sp>
      <p:pic>
        <p:nvPicPr>
          <p:cNvPr id="4100" name="Picture 4" descr="http://ts1.mm.bing.net/th?id=HN.608014867813826895&amp;w=207&amp;h=207&amp;c=8&amp;pid=3.1&amp;qlt=90&amp;rm=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990" y="5148263"/>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39" r="15241"/>
          <a:stretch/>
        </p:blipFill>
        <p:spPr bwMode="auto">
          <a:xfrm>
            <a:off x="1598763" y="5114925"/>
            <a:ext cx="534837"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5345502" y="1810355"/>
            <a:ext cx="2286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Font typeface="Arial" pitchFamily="34" charset="0"/>
              <a:buNone/>
            </a:pPr>
            <a:endParaRPr lang="en-US" sz="1100" dirty="0"/>
          </a:p>
        </p:txBody>
      </p:sp>
      <p:sp>
        <p:nvSpPr>
          <p:cNvPr id="12" name="Content Placeholder 2"/>
          <p:cNvSpPr txBox="1">
            <a:spLocks/>
          </p:cNvSpPr>
          <p:nvPr/>
        </p:nvSpPr>
        <p:spPr>
          <a:xfrm>
            <a:off x="4648200" y="1523999"/>
            <a:ext cx="1840302" cy="369570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Font typeface="Arial" pitchFamily="34" charset="0"/>
              <a:buNone/>
            </a:pP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Wireless Emergency Alerts (WEA)</a:t>
            </a:r>
          </a:p>
          <a:p>
            <a:pPr>
              <a:spcBef>
                <a:spcPts val="1200"/>
              </a:spcBef>
            </a:pPr>
            <a:r>
              <a:rPr lang="en-US" sz="1900" dirty="0" smtClean="0">
                <a:solidFill>
                  <a:schemeClr val="tx2">
                    <a:lumMod val="75000"/>
                  </a:schemeClr>
                </a:solidFill>
              </a:rPr>
              <a:t>Issued by authorized by government administrator.</a:t>
            </a:r>
          </a:p>
          <a:p>
            <a:pPr>
              <a:spcBef>
                <a:spcPts val="1200"/>
              </a:spcBef>
            </a:pPr>
            <a:r>
              <a:rPr lang="en-US" sz="1900" dirty="0" smtClean="0">
                <a:solidFill>
                  <a:schemeClr val="tx2">
                    <a:lumMod val="75000"/>
                  </a:schemeClr>
                </a:solidFill>
              </a:rPr>
              <a:t>Cell Phone Alert within a designated radius </a:t>
            </a:r>
          </a:p>
          <a:p>
            <a:pPr>
              <a:spcBef>
                <a:spcPts val="1200"/>
              </a:spcBef>
            </a:pPr>
            <a:r>
              <a:rPr lang="en-US" sz="1900" dirty="0" smtClean="0">
                <a:solidFill>
                  <a:schemeClr val="tx2">
                    <a:lumMod val="75000"/>
                  </a:schemeClr>
                </a:solidFill>
              </a:rPr>
              <a:t>For users not subscribed to ARCC Notifications.</a:t>
            </a:r>
          </a:p>
          <a:p>
            <a:pPr>
              <a:spcBef>
                <a:spcPts val="1200"/>
              </a:spcBef>
            </a:pPr>
            <a:r>
              <a:rPr lang="en-US" sz="1900" dirty="0" smtClean="0">
                <a:solidFill>
                  <a:schemeClr val="tx2">
                    <a:lumMod val="75000"/>
                  </a:schemeClr>
                </a:solidFill>
              </a:rPr>
              <a:t>Message content provides advisory of airport status</a:t>
            </a:r>
          </a:p>
          <a:p>
            <a:pPr>
              <a:spcBef>
                <a:spcPts val="1200"/>
              </a:spcBef>
            </a:pPr>
            <a:r>
              <a:rPr lang="en-US" sz="1900" dirty="0" smtClean="0">
                <a:solidFill>
                  <a:schemeClr val="tx2">
                    <a:lumMod val="75000"/>
                  </a:schemeClr>
                </a:solidFill>
              </a:rPr>
              <a:t>Emergency use only</a:t>
            </a:r>
          </a:p>
        </p:txBody>
      </p:sp>
      <p:pic>
        <p:nvPicPr>
          <p:cNvPr id="410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57379" t="17679" r="7158" b="41160"/>
          <a:stretch/>
        </p:blipFill>
        <p:spPr bwMode="auto">
          <a:xfrm>
            <a:off x="6416566" y="1497556"/>
            <a:ext cx="2361063" cy="354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6363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47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58" y="2142509"/>
            <a:ext cx="5963483" cy="4410691"/>
          </a:xfrm>
          <a:prstGeom prst="rect">
            <a:avLst/>
          </a:prstGeom>
        </p:spPr>
      </p:pic>
      <p:sp>
        <p:nvSpPr>
          <p:cNvPr id="4" name="Rectangle 3"/>
          <p:cNvSpPr/>
          <p:nvPr/>
        </p:nvSpPr>
        <p:spPr>
          <a:xfrm>
            <a:off x="304800" y="228600"/>
            <a:ext cx="8534400" cy="1354217"/>
          </a:xfrm>
          <a:prstGeom prst="rect">
            <a:avLst/>
          </a:prstGeom>
        </p:spPr>
        <p:txBody>
          <a:bodyPr wrap="square">
            <a:spAutoFit/>
          </a:bodyPr>
          <a:lstStyle/>
          <a:p>
            <a:r>
              <a:rPr lang="en-US" sz="3600" dirty="0" smtClean="0">
                <a:solidFill>
                  <a:schemeClr val="tx2">
                    <a:lumMod val="75000"/>
                  </a:schemeClr>
                </a:solidFill>
              </a:rPr>
              <a:t>AT&amp;T System for Automated Messaging </a:t>
            </a:r>
          </a:p>
          <a:p>
            <a:endParaRPr lang="en-US" sz="1000" dirty="0">
              <a:solidFill>
                <a:schemeClr val="tx2">
                  <a:lumMod val="75000"/>
                </a:schemeClr>
              </a:solidFill>
            </a:endParaRPr>
          </a:p>
          <a:p>
            <a:r>
              <a:rPr lang="en-US" sz="3600" dirty="0" smtClean="0">
                <a:solidFill>
                  <a:schemeClr val="tx2">
                    <a:lumMod val="75000"/>
                  </a:schemeClr>
                </a:solidFill>
              </a:rPr>
              <a:t>– </a:t>
            </a:r>
            <a:r>
              <a:rPr lang="en-US" sz="2400" dirty="0" smtClean="0">
                <a:solidFill>
                  <a:schemeClr val="tx2">
                    <a:lumMod val="75000"/>
                  </a:schemeClr>
                </a:solidFill>
              </a:rPr>
              <a:t>Print on the Back of 60,000 Badge Holders</a:t>
            </a:r>
            <a:endParaRPr lang="en-US" sz="2400" dirty="0">
              <a:solidFill>
                <a:schemeClr val="tx2">
                  <a:lumMod val="75000"/>
                </a:schemeClr>
              </a:solidFill>
            </a:endParaRPr>
          </a:p>
        </p:txBody>
      </p:sp>
    </p:spTree>
    <p:extLst>
      <p:ext uri="{BB962C8B-B14F-4D97-AF65-F5344CB8AC3E}">
        <p14:creationId xmlns:p14="http://schemas.microsoft.com/office/powerpoint/2010/main" val="127252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48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548" y="1847235"/>
            <a:ext cx="5934904" cy="4401165"/>
          </a:xfrm>
          <a:prstGeom prst="rect">
            <a:avLst/>
          </a:prstGeom>
        </p:spPr>
      </p:pic>
      <p:sp>
        <p:nvSpPr>
          <p:cNvPr id="4" name="Rectangle 3"/>
          <p:cNvSpPr/>
          <p:nvPr/>
        </p:nvSpPr>
        <p:spPr>
          <a:xfrm>
            <a:off x="304800" y="228600"/>
            <a:ext cx="8534400" cy="646331"/>
          </a:xfrm>
          <a:prstGeom prst="rect">
            <a:avLst/>
          </a:prstGeom>
        </p:spPr>
        <p:txBody>
          <a:bodyPr wrap="square">
            <a:spAutoFit/>
          </a:bodyPr>
          <a:lstStyle/>
          <a:p>
            <a:r>
              <a:rPr lang="en-US" sz="3600" dirty="0" smtClean="0">
                <a:solidFill>
                  <a:schemeClr val="tx2">
                    <a:lumMod val="75000"/>
                  </a:schemeClr>
                </a:solidFill>
              </a:rPr>
              <a:t>Changeable Message Signs</a:t>
            </a:r>
            <a:endParaRPr lang="en-US" sz="3600" dirty="0">
              <a:solidFill>
                <a:schemeClr val="tx2">
                  <a:lumMod val="75000"/>
                </a:schemeClr>
              </a:solidFill>
            </a:endParaRPr>
          </a:p>
        </p:txBody>
      </p:sp>
    </p:spTree>
    <p:extLst>
      <p:ext uri="{BB962C8B-B14F-4D97-AF65-F5344CB8AC3E}">
        <p14:creationId xmlns:p14="http://schemas.microsoft.com/office/powerpoint/2010/main" val="522465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49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58" y="1524000"/>
            <a:ext cx="5963483" cy="4486902"/>
          </a:xfrm>
          <a:prstGeom prst="rect">
            <a:avLst/>
          </a:prstGeom>
        </p:spPr>
      </p:pic>
      <p:sp>
        <p:nvSpPr>
          <p:cNvPr id="4" name="Rectangle 3"/>
          <p:cNvSpPr/>
          <p:nvPr/>
        </p:nvSpPr>
        <p:spPr>
          <a:xfrm>
            <a:off x="304800" y="228600"/>
            <a:ext cx="8534400" cy="646331"/>
          </a:xfrm>
          <a:prstGeom prst="rect">
            <a:avLst/>
          </a:prstGeom>
        </p:spPr>
        <p:txBody>
          <a:bodyPr wrap="square">
            <a:spAutoFit/>
          </a:bodyPr>
          <a:lstStyle/>
          <a:p>
            <a:r>
              <a:rPr lang="en-US" sz="3600" dirty="0" smtClean="0">
                <a:solidFill>
                  <a:schemeClr val="tx2">
                    <a:lumMod val="75000"/>
                  </a:schemeClr>
                </a:solidFill>
              </a:rPr>
              <a:t>Flight Crew Communication Messaging</a:t>
            </a:r>
            <a:endParaRPr lang="en-US" sz="3600" dirty="0">
              <a:solidFill>
                <a:schemeClr val="tx2">
                  <a:lumMod val="75000"/>
                </a:schemeClr>
              </a:solidFill>
            </a:endParaRPr>
          </a:p>
        </p:txBody>
      </p:sp>
    </p:spTree>
    <p:extLst>
      <p:ext uri="{BB962C8B-B14F-4D97-AF65-F5344CB8AC3E}">
        <p14:creationId xmlns:p14="http://schemas.microsoft.com/office/powerpoint/2010/main" val="2208599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LAX Generated</a:t>
            </a:r>
            <a:endParaRPr lang="en-US" dirty="0"/>
          </a:p>
        </p:txBody>
      </p:sp>
      <p:sp>
        <p:nvSpPr>
          <p:cNvPr id="3" name="Content Placeholder 2"/>
          <p:cNvSpPr>
            <a:spLocks noGrp="1"/>
          </p:cNvSpPr>
          <p:nvPr>
            <p:ph idx="1"/>
          </p:nvPr>
        </p:nvSpPr>
        <p:spPr>
          <a:xfrm>
            <a:off x="457200" y="1600200"/>
            <a:ext cx="8305800" cy="4876800"/>
          </a:xfrm>
        </p:spPr>
        <p:txBody>
          <a:bodyPr/>
          <a:lstStyle/>
          <a:p>
            <a:r>
              <a:rPr lang="en-US" dirty="0" smtClean="0"/>
              <a:t>620,610 </a:t>
            </a:r>
            <a:r>
              <a:rPr lang="en-US" dirty="0"/>
              <a:t>jobs in Southern </a:t>
            </a:r>
            <a:r>
              <a:rPr lang="en-US" dirty="0" smtClean="0"/>
              <a:t>California</a:t>
            </a:r>
          </a:p>
          <a:p>
            <a:r>
              <a:rPr lang="en-US" dirty="0" smtClean="0"/>
              <a:t>Labor </a:t>
            </a:r>
            <a:r>
              <a:rPr lang="en-US" dirty="0"/>
              <a:t>income of $37.3 </a:t>
            </a:r>
            <a:r>
              <a:rPr lang="en-US" dirty="0" smtClean="0"/>
              <a:t>billion</a:t>
            </a:r>
          </a:p>
          <a:p>
            <a:r>
              <a:rPr lang="en-US" dirty="0" smtClean="0"/>
              <a:t>Economic </a:t>
            </a:r>
            <a:r>
              <a:rPr lang="en-US" dirty="0"/>
              <a:t>output (business revenues) of more than $126.6 </a:t>
            </a:r>
            <a:r>
              <a:rPr lang="en-US" dirty="0" smtClean="0"/>
              <a:t>billion</a:t>
            </a:r>
          </a:p>
          <a:p>
            <a:r>
              <a:rPr lang="en-US" dirty="0" smtClean="0"/>
              <a:t>$</a:t>
            </a:r>
            <a:r>
              <a:rPr lang="en-US" dirty="0"/>
              <a:t>6.2 billion to local and state revenues and </a:t>
            </a:r>
            <a:endParaRPr lang="en-US" dirty="0" smtClean="0"/>
          </a:p>
          <a:p>
            <a:r>
              <a:rPr lang="en-US" dirty="0" smtClean="0"/>
              <a:t>$</a:t>
            </a:r>
            <a:r>
              <a:rPr lang="en-US" dirty="0"/>
              <a:t>8.7 billion in federal tax revenues. </a:t>
            </a:r>
            <a:endParaRPr lang="en-US" dirty="0" smtClean="0"/>
          </a:p>
          <a:p>
            <a:endParaRPr lang="en-US" dirty="0" smtClean="0"/>
          </a:p>
          <a:p>
            <a:pPr marL="0" indent="0">
              <a:buNone/>
            </a:pPr>
            <a:r>
              <a:rPr lang="en-US" b="1" dirty="0" smtClean="0"/>
              <a:t>LAX’s </a:t>
            </a:r>
            <a:r>
              <a:rPr lang="en-US" b="1" dirty="0"/>
              <a:t>ongoing capital-improvement program </a:t>
            </a:r>
            <a:r>
              <a:rPr lang="en-US" b="1" dirty="0" smtClean="0"/>
              <a:t>creates: </a:t>
            </a:r>
          </a:p>
          <a:p>
            <a:r>
              <a:rPr lang="en-US" dirty="0" smtClean="0"/>
              <a:t>21,640 </a:t>
            </a:r>
            <a:r>
              <a:rPr lang="en-US" dirty="0"/>
              <a:t>annual </a:t>
            </a:r>
            <a:r>
              <a:rPr lang="en-US" dirty="0" smtClean="0"/>
              <a:t>jobs </a:t>
            </a:r>
          </a:p>
          <a:p>
            <a:r>
              <a:rPr lang="en-US" dirty="0" smtClean="0"/>
              <a:t>Labor </a:t>
            </a:r>
            <a:r>
              <a:rPr lang="en-US" dirty="0"/>
              <a:t>income of $7.6 </a:t>
            </a:r>
            <a:r>
              <a:rPr lang="en-US" dirty="0" smtClean="0"/>
              <a:t>billion</a:t>
            </a:r>
          </a:p>
          <a:p>
            <a:r>
              <a:rPr lang="en-US" dirty="0" smtClean="0"/>
              <a:t>Economic </a:t>
            </a:r>
            <a:r>
              <a:rPr lang="en-US" dirty="0"/>
              <a:t>output of $20.3 </a:t>
            </a:r>
            <a:r>
              <a:rPr lang="en-US" dirty="0" smtClean="0"/>
              <a:t>billion</a:t>
            </a:r>
          </a:p>
          <a:p>
            <a:r>
              <a:rPr lang="en-US" dirty="0" smtClean="0"/>
              <a:t>$</a:t>
            </a:r>
            <a:r>
              <a:rPr lang="en-US" dirty="0"/>
              <a:t>966 million in state and local </a:t>
            </a:r>
            <a:r>
              <a:rPr lang="en-US" dirty="0" smtClean="0"/>
              <a:t>taxes</a:t>
            </a:r>
          </a:p>
          <a:p>
            <a:r>
              <a:rPr lang="en-US" dirty="0"/>
              <a:t>$</a:t>
            </a:r>
            <a:r>
              <a:rPr lang="en-US" dirty="0" smtClean="0"/>
              <a:t>1.6 </a:t>
            </a:r>
            <a:r>
              <a:rPr lang="en-US" dirty="0"/>
              <a:t>billion in federal tax revenues</a:t>
            </a:r>
            <a:r>
              <a:rPr lang="en-US" dirty="0" smtClean="0"/>
              <a:t>.</a:t>
            </a:r>
            <a:endParaRPr lang="en-US" dirty="0"/>
          </a:p>
          <a:p>
            <a:pPr marL="0" indent="0" algn="r">
              <a:buNone/>
            </a:pPr>
            <a:r>
              <a:rPr lang="en-US" dirty="0" smtClean="0"/>
              <a:t>Source: Economic </a:t>
            </a:r>
            <a:r>
              <a:rPr lang="en-US" dirty="0"/>
              <a:t>study based on 2014 operations</a:t>
            </a:r>
          </a:p>
        </p:txBody>
      </p:sp>
    </p:spTree>
    <p:extLst>
      <p:ext uri="{BB962C8B-B14F-4D97-AF65-F5344CB8AC3E}">
        <p14:creationId xmlns:p14="http://schemas.microsoft.com/office/powerpoint/2010/main" val="116664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50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311" y="2009151"/>
            <a:ext cx="5925377" cy="4467849"/>
          </a:xfrm>
          <a:prstGeom prst="rect">
            <a:avLst/>
          </a:prstGeom>
        </p:spPr>
      </p:pic>
      <p:sp>
        <p:nvSpPr>
          <p:cNvPr id="4" name="Rectangle 3"/>
          <p:cNvSpPr/>
          <p:nvPr/>
        </p:nvSpPr>
        <p:spPr>
          <a:xfrm>
            <a:off x="304800" y="228600"/>
            <a:ext cx="8534400" cy="1200329"/>
          </a:xfrm>
          <a:prstGeom prst="rect">
            <a:avLst/>
          </a:prstGeom>
        </p:spPr>
        <p:txBody>
          <a:bodyPr wrap="square">
            <a:spAutoFit/>
          </a:bodyPr>
          <a:lstStyle/>
          <a:p>
            <a:r>
              <a:rPr lang="en-US" sz="3600" dirty="0" smtClean="0">
                <a:solidFill>
                  <a:schemeClr val="tx2">
                    <a:lumMod val="75000"/>
                  </a:schemeClr>
                </a:solidFill>
              </a:rPr>
              <a:t>Desktop Phone Notifications (Audio &amp; Visual)</a:t>
            </a:r>
            <a:endParaRPr lang="en-US" sz="3600" dirty="0">
              <a:solidFill>
                <a:schemeClr val="tx2">
                  <a:lumMod val="75000"/>
                </a:schemeClr>
              </a:solidFill>
            </a:endParaRPr>
          </a:p>
        </p:txBody>
      </p:sp>
    </p:spTree>
    <p:extLst>
      <p:ext uri="{BB962C8B-B14F-4D97-AF65-F5344CB8AC3E}">
        <p14:creationId xmlns:p14="http://schemas.microsoft.com/office/powerpoint/2010/main" val="3698643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51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022" y="2180604"/>
            <a:ext cx="5953956" cy="4448796"/>
          </a:xfrm>
          <a:prstGeom prst="rect">
            <a:avLst/>
          </a:prstGeom>
        </p:spPr>
      </p:pic>
      <p:sp>
        <p:nvSpPr>
          <p:cNvPr id="4" name="Rectangle 3"/>
          <p:cNvSpPr/>
          <p:nvPr/>
        </p:nvSpPr>
        <p:spPr>
          <a:xfrm>
            <a:off x="304800" y="228600"/>
            <a:ext cx="8534400" cy="1754326"/>
          </a:xfrm>
          <a:prstGeom prst="rect">
            <a:avLst/>
          </a:prstGeom>
        </p:spPr>
        <p:txBody>
          <a:bodyPr wrap="square">
            <a:spAutoFit/>
          </a:bodyPr>
          <a:lstStyle/>
          <a:p>
            <a:r>
              <a:rPr lang="en-US" sz="3600" dirty="0" smtClean="0">
                <a:solidFill>
                  <a:schemeClr val="tx2">
                    <a:lumMod val="75000"/>
                  </a:schemeClr>
                </a:solidFill>
              </a:rPr>
              <a:t>Notify LA – City EMD Program for Reverse 911 to Landline and Cell Phones (</a:t>
            </a:r>
            <a:r>
              <a:rPr lang="en-US" sz="3600" dirty="0" err="1" smtClean="0">
                <a:solidFill>
                  <a:schemeClr val="tx2">
                    <a:lumMod val="75000"/>
                  </a:schemeClr>
                </a:solidFill>
              </a:rPr>
              <a:t>Nixel</a:t>
            </a:r>
            <a:r>
              <a:rPr lang="en-US" sz="3600" dirty="0" smtClean="0">
                <a:solidFill>
                  <a:schemeClr val="tx2">
                    <a:lumMod val="75000"/>
                  </a:schemeClr>
                </a:solidFill>
              </a:rPr>
              <a:t> 360)</a:t>
            </a:r>
            <a:endParaRPr lang="en-US" sz="3600" dirty="0">
              <a:solidFill>
                <a:schemeClr val="tx2">
                  <a:lumMod val="75000"/>
                </a:schemeClr>
              </a:solidFill>
            </a:endParaRPr>
          </a:p>
        </p:txBody>
      </p:sp>
    </p:spTree>
    <p:extLst>
      <p:ext uri="{BB962C8B-B14F-4D97-AF65-F5344CB8AC3E}">
        <p14:creationId xmlns:p14="http://schemas.microsoft.com/office/powerpoint/2010/main" val="508636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52</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85" y="1799604"/>
            <a:ext cx="5944430" cy="4448796"/>
          </a:xfrm>
          <a:prstGeom prst="rect">
            <a:avLst/>
          </a:prstGeom>
        </p:spPr>
      </p:pic>
      <p:sp>
        <p:nvSpPr>
          <p:cNvPr id="4" name="Rectangle 3"/>
          <p:cNvSpPr/>
          <p:nvPr/>
        </p:nvSpPr>
        <p:spPr>
          <a:xfrm>
            <a:off x="304800" y="228600"/>
            <a:ext cx="8534400" cy="1200329"/>
          </a:xfrm>
          <a:prstGeom prst="rect">
            <a:avLst/>
          </a:prstGeom>
        </p:spPr>
        <p:txBody>
          <a:bodyPr wrap="square">
            <a:spAutoFit/>
          </a:bodyPr>
          <a:lstStyle/>
          <a:p>
            <a:r>
              <a:rPr lang="en-US" sz="3600" dirty="0" smtClean="0">
                <a:solidFill>
                  <a:schemeClr val="tx2">
                    <a:lumMod val="75000"/>
                  </a:schemeClr>
                </a:solidFill>
              </a:rPr>
              <a:t>Public Address System – All Terminals and Central Terminal Area</a:t>
            </a:r>
            <a:endParaRPr lang="en-US" sz="3600" dirty="0">
              <a:solidFill>
                <a:schemeClr val="tx2">
                  <a:lumMod val="75000"/>
                </a:schemeClr>
              </a:solidFill>
            </a:endParaRPr>
          </a:p>
        </p:txBody>
      </p:sp>
    </p:spTree>
    <p:extLst>
      <p:ext uri="{BB962C8B-B14F-4D97-AF65-F5344CB8AC3E}">
        <p14:creationId xmlns:p14="http://schemas.microsoft.com/office/powerpoint/2010/main" val="3907320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53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44" y="1913909"/>
            <a:ext cx="5953956" cy="4410691"/>
          </a:xfrm>
          <a:prstGeom prst="rect">
            <a:avLst/>
          </a:prstGeom>
        </p:spPr>
      </p:pic>
      <p:sp>
        <p:nvSpPr>
          <p:cNvPr id="4" name="Rectangle 3"/>
          <p:cNvSpPr/>
          <p:nvPr/>
        </p:nvSpPr>
        <p:spPr>
          <a:xfrm>
            <a:off x="304800" y="228600"/>
            <a:ext cx="8534400" cy="646331"/>
          </a:xfrm>
          <a:prstGeom prst="rect">
            <a:avLst/>
          </a:prstGeom>
        </p:spPr>
        <p:txBody>
          <a:bodyPr wrap="square">
            <a:spAutoFit/>
          </a:bodyPr>
          <a:lstStyle/>
          <a:p>
            <a:r>
              <a:rPr lang="en-US" sz="3600" dirty="0" smtClean="0">
                <a:solidFill>
                  <a:schemeClr val="tx2">
                    <a:lumMod val="75000"/>
                  </a:schemeClr>
                </a:solidFill>
              </a:rPr>
              <a:t>Visual Message System </a:t>
            </a:r>
            <a:endParaRPr lang="en-US" sz="3600" dirty="0">
              <a:solidFill>
                <a:schemeClr val="tx2">
                  <a:lumMod val="75000"/>
                </a:schemeClr>
              </a:solidFill>
            </a:endParaRPr>
          </a:p>
        </p:txBody>
      </p:sp>
    </p:spTree>
    <p:extLst>
      <p:ext uri="{BB962C8B-B14F-4D97-AF65-F5344CB8AC3E}">
        <p14:creationId xmlns:p14="http://schemas.microsoft.com/office/powerpoint/2010/main" val="596494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F7505B7-3721-4B8B-B350-887AD588C904}" type="slidenum">
              <a:rPr lang="en-US" smtClean="0"/>
              <a:t>54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732" y="1856751"/>
            <a:ext cx="5982535" cy="4467849"/>
          </a:xfrm>
          <a:prstGeom prst="rect">
            <a:avLst/>
          </a:prstGeom>
        </p:spPr>
      </p:pic>
      <p:sp>
        <p:nvSpPr>
          <p:cNvPr id="4" name="Rectangle 3"/>
          <p:cNvSpPr/>
          <p:nvPr/>
        </p:nvSpPr>
        <p:spPr>
          <a:xfrm>
            <a:off x="457200" y="649069"/>
            <a:ext cx="8534400" cy="646331"/>
          </a:xfrm>
          <a:prstGeom prst="rect">
            <a:avLst/>
          </a:prstGeom>
        </p:spPr>
        <p:txBody>
          <a:bodyPr wrap="square">
            <a:spAutoFit/>
          </a:bodyPr>
          <a:lstStyle/>
          <a:p>
            <a:r>
              <a:rPr lang="en-US" sz="3600" dirty="0" smtClean="0">
                <a:solidFill>
                  <a:schemeClr val="tx2">
                    <a:lumMod val="75000"/>
                  </a:schemeClr>
                </a:solidFill>
              </a:rPr>
              <a:t>WebEx – Conference Call Capability</a:t>
            </a:r>
            <a:endParaRPr lang="en-US" sz="3600" dirty="0">
              <a:solidFill>
                <a:schemeClr val="tx2">
                  <a:lumMod val="75000"/>
                </a:schemeClr>
              </a:solidFill>
            </a:endParaRPr>
          </a:p>
        </p:txBody>
      </p:sp>
    </p:spTree>
    <p:extLst>
      <p:ext uri="{BB962C8B-B14F-4D97-AF65-F5344CB8AC3E}">
        <p14:creationId xmlns:p14="http://schemas.microsoft.com/office/powerpoint/2010/main" val="1242114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LAWA Tenant Suite</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lgn="ctr">
              <a:buNone/>
            </a:pPr>
            <a:r>
              <a:rPr lang="en-US" sz="2800" dirty="0" smtClean="0">
                <a:solidFill>
                  <a:schemeClr val="tx2"/>
                </a:solidFill>
                <a:hlinkClick r:id="rId2"/>
              </a:rPr>
              <a:t>https</a:t>
            </a:r>
            <a:r>
              <a:rPr lang="en-US" sz="2800" dirty="0">
                <a:solidFill>
                  <a:schemeClr val="tx2"/>
                </a:solidFill>
                <a:hlinkClick r:id="rId2"/>
              </a:rPr>
              <a:t>://lawa-tenant-suite.bssnet.com</a:t>
            </a:r>
            <a:r>
              <a:rPr lang="en-US" sz="2800" dirty="0" smtClean="0">
                <a:solidFill>
                  <a:schemeClr val="tx2"/>
                </a:solidFill>
                <a:hlinkClick r:id="rId2"/>
              </a:rPr>
              <a:t>/</a:t>
            </a:r>
            <a:endParaRPr lang="en-US" sz="2800" dirty="0" smtClean="0">
              <a:solidFill>
                <a:schemeClr val="tx2"/>
              </a:solidFill>
            </a:endParaRPr>
          </a:p>
          <a:p>
            <a:pPr marL="0" indent="0">
              <a:buNone/>
            </a:pPr>
            <a:endParaRPr lang="en-US" dirty="0">
              <a:solidFill>
                <a:schemeClr val="tx2">
                  <a:lumMod val="85000"/>
                  <a:lumOff val="15000"/>
                </a:schemeClr>
              </a:solidFill>
            </a:endParaRP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317052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are looking for in Application</a:t>
            </a:r>
            <a:endParaRPr lang="en-US" dirty="0"/>
          </a:p>
        </p:txBody>
      </p:sp>
      <p:sp>
        <p:nvSpPr>
          <p:cNvPr id="3" name="Content Placeholder 2"/>
          <p:cNvSpPr>
            <a:spLocks noGrp="1"/>
          </p:cNvSpPr>
          <p:nvPr>
            <p:ph idx="1"/>
          </p:nvPr>
        </p:nvSpPr>
        <p:spPr/>
        <p:txBody>
          <a:bodyPr/>
          <a:lstStyle/>
          <a:p>
            <a:pPr marL="457200" indent="-457200">
              <a:spcBef>
                <a:spcPts val="1200"/>
              </a:spcBef>
              <a:buFont typeface="+mj-lt"/>
              <a:buAutoNum type="arabicPeriod"/>
            </a:pPr>
            <a:r>
              <a:rPr lang="en-US" sz="2400" dirty="0" smtClean="0"/>
              <a:t>Training </a:t>
            </a:r>
            <a:r>
              <a:rPr lang="en-US" sz="2400" dirty="0"/>
              <a:t>Instructor(s) Resume(s) </a:t>
            </a:r>
          </a:p>
          <a:p>
            <a:pPr marL="457200" indent="-457200">
              <a:spcBef>
                <a:spcPts val="1200"/>
              </a:spcBef>
              <a:buFont typeface="+mj-lt"/>
              <a:buAutoNum type="arabicPeriod"/>
            </a:pPr>
            <a:r>
              <a:rPr lang="en-US" sz="2400" dirty="0" smtClean="0"/>
              <a:t>Training </a:t>
            </a:r>
            <a:r>
              <a:rPr lang="en-US" sz="2400" dirty="0"/>
              <a:t>Calendar </a:t>
            </a:r>
            <a:endParaRPr lang="en-US" sz="2400" dirty="0" smtClean="0"/>
          </a:p>
          <a:p>
            <a:pPr marL="457200" indent="-457200">
              <a:spcBef>
                <a:spcPts val="1200"/>
              </a:spcBef>
              <a:buFont typeface="+mj-lt"/>
              <a:buAutoNum type="arabicPeriod"/>
            </a:pPr>
            <a:r>
              <a:rPr lang="en-US" sz="2400" dirty="0" smtClean="0"/>
              <a:t>Company </a:t>
            </a:r>
            <a:r>
              <a:rPr lang="en-US" sz="2400" dirty="0"/>
              <a:t>Point of Contact for Training </a:t>
            </a:r>
          </a:p>
          <a:p>
            <a:pPr marL="457200" indent="-457200">
              <a:spcBef>
                <a:spcPts val="1200"/>
              </a:spcBef>
              <a:buFont typeface="+mj-lt"/>
              <a:buAutoNum type="arabicPeriod"/>
            </a:pPr>
            <a:r>
              <a:rPr lang="en-US" sz="2400" dirty="0" smtClean="0"/>
              <a:t>Emergency </a:t>
            </a:r>
            <a:r>
              <a:rPr lang="en-US" sz="2400" dirty="0"/>
              <a:t>Preparedness at Home Module 	</a:t>
            </a:r>
          </a:p>
          <a:p>
            <a:pPr marL="457200" indent="-457200">
              <a:spcBef>
                <a:spcPts val="1200"/>
              </a:spcBef>
              <a:buFont typeface="+mj-lt"/>
              <a:buAutoNum type="arabicPeriod"/>
            </a:pPr>
            <a:r>
              <a:rPr lang="en-US" sz="2400" dirty="0" smtClean="0"/>
              <a:t>General </a:t>
            </a:r>
            <a:r>
              <a:rPr lang="en-US" sz="2400" dirty="0"/>
              <a:t>Airport </a:t>
            </a:r>
            <a:r>
              <a:rPr lang="en-US" sz="2400" dirty="0" smtClean="0"/>
              <a:t>Overview</a:t>
            </a:r>
          </a:p>
          <a:p>
            <a:pPr marL="457200" indent="-457200">
              <a:spcBef>
                <a:spcPts val="1200"/>
              </a:spcBef>
              <a:buFont typeface="+mj-lt"/>
              <a:buAutoNum type="arabicPeriod"/>
            </a:pPr>
            <a:r>
              <a:rPr lang="en-US" sz="2400" dirty="0" smtClean="0"/>
              <a:t>Developing </a:t>
            </a:r>
            <a:r>
              <a:rPr lang="en-US" sz="2400" dirty="0"/>
              <a:t>Observation and Reporting Skills </a:t>
            </a:r>
            <a:endParaRPr lang="en-US" sz="2400" dirty="0" smtClean="0"/>
          </a:p>
          <a:p>
            <a:pPr marL="457200" indent="-457200">
              <a:spcBef>
                <a:spcPts val="1200"/>
              </a:spcBef>
              <a:buFont typeface="+mj-lt"/>
              <a:buAutoNum type="arabicPeriod"/>
            </a:pPr>
            <a:r>
              <a:rPr lang="en-US" sz="2400" dirty="0" smtClean="0"/>
              <a:t>Orientation </a:t>
            </a:r>
            <a:r>
              <a:rPr lang="en-US" sz="2400" dirty="0"/>
              <a:t>on Roles and Responsibilities During an </a:t>
            </a:r>
            <a:r>
              <a:rPr lang="en-US" sz="2400" dirty="0" smtClean="0"/>
              <a:t>Incident</a:t>
            </a:r>
          </a:p>
          <a:p>
            <a:pPr marL="457200" indent="-457200">
              <a:spcBef>
                <a:spcPts val="1200"/>
              </a:spcBef>
              <a:buFont typeface="+mj-lt"/>
              <a:buAutoNum type="arabicPeriod"/>
            </a:pPr>
            <a:r>
              <a:rPr lang="en-US" sz="2400" dirty="0" smtClean="0"/>
              <a:t>Basic </a:t>
            </a:r>
            <a:r>
              <a:rPr lang="en-US" sz="2400" dirty="0"/>
              <a:t>ICS/NIMS/SEMS 	</a:t>
            </a:r>
          </a:p>
          <a:p>
            <a:pPr marL="457200" indent="-457200">
              <a:spcBef>
                <a:spcPts val="1200"/>
              </a:spcBef>
              <a:buFont typeface="+mj-lt"/>
              <a:buAutoNum type="arabicPeriod"/>
            </a:pPr>
            <a:endParaRPr lang="en-US" sz="2400"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393726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are looking for in Application</a:t>
            </a:r>
          </a:p>
        </p:txBody>
      </p:sp>
      <p:sp>
        <p:nvSpPr>
          <p:cNvPr id="3" name="Content Placeholder 2"/>
          <p:cNvSpPr>
            <a:spLocks noGrp="1"/>
          </p:cNvSpPr>
          <p:nvPr>
            <p:ph idx="1"/>
          </p:nvPr>
        </p:nvSpPr>
        <p:spPr/>
        <p:txBody>
          <a:bodyPr/>
          <a:lstStyle/>
          <a:p>
            <a:pPr marL="0" indent="0">
              <a:buNone/>
            </a:pPr>
            <a:r>
              <a:rPr lang="en-US" dirty="0" smtClean="0"/>
              <a:t>9. Hazard </a:t>
            </a:r>
            <a:r>
              <a:rPr lang="en-US" dirty="0"/>
              <a:t>specific training on: </a:t>
            </a:r>
          </a:p>
          <a:p>
            <a:r>
              <a:rPr lang="en-US" dirty="0"/>
              <a:t>a. Earthquake </a:t>
            </a:r>
          </a:p>
          <a:p>
            <a:r>
              <a:rPr lang="en-US" dirty="0"/>
              <a:t>b. Active Shooter </a:t>
            </a:r>
          </a:p>
          <a:p>
            <a:r>
              <a:rPr lang="en-US" dirty="0"/>
              <a:t>c. Hazardous Materials </a:t>
            </a:r>
          </a:p>
          <a:p>
            <a:r>
              <a:rPr lang="en-US" dirty="0"/>
              <a:t>d. Aircraft Accident </a:t>
            </a:r>
          </a:p>
          <a:p>
            <a:r>
              <a:rPr lang="en-US" dirty="0"/>
              <a:t>e. Power Failure </a:t>
            </a:r>
          </a:p>
          <a:p>
            <a:r>
              <a:rPr lang="en-US" dirty="0"/>
              <a:t>f. Suspicious Article </a:t>
            </a:r>
          </a:p>
          <a:p>
            <a:r>
              <a:rPr lang="en-US" dirty="0"/>
              <a:t>g. Fire </a:t>
            </a:r>
          </a:p>
          <a:p>
            <a:r>
              <a:rPr lang="en-US" dirty="0"/>
              <a:t>h. Bomb Threat </a:t>
            </a:r>
          </a:p>
          <a:p>
            <a:r>
              <a:rPr lang="en-US" dirty="0"/>
              <a:t>i. Severe Weather </a:t>
            </a:r>
          </a:p>
          <a:p>
            <a:r>
              <a:rPr lang="en-US" dirty="0"/>
              <a:t>j. Contagious Disease </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239077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are looking for in Application</a:t>
            </a:r>
          </a:p>
        </p:txBody>
      </p:sp>
      <p:sp>
        <p:nvSpPr>
          <p:cNvPr id="3" name="Content Placeholder 2"/>
          <p:cNvSpPr>
            <a:spLocks noGrp="1"/>
          </p:cNvSpPr>
          <p:nvPr>
            <p:ph idx="1"/>
          </p:nvPr>
        </p:nvSpPr>
        <p:spPr/>
        <p:txBody>
          <a:bodyPr/>
          <a:lstStyle/>
          <a:p>
            <a:pPr marL="457200" indent="-457200">
              <a:buFont typeface="+mj-lt"/>
              <a:buAutoNum type="arabicPeriod" startAt="10"/>
            </a:pPr>
            <a:r>
              <a:rPr lang="en-US" dirty="0" smtClean="0"/>
              <a:t>Terminal </a:t>
            </a:r>
            <a:r>
              <a:rPr lang="en-US" dirty="0"/>
              <a:t>Evacuation and Repopulation Procedures </a:t>
            </a:r>
          </a:p>
          <a:p>
            <a:pPr marL="457200" indent="-457200">
              <a:buFont typeface="+mj-lt"/>
              <a:buAutoNum type="arabicPeriod" startAt="10"/>
            </a:pPr>
            <a:r>
              <a:rPr lang="en-US" dirty="0" smtClean="0"/>
              <a:t>Assisting </a:t>
            </a:r>
            <a:r>
              <a:rPr lang="en-US" dirty="0"/>
              <a:t>Persons with Disabilities </a:t>
            </a:r>
          </a:p>
          <a:p>
            <a:pPr marL="457200" indent="-457200">
              <a:buFont typeface="+mj-lt"/>
              <a:buAutoNum type="arabicPeriod" startAt="10"/>
            </a:pPr>
            <a:r>
              <a:rPr lang="en-US" dirty="0" smtClean="0"/>
              <a:t>Available </a:t>
            </a:r>
            <a:r>
              <a:rPr lang="en-US" dirty="0"/>
              <a:t>Emergency Communication Platforms at LAWA* </a:t>
            </a:r>
          </a:p>
          <a:p>
            <a:pPr marL="457200" indent="-457200">
              <a:buFont typeface="+mj-lt"/>
              <a:buAutoNum type="arabicPeriod" startAt="10"/>
            </a:pPr>
            <a:r>
              <a:rPr lang="en-US" dirty="0" smtClean="0"/>
              <a:t>Procedures </a:t>
            </a:r>
            <a:r>
              <a:rPr lang="en-US" dirty="0"/>
              <a:t>to Account for Staff in an Emergency </a:t>
            </a:r>
          </a:p>
          <a:p>
            <a:pPr marL="457200" indent="-457200">
              <a:buFont typeface="+mj-lt"/>
              <a:buAutoNum type="arabicPeriod" startAt="10"/>
            </a:pPr>
            <a:r>
              <a:rPr lang="en-US" dirty="0" smtClean="0"/>
              <a:t>Certification </a:t>
            </a:r>
            <a:r>
              <a:rPr lang="en-US" dirty="0"/>
              <a:t>in CPR, AED, Basic First Aid or Hands Only CPR </a:t>
            </a:r>
          </a:p>
          <a:p>
            <a:pPr marL="457200" indent="-457200">
              <a:buFont typeface="+mj-lt"/>
              <a:buAutoNum type="arabicPeriod" startAt="10"/>
            </a:pPr>
            <a:r>
              <a:rPr lang="en-US" dirty="0" smtClean="0"/>
              <a:t>Orientation </a:t>
            </a:r>
            <a:r>
              <a:rPr lang="en-US" dirty="0"/>
              <a:t>on Company Emergency Plan or COOP </a:t>
            </a:r>
            <a:endParaRPr lang="en-US" dirty="0" smtClean="0"/>
          </a:p>
          <a:p>
            <a:pPr marL="457200" indent="-457200">
              <a:buFont typeface="+mj-lt"/>
              <a:buAutoNum type="arabicPeriod" startAt="10"/>
            </a:pPr>
            <a:endParaRPr lang="en-US" dirty="0"/>
          </a:p>
          <a:p>
            <a:pPr marL="457200" indent="-457200">
              <a:buFont typeface="+mj-lt"/>
              <a:buAutoNum type="arabicPeriod" startAt="10"/>
            </a:pPr>
            <a:endParaRPr lang="en-US" dirty="0" smtClean="0"/>
          </a:p>
          <a:p>
            <a:pPr marL="457200" indent="-457200">
              <a:buFont typeface="+mj-lt"/>
              <a:buAutoNum type="arabicPeriod" startAt="10"/>
            </a:pPr>
            <a:endParaRPr lang="en-US" dirty="0"/>
          </a:p>
          <a:p>
            <a:pPr marL="0" indent="0">
              <a:buNone/>
            </a:pPr>
            <a:r>
              <a:rPr lang="en-US" dirty="0"/>
              <a:t>*</a:t>
            </a:r>
            <a:r>
              <a:rPr lang="en-US" dirty="0" smtClean="0"/>
              <a:t>see sample</a:t>
            </a:r>
            <a:r>
              <a:rPr lang="en-US" dirty="0"/>
              <a:t>	</a:t>
            </a:r>
          </a:p>
        </p:txBody>
      </p:sp>
      <p:sp>
        <p:nvSpPr>
          <p:cNvPr id="4" name="Slide Number Placeholder 3"/>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81961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38612153"/>
              </p:ext>
            </p:extLst>
          </p:nvPr>
        </p:nvGraphicFramePr>
        <p:xfrm>
          <a:off x="1146175" y="1775776"/>
          <a:ext cx="6851650" cy="4113912"/>
        </p:xfrm>
        <a:graphic>
          <a:graphicData uri="http://schemas.openxmlformats.org/drawingml/2006/table">
            <a:tbl>
              <a:tblPr firstRow="1" firstCol="1" bandRow="1">
                <a:tableStyleId>{5C22544A-7EE6-4342-B048-85BDC9FD1C3A}</a:tableStyleId>
              </a:tblPr>
              <a:tblGrid>
                <a:gridCol w="1654175"/>
                <a:gridCol w="5197475"/>
              </a:tblGrid>
              <a:tr h="0">
                <a:tc>
                  <a:txBody>
                    <a:bodyPr/>
                    <a:lstStyle/>
                    <a:p>
                      <a:pPr marL="0" marR="0">
                        <a:lnSpc>
                          <a:spcPct val="107000"/>
                        </a:lnSpc>
                        <a:spcBef>
                          <a:spcPts val="0"/>
                        </a:spcBef>
                        <a:spcAft>
                          <a:spcPts val="0"/>
                        </a:spcAft>
                      </a:pPr>
                      <a:r>
                        <a:rPr lang="en-US" sz="1100" dirty="0">
                          <a:solidFill>
                            <a:schemeClr val="tx1"/>
                          </a:solidFill>
                          <a:effectLst/>
                        </a:rPr>
                        <a:t>Anticipated Length</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07000"/>
                        </a:lnSpc>
                        <a:spcBef>
                          <a:spcPts val="0"/>
                        </a:spcBef>
                        <a:spcAft>
                          <a:spcPts val="0"/>
                        </a:spcAft>
                      </a:pPr>
                      <a:r>
                        <a:rPr lang="en-US" sz="1100" dirty="0">
                          <a:solidFill>
                            <a:schemeClr val="tx1"/>
                          </a:solidFill>
                          <a:effectLst/>
                        </a:rPr>
                        <a:t>12 hours (over 2 days)</a:t>
                      </a:r>
                      <a:endParaRPr lang="en-US" sz="1100" dirty="0">
                        <a:solidFill>
                          <a:schemeClr val="tx1"/>
                        </a:solidFill>
                        <a:effectLst/>
                        <a:latin typeface="Calibri"/>
                        <a:ea typeface="Calibri"/>
                        <a:cs typeface="Times New Roman"/>
                      </a:endParaRPr>
                    </a:p>
                  </a:txBody>
                  <a:tcPr marL="68580" marR="68580" marT="0" marB="0"/>
                </a:tc>
              </a:tr>
              <a:tr h="0">
                <a:tc>
                  <a:txBody>
                    <a:bodyPr/>
                    <a:lstStyle/>
                    <a:p>
                      <a:pPr marL="0" marR="0">
                        <a:lnSpc>
                          <a:spcPct val="107000"/>
                        </a:lnSpc>
                        <a:spcBef>
                          <a:spcPts val="0"/>
                        </a:spcBef>
                        <a:spcAft>
                          <a:spcPts val="0"/>
                        </a:spcAft>
                      </a:pPr>
                      <a:r>
                        <a:rPr lang="en-US" sz="1100">
                          <a:solidFill>
                            <a:schemeClr val="tx1"/>
                          </a:solidFill>
                          <a:effectLst/>
                        </a:rPr>
                        <a:t>Target Audience</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07000"/>
                        </a:lnSpc>
                        <a:spcBef>
                          <a:spcPts val="0"/>
                        </a:spcBef>
                        <a:spcAft>
                          <a:spcPts val="0"/>
                        </a:spcAft>
                      </a:pPr>
                      <a:r>
                        <a:rPr lang="en-US" sz="1100">
                          <a:effectLst/>
                        </a:rPr>
                        <a:t>ASO3s, ASO2s, ASO1s</a:t>
                      </a:r>
                      <a:endParaRPr lang="en-US" sz="1100">
                        <a:effectLst/>
                        <a:latin typeface="Calibri"/>
                        <a:ea typeface="Calibri"/>
                        <a:cs typeface="Times New Roman"/>
                      </a:endParaRPr>
                    </a:p>
                  </a:txBody>
                  <a:tcPr marL="68580" marR="68580" marT="0" marB="0"/>
                </a:tc>
              </a:tr>
              <a:tr h="0">
                <a:tc>
                  <a:txBody>
                    <a:bodyPr/>
                    <a:lstStyle/>
                    <a:p>
                      <a:pPr marL="0" marR="0">
                        <a:lnSpc>
                          <a:spcPct val="107000"/>
                        </a:lnSpc>
                        <a:spcBef>
                          <a:spcPts val="0"/>
                        </a:spcBef>
                        <a:spcAft>
                          <a:spcPts val="0"/>
                        </a:spcAft>
                      </a:pPr>
                      <a:r>
                        <a:rPr lang="en-US" sz="1100">
                          <a:solidFill>
                            <a:schemeClr val="tx1"/>
                          </a:solidFill>
                          <a:effectLst/>
                        </a:rPr>
                        <a:t>Target Class Size</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07000"/>
                        </a:lnSpc>
                        <a:spcBef>
                          <a:spcPts val="0"/>
                        </a:spcBef>
                        <a:spcAft>
                          <a:spcPts val="0"/>
                        </a:spcAft>
                      </a:pPr>
                      <a:r>
                        <a:rPr lang="en-US" sz="1100">
                          <a:effectLst/>
                        </a:rPr>
                        <a:t>6, 8, or 12</a:t>
                      </a:r>
                      <a:endParaRPr lang="en-US" sz="1100">
                        <a:effectLst/>
                        <a:latin typeface="Calibri"/>
                        <a:ea typeface="Calibri"/>
                        <a:cs typeface="Times New Roman"/>
                      </a:endParaRPr>
                    </a:p>
                  </a:txBody>
                  <a:tcPr marL="68580" marR="68580" marT="0" marB="0"/>
                </a:tc>
              </a:tr>
              <a:tr h="0">
                <a:tc>
                  <a:txBody>
                    <a:bodyPr/>
                    <a:lstStyle/>
                    <a:p>
                      <a:pPr marL="0" marR="0">
                        <a:lnSpc>
                          <a:spcPct val="107000"/>
                        </a:lnSpc>
                        <a:spcBef>
                          <a:spcPts val="0"/>
                        </a:spcBef>
                        <a:spcAft>
                          <a:spcPts val="0"/>
                        </a:spcAft>
                      </a:pPr>
                      <a:r>
                        <a:rPr lang="en-US" sz="1100">
                          <a:solidFill>
                            <a:schemeClr val="tx1"/>
                          </a:solidFill>
                          <a:effectLst/>
                        </a:rPr>
                        <a:t>Description</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07000"/>
                        </a:lnSpc>
                        <a:spcBef>
                          <a:spcPts val="0"/>
                        </a:spcBef>
                        <a:spcAft>
                          <a:spcPts val="0"/>
                        </a:spcAft>
                      </a:pPr>
                      <a:r>
                        <a:rPr lang="en-US" sz="1100">
                          <a:effectLst/>
                        </a:rPr>
                        <a:t>The goal of this course is to equip participants with the knowledge, skills, and abilities to establish a command presence within LAWA’s Unified Command structure and function as an Incident Commander responding to and recovering from emergency incidents.</a:t>
                      </a:r>
                      <a:endParaRPr lang="en-US" sz="1100">
                        <a:effectLst/>
                        <a:latin typeface="Calibri"/>
                        <a:ea typeface="Calibri"/>
                        <a:cs typeface="Times New Roman"/>
                      </a:endParaRPr>
                    </a:p>
                  </a:txBody>
                  <a:tcPr marL="68580" marR="68580" marT="0" marB="0"/>
                </a:tc>
              </a:tr>
              <a:tr h="0">
                <a:tc>
                  <a:txBody>
                    <a:bodyPr/>
                    <a:lstStyle/>
                    <a:p>
                      <a:pPr marL="0" marR="0">
                        <a:lnSpc>
                          <a:spcPct val="107000"/>
                        </a:lnSpc>
                        <a:spcBef>
                          <a:spcPts val="0"/>
                        </a:spcBef>
                        <a:spcAft>
                          <a:spcPts val="0"/>
                        </a:spcAft>
                      </a:pPr>
                      <a:r>
                        <a:rPr lang="en-US" sz="1100">
                          <a:solidFill>
                            <a:schemeClr val="tx1"/>
                          </a:solidFill>
                          <a:effectLst/>
                        </a:rPr>
                        <a:t>Course Goal</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07000"/>
                        </a:lnSpc>
                        <a:spcBef>
                          <a:spcPts val="0"/>
                        </a:spcBef>
                        <a:spcAft>
                          <a:spcPts val="0"/>
                        </a:spcAft>
                      </a:pPr>
                      <a:r>
                        <a:rPr lang="en-US" sz="1100">
                          <a:effectLst/>
                        </a:rPr>
                        <a:t>Demonstrate the ability to function as an effective Incident Commander in LAWA’s Unified Command structure.</a:t>
                      </a:r>
                      <a:endParaRPr lang="en-US" sz="1100">
                        <a:effectLst/>
                        <a:latin typeface="Calibri"/>
                        <a:ea typeface="Calibri"/>
                        <a:cs typeface="Times New Roman"/>
                      </a:endParaRPr>
                    </a:p>
                  </a:txBody>
                  <a:tcPr marL="68580" marR="68580" marT="0" marB="0"/>
                </a:tc>
              </a:tr>
              <a:tr h="0">
                <a:tc>
                  <a:txBody>
                    <a:bodyPr/>
                    <a:lstStyle/>
                    <a:p>
                      <a:pPr marL="0" marR="0">
                        <a:lnSpc>
                          <a:spcPct val="107000"/>
                        </a:lnSpc>
                        <a:spcBef>
                          <a:spcPts val="0"/>
                        </a:spcBef>
                        <a:spcAft>
                          <a:spcPts val="0"/>
                        </a:spcAft>
                      </a:pPr>
                      <a:r>
                        <a:rPr lang="en-US" sz="1100">
                          <a:solidFill>
                            <a:schemeClr val="tx1"/>
                          </a:solidFill>
                          <a:effectLst/>
                        </a:rPr>
                        <a:t>Terminal Objectives</a:t>
                      </a:r>
                      <a:endParaRPr lang="en-US" sz="1100">
                        <a:solidFill>
                          <a:schemeClr val="tx1"/>
                        </a:solidFill>
                        <a:effectLst/>
                        <a:latin typeface="Calibri"/>
                        <a:ea typeface="Calibri"/>
                        <a:cs typeface="Times New Roman"/>
                      </a:endParaRPr>
                    </a:p>
                  </a:txBody>
                  <a:tcPr marL="68580" marR="68580" marT="0" marB="0"/>
                </a:tc>
                <a:tc>
                  <a:txBody>
                    <a:bodyPr/>
                    <a:lstStyle/>
                    <a:p>
                      <a:pPr marL="342900" marR="0" lvl="0" indent="-342900">
                        <a:lnSpc>
                          <a:spcPct val="107000"/>
                        </a:lnSpc>
                        <a:spcBef>
                          <a:spcPts val="0"/>
                        </a:spcBef>
                        <a:spcAft>
                          <a:spcPts val="0"/>
                        </a:spcAft>
                        <a:buFont typeface="Symbol"/>
                        <a:buChar char=""/>
                      </a:pPr>
                      <a:r>
                        <a:rPr lang="en-US" sz="1100" dirty="0">
                          <a:effectLst/>
                        </a:rPr>
                        <a:t>Module 1 - Describe how the dynamics of LAWA’s Unified Command structure affects how ASOs should approach their IC responsibilities.</a:t>
                      </a:r>
                    </a:p>
                    <a:p>
                      <a:pPr marL="342900" marR="0" lvl="0" indent="-342900">
                        <a:lnSpc>
                          <a:spcPct val="107000"/>
                        </a:lnSpc>
                        <a:spcBef>
                          <a:spcPts val="0"/>
                        </a:spcBef>
                        <a:spcAft>
                          <a:spcPts val="0"/>
                        </a:spcAft>
                        <a:buFont typeface="Symbol"/>
                        <a:buChar char=""/>
                      </a:pPr>
                      <a:r>
                        <a:rPr lang="en-US" sz="1100" dirty="0">
                          <a:effectLst/>
                        </a:rPr>
                        <a:t>Module 2 - Demonstrate the ability to develop incident objectives and delegate assignments in support of those objectives.</a:t>
                      </a:r>
                    </a:p>
                    <a:p>
                      <a:pPr marL="342900" marR="0" lvl="0" indent="-342900">
                        <a:lnSpc>
                          <a:spcPct val="107000"/>
                        </a:lnSpc>
                        <a:spcBef>
                          <a:spcPts val="0"/>
                        </a:spcBef>
                        <a:spcAft>
                          <a:spcPts val="0"/>
                        </a:spcAft>
                        <a:buFont typeface="Symbol"/>
                        <a:buChar char=""/>
                      </a:pPr>
                      <a:r>
                        <a:rPr lang="en-US" sz="1100" dirty="0">
                          <a:effectLst/>
                        </a:rPr>
                        <a:t>Module 3 – Describe how to demonstrate key leadership competencies critical </a:t>
                      </a:r>
                      <a:r>
                        <a:rPr lang="en-US" sz="1100" dirty="0" smtClean="0">
                          <a:effectLst/>
                        </a:rPr>
                        <a:t>to performing </a:t>
                      </a:r>
                      <a:r>
                        <a:rPr lang="en-US" sz="1100" dirty="0">
                          <a:effectLst/>
                        </a:rPr>
                        <a:t>successfully as an Incident Commander.</a:t>
                      </a:r>
                      <a:r>
                        <a:rPr lang="en-US" sz="3600" dirty="0">
                          <a:effectLst/>
                        </a:rPr>
                        <a:t> </a:t>
                      </a:r>
                      <a:endParaRPr lang="en-US" sz="1100" dirty="0">
                        <a:effectLst/>
                      </a:endParaRPr>
                    </a:p>
                    <a:p>
                      <a:pPr marL="342900" marR="0" lvl="0" indent="-342900">
                        <a:lnSpc>
                          <a:spcPct val="107000"/>
                        </a:lnSpc>
                        <a:spcBef>
                          <a:spcPts val="0"/>
                        </a:spcBef>
                        <a:spcAft>
                          <a:spcPts val="0"/>
                        </a:spcAft>
                        <a:buFont typeface="Symbol"/>
                        <a:buChar char=""/>
                      </a:pPr>
                      <a:r>
                        <a:rPr lang="en-US" sz="1100" dirty="0">
                          <a:effectLst/>
                        </a:rPr>
                        <a:t>Module 4 – Describe strategies for establishing command presence as an Incident Commander.</a:t>
                      </a:r>
                    </a:p>
                    <a:p>
                      <a:pPr marL="342900" marR="0" lvl="0" indent="-342900">
                        <a:lnSpc>
                          <a:spcPct val="107000"/>
                        </a:lnSpc>
                        <a:spcBef>
                          <a:spcPts val="0"/>
                        </a:spcBef>
                        <a:spcAft>
                          <a:spcPts val="0"/>
                        </a:spcAft>
                        <a:buFont typeface="Symbol"/>
                        <a:buChar char=""/>
                      </a:pPr>
                      <a:r>
                        <a:rPr lang="en-US" sz="1100" dirty="0">
                          <a:effectLst/>
                        </a:rPr>
                        <a:t>Module 5 - Demonstrate the ability to function as an effective Incident Commander in LAWA’s Unified Command structure.</a:t>
                      </a:r>
                      <a:endParaRPr lang="en-US" sz="1100" dirty="0">
                        <a:effectLst/>
                        <a:latin typeface="Calibri"/>
                        <a:ea typeface="Calibri"/>
                        <a:cs typeface="Times New Roman"/>
                      </a:endParaRPr>
                    </a:p>
                  </a:txBody>
                  <a:tcPr marL="68580" marR="68580" marT="0" marB="0"/>
                </a:tc>
              </a:tr>
              <a:tr h="0">
                <a:tc>
                  <a:txBody>
                    <a:bodyPr/>
                    <a:lstStyle/>
                    <a:p>
                      <a:pPr marL="0" marR="0">
                        <a:lnSpc>
                          <a:spcPct val="107000"/>
                        </a:lnSpc>
                        <a:spcBef>
                          <a:spcPts val="0"/>
                        </a:spcBef>
                        <a:spcAft>
                          <a:spcPts val="0"/>
                        </a:spcAft>
                      </a:pPr>
                      <a:r>
                        <a:rPr lang="en-US" sz="1100" dirty="0">
                          <a:solidFill>
                            <a:schemeClr val="tx1"/>
                          </a:solidFill>
                          <a:effectLst/>
                        </a:rPr>
                        <a:t>Logistics</a:t>
                      </a:r>
                      <a:endParaRPr lang="en-US" sz="1100" dirty="0">
                        <a:solidFill>
                          <a:schemeClr val="tx1"/>
                        </a:solidFill>
                        <a:effectLst/>
                        <a:latin typeface="Calibri"/>
                        <a:ea typeface="Calibri"/>
                        <a:cs typeface="Times New Roman"/>
                      </a:endParaRPr>
                    </a:p>
                  </a:txBody>
                  <a:tcPr marL="68580" marR="68580" marT="0" marB="0"/>
                </a:tc>
                <a:tc>
                  <a:txBody>
                    <a:bodyPr/>
                    <a:lstStyle/>
                    <a:p>
                      <a:pPr marL="342900" marR="0" lvl="0" indent="-342900">
                        <a:lnSpc>
                          <a:spcPct val="107000"/>
                        </a:lnSpc>
                        <a:spcBef>
                          <a:spcPts val="0"/>
                        </a:spcBef>
                        <a:spcAft>
                          <a:spcPts val="0"/>
                        </a:spcAft>
                        <a:buFont typeface="Symbol"/>
                        <a:buChar char=""/>
                      </a:pPr>
                      <a:r>
                        <a:rPr lang="en-US" sz="1100" dirty="0">
                          <a:effectLst/>
                        </a:rPr>
                        <a:t>Ensure ASOs come to class wearing AO vests</a:t>
                      </a:r>
                    </a:p>
                    <a:p>
                      <a:pPr marL="342900" marR="0" lvl="0" indent="-342900">
                        <a:lnSpc>
                          <a:spcPct val="107000"/>
                        </a:lnSpc>
                        <a:spcBef>
                          <a:spcPts val="0"/>
                        </a:spcBef>
                        <a:spcAft>
                          <a:spcPts val="0"/>
                        </a:spcAft>
                        <a:buFont typeface="Symbol"/>
                        <a:buChar char=""/>
                      </a:pPr>
                      <a:r>
                        <a:rPr lang="en-US" sz="1100" dirty="0">
                          <a:effectLst/>
                        </a:rPr>
                        <a:t>Ensure there are enough IC vests on hand in the classroom.</a:t>
                      </a:r>
                    </a:p>
                    <a:p>
                      <a:pPr marL="342900" marR="0" lvl="0" indent="-342900">
                        <a:lnSpc>
                          <a:spcPct val="107000"/>
                        </a:lnSpc>
                        <a:spcBef>
                          <a:spcPts val="0"/>
                        </a:spcBef>
                        <a:spcAft>
                          <a:spcPts val="0"/>
                        </a:spcAft>
                        <a:buFont typeface="Symbol"/>
                        <a:buChar char=""/>
                      </a:pPr>
                      <a:r>
                        <a:rPr lang="en-US" sz="1100" dirty="0">
                          <a:effectLst/>
                        </a:rPr>
                        <a:t>Confirm APD and LAFD participation in Day 2.</a:t>
                      </a:r>
                      <a:endParaRPr lang="en-US" sz="1100" dirty="0">
                        <a:effectLst/>
                        <a:latin typeface="Calibri"/>
                        <a:ea typeface="Calibri"/>
                        <a:cs typeface="Times New Roman"/>
                      </a:endParaRPr>
                    </a:p>
                  </a:txBody>
                  <a:tcPr marL="68580" marR="68580" marT="0" marB="0"/>
                </a:tc>
              </a:tr>
            </a:tbl>
          </a:graphicData>
        </a:graphic>
      </p:graphicFrame>
      <p:sp>
        <p:nvSpPr>
          <p:cNvPr id="4" name="Slide Number Placeholder 3"/>
          <p:cNvSpPr>
            <a:spLocks noGrp="1"/>
          </p:cNvSpPr>
          <p:nvPr>
            <p:ph type="sldNum" sz="quarter" idx="12"/>
          </p:nvPr>
        </p:nvSpPr>
        <p:spPr/>
        <p:txBody>
          <a:bodyPr/>
          <a:lstStyle/>
          <a:p>
            <a:pPr>
              <a:defRPr/>
            </a:pPr>
            <a:endParaRPr lang="en-US" dirty="0"/>
          </a:p>
        </p:txBody>
      </p:sp>
      <p:sp>
        <p:nvSpPr>
          <p:cNvPr id="6" name="Rectangle 1"/>
          <p:cNvSpPr>
            <a:spLocks noChangeArrowheads="1"/>
          </p:cNvSpPr>
          <p:nvPr/>
        </p:nvSpPr>
        <p:spPr bwMode="auto">
          <a:xfrm>
            <a:off x="304800" y="1033070"/>
            <a:ext cx="6436057" cy="67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2352"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Calibri Light" pitchFamily="34" charset="0"/>
                <a:ea typeface="Times New Roman" pitchFamily="18" charset="0"/>
                <a:cs typeface="Times New Roman" pitchFamily="18" charset="0"/>
              </a:rPr>
              <a:t>Airport Superintendent of Operations (ASO)/Incident Commander (IC) Training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6321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LAWA Organization</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39376340"/>
              </p:ext>
            </p:extLst>
          </p:nvPr>
        </p:nvGraphicFramePr>
        <p:xfrm>
          <a:off x="838200" y="914400"/>
          <a:ext cx="7848600" cy="5839055"/>
        </p:xfrm>
        <a:graphic>
          <a:graphicData uri="http://schemas.openxmlformats.org/presentationml/2006/ole">
            <mc:AlternateContent xmlns:mc="http://schemas.openxmlformats.org/markup-compatibility/2006">
              <mc:Choice xmlns:v="urn:schemas-microsoft-com:vml" Requires="v">
                <p:oleObj spid="_x0000_s7188" name="Acrobat Document" r:id="rId3" imgW="7886531" imgH="5867370" progId="AcroExch.Document.DC">
                  <p:embed/>
                </p:oleObj>
              </mc:Choice>
              <mc:Fallback>
                <p:oleObj name="Acrobat Document" r:id="rId3" imgW="7886531" imgH="5867370" progId="AcroExch.Document.DC">
                  <p:embed/>
                  <p:pic>
                    <p:nvPicPr>
                      <p:cNvPr id="0" name=""/>
                      <p:cNvPicPr/>
                      <p:nvPr/>
                    </p:nvPicPr>
                    <p:blipFill>
                      <a:blip r:embed="rId4"/>
                      <a:stretch>
                        <a:fillRect/>
                      </a:stretch>
                    </p:blipFill>
                    <p:spPr>
                      <a:xfrm>
                        <a:off x="838200" y="914400"/>
                        <a:ext cx="7848600" cy="5839055"/>
                      </a:xfrm>
                      <a:prstGeom prst="rect">
                        <a:avLst/>
                      </a:prstGeom>
                    </p:spPr>
                  </p:pic>
                </p:oleObj>
              </mc:Fallback>
            </mc:AlternateContent>
          </a:graphicData>
        </a:graphic>
      </p:graphicFrame>
      <p:sp>
        <p:nvSpPr>
          <p:cNvPr id="6" name="Rectangle 5"/>
          <p:cNvSpPr/>
          <p:nvPr/>
        </p:nvSpPr>
        <p:spPr>
          <a:xfrm>
            <a:off x="762000" y="990600"/>
            <a:ext cx="1676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1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B9A9C7-72A2-674E-81E9-5B8AC3D4EA4A}"/>
              </a:ext>
            </a:extLst>
          </p:cNvPr>
          <p:cNvSpPr>
            <a:spLocks noGrp="1"/>
          </p:cNvSpPr>
          <p:nvPr>
            <p:ph type="title"/>
          </p:nvPr>
        </p:nvSpPr>
        <p:spPr/>
        <p:txBody>
          <a:bodyPr/>
          <a:lstStyle/>
          <a:p>
            <a:r>
              <a:rPr lang="en-US" dirty="0"/>
              <a:t/>
            </a:r>
            <a:br>
              <a:rPr lang="en-US" dirty="0"/>
            </a:br>
            <a:endParaRPr lang="en-US" dirty="0"/>
          </a:p>
        </p:txBody>
      </p:sp>
      <p:sp>
        <p:nvSpPr>
          <p:cNvPr id="3" name="Rectangle 2"/>
          <p:cNvSpPr/>
          <p:nvPr/>
        </p:nvSpPr>
        <p:spPr>
          <a:xfrm>
            <a:off x="914400" y="838200"/>
            <a:ext cx="6934200" cy="646331"/>
          </a:xfrm>
          <a:prstGeom prst="rect">
            <a:avLst/>
          </a:prstGeom>
        </p:spPr>
        <p:txBody>
          <a:bodyPr wrap="square">
            <a:spAutoFit/>
          </a:bodyPr>
          <a:lstStyle/>
          <a:p>
            <a:pPr algn="ctr"/>
            <a:r>
              <a:rPr lang="en-US" sz="3600" dirty="0" smtClean="0">
                <a:solidFill>
                  <a:schemeClr val="bg1"/>
                </a:solidFill>
              </a:rPr>
              <a:t>Questions</a:t>
            </a:r>
            <a:endParaRPr lang="en-US" sz="3600" dirty="0">
              <a:solidFill>
                <a:schemeClr val="bg1"/>
              </a:solidFill>
            </a:endParaRPr>
          </a:p>
        </p:txBody>
      </p:sp>
      <p:sp>
        <p:nvSpPr>
          <p:cNvPr id="4" name="TextBox 3"/>
          <p:cNvSpPr txBox="1"/>
          <p:nvPr/>
        </p:nvSpPr>
        <p:spPr>
          <a:xfrm>
            <a:off x="3352800" y="3276600"/>
            <a:ext cx="5477012" cy="1384995"/>
          </a:xfrm>
          <a:prstGeom prst="rect">
            <a:avLst/>
          </a:prstGeom>
          <a:noFill/>
        </p:spPr>
        <p:txBody>
          <a:bodyPr wrap="none" rtlCol="0">
            <a:spAutoFit/>
          </a:bodyPr>
          <a:lstStyle/>
          <a:p>
            <a:r>
              <a:rPr lang="en-US" sz="2800" dirty="0" smtClean="0">
                <a:solidFill>
                  <a:schemeClr val="bg1"/>
                </a:solidFill>
              </a:rPr>
              <a:t>Edward Bushman</a:t>
            </a:r>
          </a:p>
          <a:p>
            <a:r>
              <a:rPr lang="en-US" sz="2800" dirty="0" smtClean="0">
                <a:solidFill>
                  <a:schemeClr val="bg1"/>
                </a:solidFill>
              </a:rPr>
              <a:t>Director of Emergency Management</a:t>
            </a:r>
          </a:p>
          <a:p>
            <a:r>
              <a:rPr lang="en-US" sz="2800" dirty="0">
                <a:solidFill>
                  <a:schemeClr val="bg1"/>
                </a:solidFill>
              </a:rPr>
              <a:t>E</a:t>
            </a:r>
            <a:r>
              <a:rPr lang="en-US" sz="2800" dirty="0" smtClean="0">
                <a:solidFill>
                  <a:schemeClr val="bg1"/>
                </a:solidFill>
              </a:rPr>
              <a:t>bushman@lawa.org</a:t>
            </a:r>
            <a:endParaRPr lang="en-US" sz="2800" dirty="0">
              <a:solidFill>
                <a:schemeClr val="bg1"/>
              </a:solidFill>
            </a:endParaRPr>
          </a:p>
        </p:txBody>
      </p:sp>
    </p:spTree>
    <p:extLst>
      <p:ext uri="{BB962C8B-B14F-4D97-AF65-F5344CB8AC3E}">
        <p14:creationId xmlns:p14="http://schemas.microsoft.com/office/powerpoint/2010/main" val="454635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407953583"/>
              </p:ext>
            </p:extLst>
          </p:nvPr>
        </p:nvGraphicFramePr>
        <p:xfrm>
          <a:off x="762000" y="914400"/>
          <a:ext cx="7543800" cy="5829300"/>
        </p:xfrm>
        <a:graphic>
          <a:graphicData uri="http://schemas.openxmlformats.org/presentationml/2006/ole">
            <mc:AlternateContent xmlns:mc="http://schemas.openxmlformats.org/markup-compatibility/2006">
              <mc:Choice xmlns:v="urn:schemas-microsoft-com:vml" Requires="v">
                <p:oleObj spid="_x0000_s8212" name="Acrobat Document" r:id="rId3" imgW="7543732" imgH="5829300" progId="AcroExch.Document.DC">
                  <p:embed/>
                </p:oleObj>
              </mc:Choice>
              <mc:Fallback>
                <p:oleObj name="Acrobat Document" r:id="rId3" imgW="7543732" imgH="5829300" progId="AcroExch.Document.DC">
                  <p:embed/>
                  <p:pic>
                    <p:nvPicPr>
                      <p:cNvPr id="0" name=""/>
                      <p:cNvPicPr/>
                      <p:nvPr/>
                    </p:nvPicPr>
                    <p:blipFill>
                      <a:blip r:embed="rId4"/>
                      <a:stretch>
                        <a:fillRect/>
                      </a:stretch>
                    </p:blipFill>
                    <p:spPr>
                      <a:xfrm>
                        <a:off x="762000" y="914400"/>
                        <a:ext cx="7543800" cy="5829300"/>
                      </a:xfrm>
                      <a:prstGeom prst="rect">
                        <a:avLst/>
                      </a:prstGeom>
                    </p:spPr>
                  </p:pic>
                </p:oleObj>
              </mc:Fallback>
            </mc:AlternateContent>
          </a:graphicData>
        </a:graphic>
      </p:graphicFrame>
      <p:sp>
        <p:nvSpPr>
          <p:cNvPr id="6" name="Rectangle 5"/>
          <p:cNvSpPr/>
          <p:nvPr/>
        </p:nvSpPr>
        <p:spPr>
          <a:xfrm>
            <a:off x="609600" y="990600"/>
            <a:ext cx="1676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316" y="6501537"/>
            <a:ext cx="1165285" cy="215444"/>
          </a:xfrm>
          <a:prstGeom prst="rect">
            <a:avLst/>
          </a:prstGeom>
          <a:noFill/>
        </p:spPr>
        <p:txBody>
          <a:bodyPr wrap="square" rtlCol="0">
            <a:spAutoFit/>
          </a:bodyPr>
          <a:lstStyle/>
          <a:p>
            <a:r>
              <a:rPr lang="en-US" sz="800" dirty="0" smtClean="0">
                <a:solidFill>
                  <a:schemeClr val="bg1">
                    <a:lumMod val="75000"/>
                  </a:schemeClr>
                </a:solidFill>
                <a:latin typeface="Calibri" pitchFamily="34" charset="0"/>
              </a:rPr>
              <a:t>We are not</a:t>
            </a:r>
            <a:endParaRPr lang="en-US" sz="800" dirty="0">
              <a:solidFill>
                <a:schemeClr val="bg1">
                  <a:lumMod val="75000"/>
                </a:schemeClr>
              </a:solidFill>
              <a:latin typeface="Calibri" pitchFamily="34" charset="0"/>
            </a:endParaRPr>
          </a:p>
        </p:txBody>
      </p:sp>
      <p:pic>
        <p:nvPicPr>
          <p:cNvPr id="14338" name="Picture 2" descr="C:\Users\a20exb\Pictures\lawa-org-chart_Page_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468428" cy="57710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 y="914400"/>
            <a:ext cx="1676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99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dirty="0"/>
              <a:t>Location of resources identifying airport and terminal </a:t>
            </a:r>
            <a:r>
              <a:rPr lang="en-US" dirty="0" smtClean="0"/>
              <a:t>layouts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6547944"/>
              </p:ext>
            </p:extLst>
          </p:nvPr>
        </p:nvGraphicFramePr>
        <p:xfrm>
          <a:off x="228600" y="914400"/>
          <a:ext cx="8763000" cy="5842000"/>
        </p:xfrm>
        <a:graphic>
          <a:graphicData uri="http://schemas.openxmlformats.org/presentationml/2006/ole">
            <mc:AlternateContent xmlns:mc="http://schemas.openxmlformats.org/markup-compatibility/2006">
              <mc:Choice xmlns:v="urn:schemas-microsoft-com:vml" Requires="v">
                <p:oleObj spid="_x0000_s21509" name="Acrobat Document" r:id="rId3" imgW="24688800" imgH="16459200" progId="AcroExch.Document.DC">
                  <p:embed/>
                </p:oleObj>
              </mc:Choice>
              <mc:Fallback>
                <p:oleObj name="Acrobat Document" r:id="rId3" imgW="24688800" imgH="16459200" progId="AcroExch.Document.DC">
                  <p:embed/>
                  <p:pic>
                    <p:nvPicPr>
                      <p:cNvPr id="0" name=""/>
                      <p:cNvPicPr/>
                      <p:nvPr/>
                    </p:nvPicPr>
                    <p:blipFill>
                      <a:blip r:embed="rId4"/>
                      <a:stretch>
                        <a:fillRect/>
                      </a:stretch>
                    </p:blipFill>
                    <p:spPr>
                      <a:xfrm>
                        <a:off x="228600" y="914400"/>
                        <a:ext cx="8763000" cy="5842000"/>
                      </a:xfrm>
                      <a:prstGeom prst="rect">
                        <a:avLst/>
                      </a:prstGeom>
                    </p:spPr>
                  </p:pic>
                </p:oleObj>
              </mc:Fallback>
            </mc:AlternateContent>
          </a:graphicData>
        </a:graphic>
      </p:graphicFrame>
    </p:spTree>
    <p:extLst>
      <p:ext uri="{BB962C8B-B14F-4D97-AF65-F5344CB8AC3E}">
        <p14:creationId xmlns:p14="http://schemas.microsoft.com/office/powerpoint/2010/main" val="203683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3QEpZ5IC0SE_WEnW4BsC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6Oewt_4HV0GKTOYyVKqvV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5SQE6IYTv0O_2Vb_vr1z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Xgj.V4fIpUmg3fGzJyIUj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11.AjudVck6XRSoltLDbo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yRfy6rS36kejcYw2sSdQ9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_QqAxYtJ3kOa2EfX3dcRI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lciGj.4H8EWSYdBgyYuH1g"/>
</p:tagLst>
</file>

<file path=ppt/theme/theme1.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EBF3C64FCBAD4E9BFF3A64E3E28B83" ma:contentTypeVersion="2" ma:contentTypeDescription="Create a new document." ma:contentTypeScope="" ma:versionID="1432e0332f45ab8070c017595cc3d1e1">
  <xsd:schema xmlns:xsd="http://www.w3.org/2001/XMLSchema" xmlns:xs="http://www.w3.org/2001/XMLSchema" xmlns:p="http://schemas.microsoft.com/office/2006/metadata/properties" xmlns:ns2="70874fbc-3841-4bc1-8c3f-bccff21f0e8d" targetNamespace="http://schemas.microsoft.com/office/2006/metadata/properties" ma:root="true" ma:fieldsID="34ca58f5bcc7ca4bb5b976e3f8815fee" ns2:_="">
    <xsd:import namespace="70874fbc-3841-4bc1-8c3f-bccff21f0e8d"/>
    <xsd:element name="properties">
      <xsd:complexType>
        <xsd:sequence>
          <xsd:element name="documentManagement">
            <xsd:complexType>
              <xsd:all>
                <xsd:element ref="ns2:Board_x0020_Meeting_x0020_Date"/>
                <xsd:element ref="ns2:Reviewing_x0020_Deput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74fbc-3841-4bc1-8c3f-bccff21f0e8d" elementFormDefault="qualified">
    <xsd:import namespace="http://schemas.microsoft.com/office/2006/documentManagement/types"/>
    <xsd:import namespace="http://schemas.microsoft.com/office/infopath/2007/PartnerControls"/>
    <xsd:element name="Board_x0020_Meeting_x0020_Date" ma:index="8" ma:displayName="Board Meeting Date" ma:default="[today]" ma:format="DateOnly" ma:internalName="Board_x0020_Meeting_x0020_Date">
      <xsd:simpleType>
        <xsd:restriction base="dms:DateTime"/>
      </xsd:simpleType>
    </xsd:element>
    <xsd:element name="Reviewing_x0020_Deputy" ma:index="9" ma:displayName="Reviewing Deputy" ma:format="Dropdown" ma:internalName="Reviewing_x0020_Deputy">
      <xsd:simpleType>
        <xsd:union memberTypes="dms:Text">
          <xsd:simpleType>
            <xsd:restriction base="dms:Choice">
              <xsd:enumeration value="M. Adams"/>
              <xsd:enumeration value="A. Alikhan"/>
              <xsd:enumeration value="D. Bowers"/>
              <xsd:enumeration value="W. Chi"/>
              <xsd:enumeration value="C. Cordero"/>
              <xsd:enumeration value="M. Feldman"/>
              <xsd:enumeration value="M. Grady"/>
              <xsd:enumeration value="R. Ilgunas"/>
              <xsd:enumeration value="R. Johnson"/>
              <xsd:enumeration value="G. Lindsey"/>
              <xsd:enumeration value="S. Martin"/>
              <xsd:enumeration value="S. Mengistu"/>
              <xsd:enumeration value="D. Nessi"/>
              <xsd:enumeration value="D. Shuter"/>
              <xsd:enumeration value="J. Yaft"/>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ewing_x0020_Deputy xmlns="70874fbc-3841-4bc1-8c3f-bccff21f0e8d">S. Martin</Reviewing_x0020_Deputy>
    <Board_x0020_Meeting_x0020_Date xmlns="70874fbc-3841-4bc1-8c3f-bccff21f0e8d">2013-02-19T08:00:00+00:00</Board_x0020_Meeting_x0020_Date>
  </documentManagement>
</p:properties>
</file>

<file path=customXml/itemProps1.xml><?xml version="1.0" encoding="utf-8"?>
<ds:datastoreItem xmlns:ds="http://schemas.openxmlformats.org/officeDocument/2006/customXml" ds:itemID="{10FF1971-3EEB-4969-81EF-2D1CDDB14C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874fbc-3841-4bc1-8c3f-bccff21f0e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FA3F70-A989-4192-9DE9-F1E4F486B5FE}">
  <ds:schemaRefs>
    <ds:schemaRef ds:uri="http://schemas.microsoft.com/sharepoint/v3/contenttype/forms"/>
  </ds:schemaRefs>
</ds:datastoreItem>
</file>

<file path=customXml/itemProps3.xml><?xml version="1.0" encoding="utf-8"?>
<ds:datastoreItem xmlns:ds="http://schemas.openxmlformats.org/officeDocument/2006/customXml" ds:itemID="{73385784-76BA-47A5-9490-74643A8D2C71}">
  <ds:schemaRefs>
    <ds:schemaRef ds:uri="http://purl.org/dc/dcmitype/"/>
    <ds:schemaRef ds:uri="http://schemas.openxmlformats.org/package/2006/metadata/core-properties"/>
    <ds:schemaRef ds:uri="http://www.w3.org/XML/1998/namespace"/>
    <ds:schemaRef ds:uri="http://purl.org/dc/terms/"/>
    <ds:schemaRef ds:uri="http://schemas.microsoft.com/office/2006/documentManagement/types"/>
    <ds:schemaRef ds:uri="70874fbc-3841-4bc1-8c3f-bccff21f0e8d"/>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Theme1</Template>
  <TotalTime>49706</TotalTime>
  <Words>2947</Words>
  <Application>Microsoft Office PowerPoint</Application>
  <PresentationFormat>On-screen Show (4:3)</PresentationFormat>
  <Paragraphs>499</Paragraphs>
  <Slides>60</Slides>
  <Notes>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60</vt:i4>
      </vt:variant>
    </vt:vector>
  </HeadingPairs>
  <TitlesOfParts>
    <vt:vector size="64" baseType="lpstr">
      <vt:lpstr>Theme1</vt:lpstr>
      <vt:lpstr>Slide</vt:lpstr>
      <vt:lpstr>think-cell Slide</vt:lpstr>
      <vt:lpstr>Adobe Acrobat Document</vt:lpstr>
      <vt:lpstr> </vt:lpstr>
      <vt:lpstr>Objectives</vt:lpstr>
      <vt:lpstr>City of Los Angeles</vt:lpstr>
      <vt:lpstr>Los Angeles International Airport (LAX)</vt:lpstr>
      <vt:lpstr>LAX Generated</vt:lpstr>
      <vt:lpstr>LAWA Organization</vt:lpstr>
      <vt:lpstr>PowerPoint Presentation</vt:lpstr>
      <vt:lpstr>PowerPoint Presentation</vt:lpstr>
      <vt:lpstr>Location of resources identifying airport and terminal layouts</vt:lpstr>
      <vt:lpstr>Airport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LAX Landside Operations</vt:lpstr>
      <vt:lpstr>Roadway closures</vt:lpstr>
      <vt:lpstr>Traffic Management</vt:lpstr>
      <vt:lpstr>Information Technology: A Resource to Traffic Management</vt:lpstr>
      <vt:lpstr>PowerPoint Presentation</vt:lpstr>
      <vt:lpstr>PowerPoint Presentation</vt:lpstr>
      <vt:lpstr>PowerPoint Presentation</vt:lpstr>
      <vt:lpstr>Airport Response Coordination Center (ARCC)</vt:lpstr>
      <vt:lpstr>PowerPoint Presentation</vt:lpstr>
      <vt:lpstr>Department Operations Center (DOC)</vt:lpstr>
      <vt:lpstr>PowerPoint Presentation</vt:lpstr>
      <vt:lpstr>PowerPoint Presentation</vt:lpstr>
      <vt:lpstr>Information Flow - During a DOC Elevated Activation </vt:lpstr>
      <vt:lpstr>PowerPoint Presentation</vt:lpstr>
      <vt:lpstr>Airport Police Division</vt:lpstr>
      <vt:lpstr>Collaboration</vt:lpstr>
      <vt:lpstr>Roles and responsibilities of stakeholder agencies</vt:lpstr>
      <vt:lpstr>PowerPoint Presentation</vt:lpstr>
      <vt:lpstr>PowerPoint Presentation</vt:lpstr>
      <vt:lpstr>PowerPoint Presentation</vt:lpstr>
      <vt:lpstr>PowerPoint Presentation</vt:lpstr>
      <vt:lpstr>PowerPoint Presentation</vt:lpstr>
      <vt:lpstr>PowerPoint Presentation</vt:lpstr>
      <vt:lpstr>LAWA Communication Platforms</vt:lpstr>
      <vt:lpstr>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LAWA Tenant Suite</vt:lpstr>
      <vt:lpstr>What we are looking for in Application</vt:lpstr>
      <vt:lpstr>What we are looking for in Application</vt:lpstr>
      <vt:lpstr>What we are looking for in Application</vt:lpstr>
      <vt:lpstr>Example</vt:lpstr>
      <vt:lpstr> </vt:lpstr>
    </vt:vector>
  </TitlesOfParts>
  <Company>LAWA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BURLINGHAM, Bob</dc:creator>
  <cp:lastModifiedBy>Administrator</cp:lastModifiedBy>
  <cp:revision>662</cp:revision>
  <cp:lastPrinted>2017-04-07T17:25:31Z</cp:lastPrinted>
  <dcterms:created xsi:type="dcterms:W3CDTF">2011-11-17T00:24:27Z</dcterms:created>
  <dcterms:modified xsi:type="dcterms:W3CDTF">2018-06-12T14:09:50Z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0x010100A2EBF3C64FCBAD4E9BFF3A64E3E28B83</vt:lpwstr>
  </property>
</Properties>
</file>