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76"/>
  </p:notesMasterIdLst>
  <p:handoutMasterIdLst>
    <p:handoutMasterId r:id="rId77"/>
  </p:handoutMasterIdLst>
  <p:sldIdLst>
    <p:sldId id="256" r:id="rId2"/>
    <p:sldId id="613" r:id="rId3"/>
    <p:sldId id="268" r:id="rId4"/>
    <p:sldId id="614" r:id="rId5"/>
    <p:sldId id="615" r:id="rId6"/>
    <p:sldId id="616" r:id="rId7"/>
    <p:sldId id="574" r:id="rId8"/>
    <p:sldId id="575" r:id="rId9"/>
    <p:sldId id="576" r:id="rId10"/>
    <p:sldId id="578" r:id="rId11"/>
    <p:sldId id="617" r:id="rId12"/>
    <p:sldId id="618" r:id="rId13"/>
    <p:sldId id="619" r:id="rId14"/>
    <p:sldId id="483" r:id="rId15"/>
    <p:sldId id="621" r:id="rId16"/>
    <p:sldId id="622" r:id="rId17"/>
    <p:sldId id="623" r:id="rId18"/>
    <p:sldId id="624" r:id="rId19"/>
    <p:sldId id="625" r:id="rId20"/>
    <p:sldId id="610" r:id="rId21"/>
    <p:sldId id="596" r:id="rId22"/>
    <p:sldId id="646" r:id="rId23"/>
    <p:sldId id="593" r:id="rId24"/>
    <p:sldId id="561" r:id="rId25"/>
    <p:sldId id="562" r:id="rId26"/>
    <p:sldId id="563" r:id="rId27"/>
    <p:sldId id="564" r:id="rId28"/>
    <p:sldId id="565" r:id="rId29"/>
    <p:sldId id="566" r:id="rId30"/>
    <p:sldId id="567" r:id="rId31"/>
    <p:sldId id="568" r:id="rId32"/>
    <p:sldId id="569" r:id="rId33"/>
    <p:sldId id="570" r:id="rId34"/>
    <p:sldId id="486" r:id="rId35"/>
    <p:sldId id="642" r:id="rId36"/>
    <p:sldId id="606" r:id="rId37"/>
    <p:sldId id="490" r:id="rId38"/>
    <p:sldId id="577" r:id="rId39"/>
    <p:sldId id="492" r:id="rId40"/>
    <p:sldId id="257" r:id="rId41"/>
    <p:sldId id="602" r:id="rId42"/>
    <p:sldId id="603" r:id="rId43"/>
    <p:sldId id="605" r:id="rId44"/>
    <p:sldId id="607" r:id="rId45"/>
    <p:sldId id="269" r:id="rId46"/>
    <p:sldId id="258" r:id="rId47"/>
    <p:sldId id="608" r:id="rId48"/>
    <p:sldId id="259" r:id="rId49"/>
    <p:sldId id="609" r:id="rId50"/>
    <p:sldId id="598" r:id="rId51"/>
    <p:sldId id="599" r:id="rId52"/>
    <p:sldId id="263" r:id="rId53"/>
    <p:sldId id="264" r:id="rId54"/>
    <p:sldId id="265" r:id="rId55"/>
    <p:sldId id="266" r:id="rId56"/>
    <p:sldId id="589" r:id="rId57"/>
    <p:sldId id="591" r:id="rId58"/>
    <p:sldId id="584" r:id="rId59"/>
    <p:sldId id="267" r:id="rId60"/>
    <p:sldId id="600" r:id="rId61"/>
    <p:sldId id="271" r:id="rId62"/>
    <p:sldId id="645" r:id="rId63"/>
    <p:sldId id="272" r:id="rId64"/>
    <p:sldId id="273" r:id="rId65"/>
    <p:sldId id="274" r:id="rId66"/>
    <p:sldId id="530" r:id="rId67"/>
    <p:sldId id="531" r:id="rId68"/>
    <p:sldId id="532" r:id="rId69"/>
    <p:sldId id="533" r:id="rId70"/>
    <p:sldId id="535" r:id="rId71"/>
    <p:sldId id="536" r:id="rId72"/>
    <p:sldId id="537" r:id="rId73"/>
    <p:sldId id="538" r:id="rId74"/>
    <p:sldId id="539" r:id="rId7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9">
          <p15:clr>
            <a:srgbClr val="A4A3A4"/>
          </p15:clr>
        </p15:guide>
        <p15:guide id="2" pos="2928">
          <p15:clr>
            <a:srgbClr val="A4A3A4"/>
          </p15:clr>
        </p15:guide>
        <p15:guide id="3" orient="horz" pos="2929">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921"/>
    <a:srgbClr val="293990"/>
    <a:srgbClr val="F18F23"/>
    <a:srgbClr val="DDDDDD"/>
    <a:srgbClr val="DFEFFD"/>
    <a:srgbClr val="C96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22" autoAdjust="0"/>
    <p:restoredTop sz="93450" autoAdjust="0"/>
  </p:normalViewPr>
  <p:slideViewPr>
    <p:cSldViewPr>
      <p:cViewPr varScale="1">
        <p:scale>
          <a:sx n="108" d="100"/>
          <a:sy n="108" d="100"/>
        </p:scale>
        <p:origin x="13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9108"/>
    </p:cViewPr>
  </p:sorterViewPr>
  <p:notesViewPr>
    <p:cSldViewPr>
      <p:cViewPr varScale="1">
        <p:scale>
          <a:sx n="87" d="100"/>
          <a:sy n="87" d="100"/>
        </p:scale>
        <p:origin x="-2074" y="-96"/>
      </p:cViewPr>
      <p:guideLst>
        <p:guide orient="horz" pos="2209"/>
        <p:guide pos="2928"/>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A049E-DF52-460F-B443-92DD44D13F98}" type="doc">
      <dgm:prSet loTypeId="urn:microsoft.com/office/officeart/2005/8/layout/hList7" loCatId="list" qsTypeId="urn:microsoft.com/office/officeart/2005/8/quickstyle/simple1" qsCatId="simple" csTypeId="urn:microsoft.com/office/officeart/2005/8/colors/accent1_2" csCatId="accent1" phldr="1"/>
      <dgm:spPr/>
    </dgm:pt>
    <dgm:pt modelId="{F37BCD85-359C-45DF-ADF4-1BE1623AE421}">
      <dgm:prSet phldrT="[Text]" custT="1"/>
      <dgm:spPr>
        <a:solidFill>
          <a:srgbClr val="002060"/>
        </a:solidFill>
      </dgm:spPr>
      <dgm:t>
        <a:bodyPr/>
        <a:lstStyle/>
        <a:p>
          <a:endParaRPr lang="en-US" sz="1600" b="1" dirty="0"/>
        </a:p>
        <a:p>
          <a:r>
            <a:rPr lang="en-US" sz="1600" b="1" dirty="0">
              <a:latin typeface="Tw Cen MT" panose="020B0602020104020603" pitchFamily="34" charset="0"/>
            </a:rPr>
            <a:t>KNOW YOUR AGENCY</a:t>
          </a:r>
        </a:p>
        <a:p>
          <a:r>
            <a:rPr lang="en-US" sz="1600" dirty="0">
              <a:latin typeface="Tw Cen MT" panose="020B0602020104020603" pitchFamily="34" charset="0"/>
            </a:rPr>
            <a:t>Do your Research</a:t>
          </a:r>
        </a:p>
        <a:p>
          <a:r>
            <a:rPr lang="en-US" sz="1600" dirty="0">
              <a:solidFill>
                <a:srgbClr val="FFFF00"/>
              </a:solidFill>
              <a:latin typeface="Tw Cen MT" panose="020B0602020104020603" pitchFamily="34" charset="0"/>
            </a:rPr>
            <a:t>Understand opportunities &amp; priorities</a:t>
          </a:r>
        </a:p>
        <a:p>
          <a:r>
            <a:rPr lang="en-US" sz="1600" dirty="0">
              <a:latin typeface="Tw Cen MT" panose="020B0602020104020603" pitchFamily="34" charset="0"/>
            </a:rPr>
            <a:t>Understand administrative requirements</a:t>
          </a:r>
        </a:p>
        <a:p>
          <a:r>
            <a:rPr lang="en-US" sz="1600" dirty="0">
              <a:solidFill>
                <a:srgbClr val="FFFF00"/>
              </a:solidFill>
              <a:latin typeface="Tw Cen MT" panose="020B0602020104020603" pitchFamily="34" charset="0"/>
            </a:rPr>
            <a:t>Develop relationships with agency staff</a:t>
          </a:r>
        </a:p>
        <a:p>
          <a:r>
            <a:rPr lang="en-US" sz="1600" dirty="0">
              <a:latin typeface="Tw Cen MT" panose="020B0602020104020603" pitchFamily="34" charset="0"/>
            </a:rPr>
            <a:t>Register with BAVN</a:t>
          </a:r>
        </a:p>
        <a:p>
          <a:r>
            <a:rPr lang="en-US" sz="1600" dirty="0">
              <a:solidFill>
                <a:srgbClr val="FFFF00"/>
              </a:solidFill>
              <a:latin typeface="Tw Cen MT" panose="020B0602020104020603" pitchFamily="34" charset="0"/>
            </a:rPr>
            <a:t>Attend workshops hosted by agency</a:t>
          </a:r>
        </a:p>
        <a:p>
          <a:endParaRPr lang="en-US" sz="1400" dirty="0"/>
        </a:p>
      </dgm:t>
    </dgm:pt>
    <dgm:pt modelId="{EE13C90C-4194-499F-BEE1-67D44F4425E2}" type="parTrans" cxnId="{340B9282-1977-43D3-8E60-93A75F8BB180}">
      <dgm:prSet/>
      <dgm:spPr/>
      <dgm:t>
        <a:bodyPr/>
        <a:lstStyle/>
        <a:p>
          <a:endParaRPr lang="en-US"/>
        </a:p>
      </dgm:t>
    </dgm:pt>
    <dgm:pt modelId="{A8900D42-6908-4CA9-B56C-4D94A632D428}" type="sibTrans" cxnId="{340B9282-1977-43D3-8E60-93A75F8BB180}">
      <dgm:prSet/>
      <dgm:spPr/>
      <dgm:t>
        <a:bodyPr/>
        <a:lstStyle/>
        <a:p>
          <a:endParaRPr lang="en-US"/>
        </a:p>
      </dgm:t>
    </dgm:pt>
    <dgm:pt modelId="{3098FE42-8D08-4030-89D8-7D16E8D97318}">
      <dgm:prSet phldrT="[Text]" custT="1"/>
      <dgm:spPr>
        <a:solidFill>
          <a:srgbClr val="002060"/>
        </a:solidFill>
      </dgm:spPr>
      <dgm:t>
        <a:bodyPr/>
        <a:lstStyle/>
        <a:p>
          <a:endParaRPr lang="en-US" sz="1600" b="1" dirty="0"/>
        </a:p>
        <a:p>
          <a:endParaRPr lang="en-US" sz="1600" b="1" dirty="0">
            <a:latin typeface="Tw Cen MT" panose="020B0602020104020603" pitchFamily="34" charset="0"/>
          </a:endParaRPr>
        </a:p>
        <a:p>
          <a:endParaRPr lang="en-US" sz="1600" b="1" dirty="0">
            <a:latin typeface="Tw Cen MT" panose="020B0602020104020603" pitchFamily="34" charset="0"/>
          </a:endParaRPr>
        </a:p>
        <a:p>
          <a:r>
            <a:rPr lang="en-US" sz="1600" b="1" dirty="0">
              <a:latin typeface="Tw Cen MT" panose="020B0602020104020603" pitchFamily="34" charset="0"/>
            </a:rPr>
            <a:t>STAY READY</a:t>
          </a:r>
          <a:endParaRPr lang="en-US" sz="1600" b="0" dirty="0">
            <a:latin typeface="Tw Cen MT" panose="020B0602020104020603" pitchFamily="34" charset="0"/>
          </a:endParaRPr>
        </a:p>
        <a:p>
          <a:r>
            <a:rPr lang="en-US" sz="1600" b="0" dirty="0">
              <a:solidFill>
                <a:srgbClr val="FFFF00"/>
              </a:solidFill>
              <a:latin typeface="Tw Cen MT" panose="020B0602020104020603" pitchFamily="34" charset="0"/>
            </a:rPr>
            <a:t>Get (STAY) certified</a:t>
          </a:r>
        </a:p>
        <a:p>
          <a:r>
            <a:rPr lang="en-US" sz="1600" b="0" dirty="0">
              <a:latin typeface="Tw Cen MT" panose="020B0602020104020603" pitchFamily="34" charset="0"/>
            </a:rPr>
            <a:t>Focus your business- do one thing &amp; do it well</a:t>
          </a:r>
        </a:p>
        <a:p>
          <a:r>
            <a:rPr lang="en-US" sz="1600" b="0" dirty="0">
              <a:solidFill>
                <a:srgbClr val="FFFF00"/>
              </a:solidFill>
              <a:latin typeface="Tw Cen MT" panose="020B0602020104020603" pitchFamily="34" charset="0"/>
            </a:rPr>
            <a:t>Build your capacity- look for training and mentor opportunities</a:t>
          </a:r>
        </a:p>
        <a:p>
          <a:r>
            <a:rPr lang="en-US" sz="1600" b="0" dirty="0">
              <a:latin typeface="Tw Cen MT" panose="020B0602020104020603" pitchFamily="34" charset="0"/>
            </a:rPr>
            <a:t>Understand your finances- understand bonding, cash flow, insurance, taxes, credit</a:t>
          </a:r>
        </a:p>
        <a:p>
          <a:r>
            <a:rPr lang="en-US" sz="1600" b="0" dirty="0">
              <a:solidFill>
                <a:srgbClr val="FFFF00"/>
              </a:solidFill>
              <a:latin typeface="Tw Cen MT" panose="020B0602020104020603" pitchFamily="34" charset="0"/>
            </a:rPr>
            <a:t>Network</a:t>
          </a:r>
        </a:p>
        <a:p>
          <a:r>
            <a:rPr lang="en-US" sz="1600" b="0" dirty="0">
              <a:latin typeface="Tw Cen MT" panose="020B0602020104020603" pitchFamily="34" charset="0"/>
            </a:rPr>
            <a:t>Use the Project Labor Agreement to you Advantage</a:t>
          </a:r>
        </a:p>
        <a:p>
          <a:endParaRPr lang="en-US" sz="1600" dirty="0"/>
        </a:p>
        <a:p>
          <a:endParaRPr lang="en-US" sz="1600" dirty="0"/>
        </a:p>
      </dgm:t>
    </dgm:pt>
    <dgm:pt modelId="{02C5D4E4-E42C-49F6-8162-9A6574AF4AED}" type="parTrans" cxnId="{799A83C1-3DBE-488B-853C-3E1580A43E38}">
      <dgm:prSet/>
      <dgm:spPr/>
      <dgm:t>
        <a:bodyPr/>
        <a:lstStyle/>
        <a:p>
          <a:endParaRPr lang="en-US"/>
        </a:p>
      </dgm:t>
    </dgm:pt>
    <dgm:pt modelId="{ABBE85EB-8C29-443D-8E47-B25F166D264F}" type="sibTrans" cxnId="{799A83C1-3DBE-488B-853C-3E1580A43E38}">
      <dgm:prSet/>
      <dgm:spPr/>
      <dgm:t>
        <a:bodyPr/>
        <a:lstStyle/>
        <a:p>
          <a:endParaRPr lang="en-US"/>
        </a:p>
      </dgm:t>
    </dgm:pt>
    <dgm:pt modelId="{033ED9F4-C71A-4795-82B8-183474DC956D}">
      <dgm:prSet phldrT="[Text]" custT="1"/>
      <dgm:spPr>
        <a:solidFill>
          <a:srgbClr val="002060"/>
        </a:solidFill>
      </dgm:spPr>
      <dgm:t>
        <a:bodyPr/>
        <a:lstStyle/>
        <a:p>
          <a:endParaRPr lang="en-US" sz="1600" b="0" dirty="0"/>
        </a:p>
        <a:p>
          <a:endParaRPr lang="en-US" sz="1600" b="1" dirty="0"/>
        </a:p>
        <a:p>
          <a:r>
            <a:rPr lang="en-US" sz="1600" b="1" dirty="0">
              <a:latin typeface="Tw Cen MT" panose="020B0602020104020603" pitchFamily="34" charset="0"/>
            </a:rPr>
            <a:t>KNOW YOUR CUSTOMER</a:t>
          </a:r>
        </a:p>
        <a:p>
          <a:r>
            <a:rPr lang="en-US" sz="1600" b="0" dirty="0">
              <a:solidFill>
                <a:srgbClr val="FFFF00"/>
              </a:solidFill>
              <a:latin typeface="Tw Cen MT" panose="020B0602020104020603" pitchFamily="34" charset="0"/>
            </a:rPr>
            <a:t>Understand the project: design, procurement and bid package schedule</a:t>
          </a:r>
        </a:p>
        <a:p>
          <a:r>
            <a:rPr lang="en-US" sz="1600" b="0" dirty="0">
              <a:latin typeface="Tw Cen MT" panose="020B0602020104020603" pitchFamily="34" charset="0"/>
            </a:rPr>
            <a:t>Understand your contract</a:t>
          </a:r>
        </a:p>
        <a:p>
          <a:r>
            <a:rPr lang="en-US" sz="1600" b="0" dirty="0">
              <a:solidFill>
                <a:srgbClr val="FFFF00"/>
              </a:solidFill>
              <a:latin typeface="Tw Cen MT" panose="020B0602020104020603" pitchFamily="34" charset="0"/>
            </a:rPr>
            <a:t>Plan for “the gap”</a:t>
          </a:r>
        </a:p>
        <a:p>
          <a:r>
            <a:rPr lang="en-US" sz="1600" b="0" dirty="0">
              <a:latin typeface="Tw Cen MT" panose="020B0602020104020603" pitchFamily="34" charset="0"/>
            </a:rPr>
            <a:t>Develop relationships with your prime</a:t>
          </a:r>
        </a:p>
        <a:p>
          <a:r>
            <a:rPr lang="en-US" sz="1600" b="0" dirty="0">
              <a:solidFill>
                <a:srgbClr val="FFFF00"/>
              </a:solidFill>
              <a:latin typeface="Tw Cen MT" panose="020B0602020104020603" pitchFamily="34" charset="0"/>
            </a:rPr>
            <a:t>Be careful about your bid- Bid to make a PROFIT</a:t>
          </a:r>
        </a:p>
        <a:p>
          <a:endParaRPr lang="en-US" sz="1600" b="0" dirty="0">
            <a:solidFill>
              <a:srgbClr val="FFFF00"/>
            </a:solidFill>
            <a:latin typeface="Tw Cen MT" panose="020B0602020104020603" pitchFamily="34" charset="0"/>
          </a:endParaRPr>
        </a:p>
        <a:p>
          <a:endParaRPr lang="en-US" sz="1600" b="1" dirty="0"/>
        </a:p>
        <a:p>
          <a:endParaRPr lang="en-US" sz="1600" b="1" dirty="0"/>
        </a:p>
      </dgm:t>
    </dgm:pt>
    <dgm:pt modelId="{A0EF1D13-1173-4E72-B2A1-1A07AA9D9B3F}" type="parTrans" cxnId="{BB59A2AA-E5B8-421D-9458-22589D74CC98}">
      <dgm:prSet/>
      <dgm:spPr/>
      <dgm:t>
        <a:bodyPr/>
        <a:lstStyle/>
        <a:p>
          <a:endParaRPr lang="en-US"/>
        </a:p>
      </dgm:t>
    </dgm:pt>
    <dgm:pt modelId="{1E4650BC-69B7-402C-B623-C859EB96E583}" type="sibTrans" cxnId="{BB59A2AA-E5B8-421D-9458-22589D74CC98}">
      <dgm:prSet/>
      <dgm:spPr/>
      <dgm:t>
        <a:bodyPr/>
        <a:lstStyle/>
        <a:p>
          <a:endParaRPr lang="en-US"/>
        </a:p>
      </dgm:t>
    </dgm:pt>
    <dgm:pt modelId="{3C312E04-3CA1-4F1E-8AC3-D7FFAA8C196E}" type="pres">
      <dgm:prSet presAssocID="{B7BA049E-DF52-460F-B443-92DD44D13F98}" presName="Name0" presStyleCnt="0">
        <dgm:presLayoutVars>
          <dgm:dir/>
          <dgm:resizeHandles val="exact"/>
        </dgm:presLayoutVars>
      </dgm:prSet>
      <dgm:spPr/>
    </dgm:pt>
    <dgm:pt modelId="{BF9069D4-298C-4B71-B094-EEDCFBB47E26}" type="pres">
      <dgm:prSet presAssocID="{B7BA049E-DF52-460F-B443-92DD44D13F98}" presName="fgShape" presStyleLbl="fgShp" presStyleIdx="0" presStyleCnt="1" custScaleX="94012" custScaleY="15727" custLinFactNeighborX="-347" custLinFactNeighborY="54550"/>
      <dgm:spPr>
        <a:solidFill>
          <a:srgbClr val="002060"/>
        </a:solidFill>
        <a:ln>
          <a:solidFill>
            <a:srgbClr val="002060"/>
          </a:solidFill>
        </a:ln>
      </dgm:spPr>
    </dgm:pt>
    <dgm:pt modelId="{FF2A7BAB-6B1F-4E9B-A430-CAF7D5A88A32}" type="pres">
      <dgm:prSet presAssocID="{B7BA049E-DF52-460F-B443-92DD44D13F98}" presName="linComp" presStyleCnt="0"/>
      <dgm:spPr/>
    </dgm:pt>
    <dgm:pt modelId="{55C14F3A-C6FC-4D89-A72B-A486600C9E3D}" type="pres">
      <dgm:prSet presAssocID="{F37BCD85-359C-45DF-ADF4-1BE1623AE421}" presName="compNode" presStyleCnt="0"/>
      <dgm:spPr/>
    </dgm:pt>
    <dgm:pt modelId="{2F713885-1C61-4D80-8457-CA858C81CF14}" type="pres">
      <dgm:prSet presAssocID="{F37BCD85-359C-45DF-ADF4-1BE1623AE421}" presName="bkgdShape" presStyleLbl="node1" presStyleIdx="0" presStyleCnt="3"/>
      <dgm:spPr/>
      <dgm:t>
        <a:bodyPr/>
        <a:lstStyle/>
        <a:p>
          <a:endParaRPr lang="en-US"/>
        </a:p>
      </dgm:t>
    </dgm:pt>
    <dgm:pt modelId="{88ECAAC5-5288-48D8-82A7-6B6167E600E9}" type="pres">
      <dgm:prSet presAssocID="{F37BCD85-359C-45DF-ADF4-1BE1623AE421}" presName="nodeTx" presStyleLbl="node1" presStyleIdx="0" presStyleCnt="3">
        <dgm:presLayoutVars>
          <dgm:bulletEnabled val="1"/>
        </dgm:presLayoutVars>
      </dgm:prSet>
      <dgm:spPr/>
      <dgm:t>
        <a:bodyPr/>
        <a:lstStyle/>
        <a:p>
          <a:endParaRPr lang="en-US"/>
        </a:p>
      </dgm:t>
    </dgm:pt>
    <dgm:pt modelId="{F237E3E6-AEC1-4BB5-8E6E-6316BCCAEFB7}" type="pres">
      <dgm:prSet presAssocID="{F37BCD85-359C-45DF-ADF4-1BE1623AE421}" presName="invisiNode" presStyleLbl="node1" presStyleIdx="0" presStyleCnt="3"/>
      <dgm:spPr/>
    </dgm:pt>
    <dgm:pt modelId="{9B159F1D-8D3B-4E17-99D5-9F873A5E24EA}" type="pres">
      <dgm:prSet presAssocID="{F37BCD85-359C-45DF-ADF4-1BE1623AE421}" presName="imagNode" presStyleLbl="fgImgPlace1" presStyleIdx="0" presStyleCnt="3" custScaleX="78485" custScaleY="80801" custLinFactNeighborX="-691" custLinFactNeighborY="-27618"/>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DFC16A9-1B25-45BA-BF8A-4F28E619E492}" type="pres">
      <dgm:prSet presAssocID="{A8900D42-6908-4CA9-B56C-4D94A632D428}" presName="sibTrans" presStyleLbl="sibTrans2D1" presStyleIdx="0" presStyleCnt="0"/>
      <dgm:spPr/>
      <dgm:t>
        <a:bodyPr/>
        <a:lstStyle/>
        <a:p>
          <a:endParaRPr lang="en-US"/>
        </a:p>
      </dgm:t>
    </dgm:pt>
    <dgm:pt modelId="{08A3AC9B-A970-4BB6-823A-CB0AA206E307}" type="pres">
      <dgm:prSet presAssocID="{3098FE42-8D08-4030-89D8-7D16E8D97318}" presName="compNode" presStyleCnt="0"/>
      <dgm:spPr/>
    </dgm:pt>
    <dgm:pt modelId="{4F59F61B-7A5F-431F-AD48-8E443B131B5E}" type="pres">
      <dgm:prSet presAssocID="{3098FE42-8D08-4030-89D8-7D16E8D97318}" presName="bkgdShape" presStyleLbl="node1" presStyleIdx="1" presStyleCnt="3" custLinFactNeighborY="-1414"/>
      <dgm:spPr/>
      <dgm:t>
        <a:bodyPr/>
        <a:lstStyle/>
        <a:p>
          <a:endParaRPr lang="en-US"/>
        </a:p>
      </dgm:t>
    </dgm:pt>
    <dgm:pt modelId="{C8CBCEE2-D5E6-4945-AFF1-D0AD86A9F51D}" type="pres">
      <dgm:prSet presAssocID="{3098FE42-8D08-4030-89D8-7D16E8D97318}" presName="nodeTx" presStyleLbl="node1" presStyleIdx="1" presStyleCnt="3">
        <dgm:presLayoutVars>
          <dgm:bulletEnabled val="1"/>
        </dgm:presLayoutVars>
      </dgm:prSet>
      <dgm:spPr/>
      <dgm:t>
        <a:bodyPr/>
        <a:lstStyle/>
        <a:p>
          <a:endParaRPr lang="en-US"/>
        </a:p>
      </dgm:t>
    </dgm:pt>
    <dgm:pt modelId="{882D9EF3-7F6A-40F9-A0D4-310A8C9AAA66}" type="pres">
      <dgm:prSet presAssocID="{3098FE42-8D08-4030-89D8-7D16E8D97318}" presName="invisiNode" presStyleLbl="node1" presStyleIdx="1" presStyleCnt="3"/>
      <dgm:spPr/>
    </dgm:pt>
    <dgm:pt modelId="{99AC9C4A-2F78-4162-A46A-7705B2517641}" type="pres">
      <dgm:prSet presAssocID="{3098FE42-8D08-4030-89D8-7D16E8D97318}" presName="imagNode" presStyleLbl="fgImgPlace1" presStyleIdx="1" presStyleCnt="3" custScaleX="79217" custScaleY="77272" custLinFactNeighborX="99" custLinFactNeighborY="-25978"/>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787750F-724C-47C9-BFBD-B3472428E8D0}" type="pres">
      <dgm:prSet presAssocID="{ABBE85EB-8C29-443D-8E47-B25F166D264F}" presName="sibTrans" presStyleLbl="sibTrans2D1" presStyleIdx="0" presStyleCnt="0"/>
      <dgm:spPr/>
      <dgm:t>
        <a:bodyPr/>
        <a:lstStyle/>
        <a:p>
          <a:endParaRPr lang="en-US"/>
        </a:p>
      </dgm:t>
    </dgm:pt>
    <dgm:pt modelId="{444E946E-44E3-4620-AD92-59DA4C1A025E}" type="pres">
      <dgm:prSet presAssocID="{033ED9F4-C71A-4795-82B8-183474DC956D}" presName="compNode" presStyleCnt="0"/>
      <dgm:spPr/>
    </dgm:pt>
    <dgm:pt modelId="{3FECF11C-19BD-4E1C-BF10-580D5F88FFC4}" type="pres">
      <dgm:prSet presAssocID="{033ED9F4-C71A-4795-82B8-183474DC956D}" presName="bkgdShape" presStyleLbl="node1" presStyleIdx="2" presStyleCnt="3" custLinFactNeighborX="4344" custLinFactNeighborY="846"/>
      <dgm:spPr/>
      <dgm:t>
        <a:bodyPr/>
        <a:lstStyle/>
        <a:p>
          <a:endParaRPr lang="en-US"/>
        </a:p>
      </dgm:t>
    </dgm:pt>
    <dgm:pt modelId="{B4620A7F-88B7-4E25-BAE6-987075A4F19D}" type="pres">
      <dgm:prSet presAssocID="{033ED9F4-C71A-4795-82B8-183474DC956D}" presName="nodeTx" presStyleLbl="node1" presStyleIdx="2" presStyleCnt="3">
        <dgm:presLayoutVars>
          <dgm:bulletEnabled val="1"/>
        </dgm:presLayoutVars>
      </dgm:prSet>
      <dgm:spPr/>
      <dgm:t>
        <a:bodyPr/>
        <a:lstStyle/>
        <a:p>
          <a:endParaRPr lang="en-US"/>
        </a:p>
      </dgm:t>
    </dgm:pt>
    <dgm:pt modelId="{063C3A2F-A2CD-4387-AC75-3A89B53303DF}" type="pres">
      <dgm:prSet presAssocID="{033ED9F4-C71A-4795-82B8-183474DC956D}" presName="invisiNode" presStyleLbl="node1" presStyleIdx="2" presStyleCnt="3"/>
      <dgm:spPr/>
    </dgm:pt>
    <dgm:pt modelId="{307CF471-FF29-412B-84D8-B9E4E85D5876}" type="pres">
      <dgm:prSet presAssocID="{033ED9F4-C71A-4795-82B8-183474DC956D}" presName="imagNode" presStyleLbl="fgImgPlace1" presStyleIdx="2" presStyleCnt="3" custScaleX="79449" custScaleY="75846" custLinFactNeighborX="838" custLinFactNeighborY="-2526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1A4E27BE-7C4B-4A1F-B1B6-29EAE1AB5E1F}" type="presOf" srcId="{ABBE85EB-8C29-443D-8E47-B25F166D264F}" destId="{E787750F-724C-47C9-BFBD-B3472428E8D0}" srcOrd="0" destOrd="0" presId="urn:microsoft.com/office/officeart/2005/8/layout/hList7"/>
    <dgm:cxn modelId="{6AF97D3C-9F95-4EA0-A384-086F0011FC05}" type="presOf" srcId="{F37BCD85-359C-45DF-ADF4-1BE1623AE421}" destId="{88ECAAC5-5288-48D8-82A7-6B6167E600E9}" srcOrd="1" destOrd="0" presId="urn:microsoft.com/office/officeart/2005/8/layout/hList7"/>
    <dgm:cxn modelId="{2F4634A3-677D-43D3-B773-19A5E25D90DA}" type="presOf" srcId="{033ED9F4-C71A-4795-82B8-183474DC956D}" destId="{B4620A7F-88B7-4E25-BAE6-987075A4F19D}" srcOrd="1" destOrd="0" presId="urn:microsoft.com/office/officeart/2005/8/layout/hList7"/>
    <dgm:cxn modelId="{C3C4B36E-F688-44C8-8A7B-A7B53B770DB1}" type="presOf" srcId="{A8900D42-6908-4CA9-B56C-4D94A632D428}" destId="{8DFC16A9-1B25-45BA-BF8A-4F28E619E492}" srcOrd="0" destOrd="0" presId="urn:microsoft.com/office/officeart/2005/8/layout/hList7"/>
    <dgm:cxn modelId="{799A83C1-3DBE-488B-853C-3E1580A43E38}" srcId="{B7BA049E-DF52-460F-B443-92DD44D13F98}" destId="{3098FE42-8D08-4030-89D8-7D16E8D97318}" srcOrd="1" destOrd="0" parTransId="{02C5D4E4-E42C-49F6-8162-9A6574AF4AED}" sibTransId="{ABBE85EB-8C29-443D-8E47-B25F166D264F}"/>
    <dgm:cxn modelId="{94B321FD-A903-4145-89C1-0D54571182FC}" type="presOf" srcId="{F37BCD85-359C-45DF-ADF4-1BE1623AE421}" destId="{2F713885-1C61-4D80-8457-CA858C81CF14}" srcOrd="0" destOrd="0" presId="urn:microsoft.com/office/officeart/2005/8/layout/hList7"/>
    <dgm:cxn modelId="{3F1D049F-081E-4AA2-BBAB-5F69A76DC48F}" type="presOf" srcId="{033ED9F4-C71A-4795-82B8-183474DC956D}" destId="{3FECF11C-19BD-4E1C-BF10-580D5F88FFC4}" srcOrd="0" destOrd="0" presId="urn:microsoft.com/office/officeart/2005/8/layout/hList7"/>
    <dgm:cxn modelId="{C8F764BD-2E76-4C86-B238-5EEC24A486BF}" type="presOf" srcId="{3098FE42-8D08-4030-89D8-7D16E8D97318}" destId="{4F59F61B-7A5F-431F-AD48-8E443B131B5E}" srcOrd="0" destOrd="0" presId="urn:microsoft.com/office/officeart/2005/8/layout/hList7"/>
    <dgm:cxn modelId="{340B9282-1977-43D3-8E60-93A75F8BB180}" srcId="{B7BA049E-DF52-460F-B443-92DD44D13F98}" destId="{F37BCD85-359C-45DF-ADF4-1BE1623AE421}" srcOrd="0" destOrd="0" parTransId="{EE13C90C-4194-499F-BEE1-67D44F4425E2}" sibTransId="{A8900D42-6908-4CA9-B56C-4D94A632D428}"/>
    <dgm:cxn modelId="{475AD310-FB7B-4CEA-BE71-249FA391177D}" type="presOf" srcId="{B7BA049E-DF52-460F-B443-92DD44D13F98}" destId="{3C312E04-3CA1-4F1E-8AC3-D7FFAA8C196E}" srcOrd="0" destOrd="0" presId="urn:microsoft.com/office/officeart/2005/8/layout/hList7"/>
    <dgm:cxn modelId="{481A177E-CA39-4A58-8015-CE9A05879421}" type="presOf" srcId="{3098FE42-8D08-4030-89D8-7D16E8D97318}" destId="{C8CBCEE2-D5E6-4945-AFF1-D0AD86A9F51D}" srcOrd="1" destOrd="0" presId="urn:microsoft.com/office/officeart/2005/8/layout/hList7"/>
    <dgm:cxn modelId="{BB59A2AA-E5B8-421D-9458-22589D74CC98}" srcId="{B7BA049E-DF52-460F-B443-92DD44D13F98}" destId="{033ED9F4-C71A-4795-82B8-183474DC956D}" srcOrd="2" destOrd="0" parTransId="{A0EF1D13-1173-4E72-B2A1-1A07AA9D9B3F}" sibTransId="{1E4650BC-69B7-402C-B623-C859EB96E583}"/>
    <dgm:cxn modelId="{CC4F0DFE-6964-4EAA-8AD3-FB89FD03C007}" type="presParOf" srcId="{3C312E04-3CA1-4F1E-8AC3-D7FFAA8C196E}" destId="{BF9069D4-298C-4B71-B094-EEDCFBB47E26}" srcOrd="0" destOrd="0" presId="urn:microsoft.com/office/officeart/2005/8/layout/hList7"/>
    <dgm:cxn modelId="{F937B2D7-CA8B-42DD-9A38-0DD607542DDE}" type="presParOf" srcId="{3C312E04-3CA1-4F1E-8AC3-D7FFAA8C196E}" destId="{FF2A7BAB-6B1F-4E9B-A430-CAF7D5A88A32}" srcOrd="1" destOrd="0" presId="urn:microsoft.com/office/officeart/2005/8/layout/hList7"/>
    <dgm:cxn modelId="{005F9928-9CAF-44D7-B27C-4C3CB95B1D49}" type="presParOf" srcId="{FF2A7BAB-6B1F-4E9B-A430-CAF7D5A88A32}" destId="{55C14F3A-C6FC-4D89-A72B-A486600C9E3D}" srcOrd="0" destOrd="0" presId="urn:microsoft.com/office/officeart/2005/8/layout/hList7"/>
    <dgm:cxn modelId="{4695FD39-CC47-4E75-B807-4E94CFA06DAA}" type="presParOf" srcId="{55C14F3A-C6FC-4D89-A72B-A486600C9E3D}" destId="{2F713885-1C61-4D80-8457-CA858C81CF14}" srcOrd="0" destOrd="0" presId="urn:microsoft.com/office/officeart/2005/8/layout/hList7"/>
    <dgm:cxn modelId="{07C1536F-BDB6-4A85-B73D-CF3A08FDD68A}" type="presParOf" srcId="{55C14F3A-C6FC-4D89-A72B-A486600C9E3D}" destId="{88ECAAC5-5288-48D8-82A7-6B6167E600E9}" srcOrd="1" destOrd="0" presId="urn:microsoft.com/office/officeart/2005/8/layout/hList7"/>
    <dgm:cxn modelId="{BB10D29F-84A2-4F8F-B0B7-71BAD68CB870}" type="presParOf" srcId="{55C14F3A-C6FC-4D89-A72B-A486600C9E3D}" destId="{F237E3E6-AEC1-4BB5-8E6E-6316BCCAEFB7}" srcOrd="2" destOrd="0" presId="urn:microsoft.com/office/officeart/2005/8/layout/hList7"/>
    <dgm:cxn modelId="{91CC576C-BE39-4F95-A132-D7E37DD473BC}" type="presParOf" srcId="{55C14F3A-C6FC-4D89-A72B-A486600C9E3D}" destId="{9B159F1D-8D3B-4E17-99D5-9F873A5E24EA}" srcOrd="3" destOrd="0" presId="urn:microsoft.com/office/officeart/2005/8/layout/hList7"/>
    <dgm:cxn modelId="{C6278B0D-4E10-477E-82F3-2C7BE41C4776}" type="presParOf" srcId="{FF2A7BAB-6B1F-4E9B-A430-CAF7D5A88A32}" destId="{8DFC16A9-1B25-45BA-BF8A-4F28E619E492}" srcOrd="1" destOrd="0" presId="urn:microsoft.com/office/officeart/2005/8/layout/hList7"/>
    <dgm:cxn modelId="{1451B822-8976-4117-AAAF-C90575A17F4A}" type="presParOf" srcId="{FF2A7BAB-6B1F-4E9B-A430-CAF7D5A88A32}" destId="{08A3AC9B-A970-4BB6-823A-CB0AA206E307}" srcOrd="2" destOrd="0" presId="urn:microsoft.com/office/officeart/2005/8/layout/hList7"/>
    <dgm:cxn modelId="{758F3FFE-D9DB-4757-9698-8AFDD31DE225}" type="presParOf" srcId="{08A3AC9B-A970-4BB6-823A-CB0AA206E307}" destId="{4F59F61B-7A5F-431F-AD48-8E443B131B5E}" srcOrd="0" destOrd="0" presId="urn:microsoft.com/office/officeart/2005/8/layout/hList7"/>
    <dgm:cxn modelId="{46DDE163-FC49-484D-B197-E24626F1701B}" type="presParOf" srcId="{08A3AC9B-A970-4BB6-823A-CB0AA206E307}" destId="{C8CBCEE2-D5E6-4945-AFF1-D0AD86A9F51D}" srcOrd="1" destOrd="0" presId="urn:microsoft.com/office/officeart/2005/8/layout/hList7"/>
    <dgm:cxn modelId="{3C0F2AB9-6EA7-4277-B630-1D39E5A5C33F}" type="presParOf" srcId="{08A3AC9B-A970-4BB6-823A-CB0AA206E307}" destId="{882D9EF3-7F6A-40F9-A0D4-310A8C9AAA66}" srcOrd="2" destOrd="0" presId="urn:microsoft.com/office/officeart/2005/8/layout/hList7"/>
    <dgm:cxn modelId="{EF8D74D1-66AD-4D9D-A2ED-4823EE3721D5}" type="presParOf" srcId="{08A3AC9B-A970-4BB6-823A-CB0AA206E307}" destId="{99AC9C4A-2F78-4162-A46A-7705B2517641}" srcOrd="3" destOrd="0" presId="urn:microsoft.com/office/officeart/2005/8/layout/hList7"/>
    <dgm:cxn modelId="{9A63BFCB-ECE9-470A-8954-A6B3DEC61FC2}" type="presParOf" srcId="{FF2A7BAB-6B1F-4E9B-A430-CAF7D5A88A32}" destId="{E787750F-724C-47C9-BFBD-B3472428E8D0}" srcOrd="3" destOrd="0" presId="urn:microsoft.com/office/officeart/2005/8/layout/hList7"/>
    <dgm:cxn modelId="{47989BE5-1986-4A7F-8544-6A96E9F23000}" type="presParOf" srcId="{FF2A7BAB-6B1F-4E9B-A430-CAF7D5A88A32}" destId="{444E946E-44E3-4620-AD92-59DA4C1A025E}" srcOrd="4" destOrd="0" presId="urn:microsoft.com/office/officeart/2005/8/layout/hList7"/>
    <dgm:cxn modelId="{0F1CDE5D-821F-481B-A30C-E4BA8FD53A49}" type="presParOf" srcId="{444E946E-44E3-4620-AD92-59DA4C1A025E}" destId="{3FECF11C-19BD-4E1C-BF10-580D5F88FFC4}" srcOrd="0" destOrd="0" presId="urn:microsoft.com/office/officeart/2005/8/layout/hList7"/>
    <dgm:cxn modelId="{3B1996A1-2943-4C8A-96BD-76B74126ACB6}" type="presParOf" srcId="{444E946E-44E3-4620-AD92-59DA4C1A025E}" destId="{B4620A7F-88B7-4E25-BAE6-987075A4F19D}" srcOrd="1" destOrd="0" presId="urn:microsoft.com/office/officeart/2005/8/layout/hList7"/>
    <dgm:cxn modelId="{9E4A88CE-C3D1-4DB7-8595-4C72DECF8A8D}" type="presParOf" srcId="{444E946E-44E3-4620-AD92-59DA4C1A025E}" destId="{063C3A2F-A2CD-4387-AC75-3A89B53303DF}" srcOrd="2" destOrd="0" presId="urn:microsoft.com/office/officeart/2005/8/layout/hList7"/>
    <dgm:cxn modelId="{D77BE21D-5250-4A57-81DF-F40DD5C0DC39}" type="presParOf" srcId="{444E946E-44E3-4620-AD92-59DA4C1A025E}" destId="{307CF471-FF29-412B-84D8-B9E4E85D587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13885-1C61-4D80-8457-CA858C81CF14}">
      <dsp:nvSpPr>
        <dsp:cNvPr id="0" name=""/>
        <dsp:cNvSpPr/>
      </dsp:nvSpPr>
      <dsp:spPr>
        <a:xfrm>
          <a:off x="1240" y="0"/>
          <a:ext cx="1930212" cy="594736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r>
            <a:rPr lang="en-US" sz="1600" b="1" kern="1200" dirty="0">
              <a:latin typeface="Tw Cen MT" panose="020B0602020104020603" pitchFamily="34" charset="0"/>
            </a:rPr>
            <a:t>KNOW YOUR AGENCY</a:t>
          </a:r>
        </a:p>
        <a:p>
          <a:pPr lvl="0" algn="ctr" defTabSz="711200">
            <a:lnSpc>
              <a:spcPct val="90000"/>
            </a:lnSpc>
            <a:spcBef>
              <a:spcPct val="0"/>
            </a:spcBef>
            <a:spcAft>
              <a:spcPct val="35000"/>
            </a:spcAft>
          </a:pPr>
          <a:r>
            <a:rPr lang="en-US" sz="1600" kern="1200" dirty="0">
              <a:latin typeface="Tw Cen MT" panose="020B0602020104020603" pitchFamily="34" charset="0"/>
            </a:rPr>
            <a:t>Do your Research</a:t>
          </a:r>
        </a:p>
        <a:p>
          <a:pPr lvl="0" algn="ctr" defTabSz="711200">
            <a:lnSpc>
              <a:spcPct val="90000"/>
            </a:lnSpc>
            <a:spcBef>
              <a:spcPct val="0"/>
            </a:spcBef>
            <a:spcAft>
              <a:spcPct val="35000"/>
            </a:spcAft>
          </a:pPr>
          <a:r>
            <a:rPr lang="en-US" sz="1600" kern="1200" dirty="0">
              <a:solidFill>
                <a:srgbClr val="FFFF00"/>
              </a:solidFill>
              <a:latin typeface="Tw Cen MT" panose="020B0602020104020603" pitchFamily="34" charset="0"/>
            </a:rPr>
            <a:t>Understand opportunities &amp; priorities</a:t>
          </a:r>
        </a:p>
        <a:p>
          <a:pPr lvl="0" algn="ctr" defTabSz="711200">
            <a:lnSpc>
              <a:spcPct val="90000"/>
            </a:lnSpc>
            <a:spcBef>
              <a:spcPct val="0"/>
            </a:spcBef>
            <a:spcAft>
              <a:spcPct val="35000"/>
            </a:spcAft>
          </a:pPr>
          <a:r>
            <a:rPr lang="en-US" sz="1600" kern="1200" dirty="0">
              <a:latin typeface="Tw Cen MT" panose="020B0602020104020603" pitchFamily="34" charset="0"/>
            </a:rPr>
            <a:t>Understand administrative requirements</a:t>
          </a:r>
        </a:p>
        <a:p>
          <a:pPr lvl="0" algn="ctr" defTabSz="711200">
            <a:lnSpc>
              <a:spcPct val="90000"/>
            </a:lnSpc>
            <a:spcBef>
              <a:spcPct val="0"/>
            </a:spcBef>
            <a:spcAft>
              <a:spcPct val="35000"/>
            </a:spcAft>
          </a:pPr>
          <a:r>
            <a:rPr lang="en-US" sz="1600" kern="1200" dirty="0">
              <a:solidFill>
                <a:srgbClr val="FFFF00"/>
              </a:solidFill>
              <a:latin typeface="Tw Cen MT" panose="020B0602020104020603" pitchFamily="34" charset="0"/>
            </a:rPr>
            <a:t>Develop relationships with agency staff</a:t>
          </a:r>
        </a:p>
        <a:p>
          <a:pPr lvl="0" algn="ctr" defTabSz="711200">
            <a:lnSpc>
              <a:spcPct val="90000"/>
            </a:lnSpc>
            <a:spcBef>
              <a:spcPct val="0"/>
            </a:spcBef>
            <a:spcAft>
              <a:spcPct val="35000"/>
            </a:spcAft>
          </a:pPr>
          <a:r>
            <a:rPr lang="en-US" sz="1600" kern="1200" dirty="0">
              <a:latin typeface="Tw Cen MT" panose="020B0602020104020603" pitchFamily="34" charset="0"/>
            </a:rPr>
            <a:t>Register with BAVN</a:t>
          </a:r>
        </a:p>
        <a:p>
          <a:pPr lvl="0" algn="ctr" defTabSz="711200">
            <a:lnSpc>
              <a:spcPct val="90000"/>
            </a:lnSpc>
            <a:spcBef>
              <a:spcPct val="0"/>
            </a:spcBef>
            <a:spcAft>
              <a:spcPct val="35000"/>
            </a:spcAft>
          </a:pPr>
          <a:r>
            <a:rPr lang="en-US" sz="1600" kern="1200" dirty="0">
              <a:solidFill>
                <a:srgbClr val="FFFF00"/>
              </a:solidFill>
              <a:latin typeface="Tw Cen MT" panose="020B0602020104020603" pitchFamily="34" charset="0"/>
            </a:rPr>
            <a:t>Attend workshops hosted by agency</a:t>
          </a:r>
        </a:p>
        <a:p>
          <a:pPr lvl="0" algn="ctr" defTabSz="711200">
            <a:lnSpc>
              <a:spcPct val="90000"/>
            </a:lnSpc>
            <a:spcBef>
              <a:spcPct val="0"/>
            </a:spcBef>
            <a:spcAft>
              <a:spcPct val="35000"/>
            </a:spcAft>
          </a:pPr>
          <a:endParaRPr lang="en-US" sz="1400" kern="1200" dirty="0"/>
        </a:p>
      </dsp:txBody>
      <dsp:txXfrm>
        <a:off x="1240" y="2378944"/>
        <a:ext cx="1930212" cy="2378944"/>
      </dsp:txXfrm>
    </dsp:sp>
    <dsp:sp modelId="{9B159F1D-8D3B-4E17-99D5-9F873A5E24EA}">
      <dsp:nvSpPr>
        <dsp:cNvPr id="0" name=""/>
        <dsp:cNvSpPr/>
      </dsp:nvSpPr>
      <dsp:spPr>
        <a:xfrm>
          <a:off x="241793" y="0"/>
          <a:ext cx="1424031" cy="1600240"/>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9F61B-7A5F-431F-AD48-8E443B131B5E}">
      <dsp:nvSpPr>
        <dsp:cNvPr id="0" name=""/>
        <dsp:cNvSpPr/>
      </dsp:nvSpPr>
      <dsp:spPr>
        <a:xfrm>
          <a:off x="1989360" y="0"/>
          <a:ext cx="1930212" cy="594736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endParaRPr lang="en-US" sz="1600" b="1" kern="1200" dirty="0">
            <a:latin typeface="Tw Cen MT" panose="020B0602020104020603" pitchFamily="34" charset="0"/>
          </a:endParaRPr>
        </a:p>
        <a:p>
          <a:pPr lvl="0" algn="ctr" defTabSz="711200">
            <a:lnSpc>
              <a:spcPct val="90000"/>
            </a:lnSpc>
            <a:spcBef>
              <a:spcPct val="0"/>
            </a:spcBef>
            <a:spcAft>
              <a:spcPct val="35000"/>
            </a:spcAft>
          </a:pPr>
          <a:endParaRPr lang="en-US" sz="1600" b="1" kern="1200" dirty="0">
            <a:latin typeface="Tw Cen MT" panose="020B0602020104020603" pitchFamily="34" charset="0"/>
          </a:endParaRPr>
        </a:p>
        <a:p>
          <a:pPr lvl="0" algn="ctr" defTabSz="711200">
            <a:lnSpc>
              <a:spcPct val="90000"/>
            </a:lnSpc>
            <a:spcBef>
              <a:spcPct val="0"/>
            </a:spcBef>
            <a:spcAft>
              <a:spcPct val="35000"/>
            </a:spcAft>
          </a:pPr>
          <a:r>
            <a:rPr lang="en-US" sz="1600" b="1" kern="1200" dirty="0">
              <a:latin typeface="Tw Cen MT" panose="020B0602020104020603" pitchFamily="34" charset="0"/>
            </a:rPr>
            <a:t>STAY READY</a:t>
          </a:r>
          <a:endParaRPr lang="en-US" sz="1600" b="0" kern="1200" dirty="0">
            <a:latin typeface="Tw Cen MT" panose="020B0602020104020603" pitchFamily="34" charset="0"/>
          </a:endParaRP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Get (STAY) certified</a:t>
          </a:r>
        </a:p>
        <a:p>
          <a:pPr lvl="0" algn="ctr" defTabSz="711200">
            <a:lnSpc>
              <a:spcPct val="90000"/>
            </a:lnSpc>
            <a:spcBef>
              <a:spcPct val="0"/>
            </a:spcBef>
            <a:spcAft>
              <a:spcPct val="35000"/>
            </a:spcAft>
          </a:pPr>
          <a:r>
            <a:rPr lang="en-US" sz="1600" b="0" kern="1200" dirty="0">
              <a:latin typeface="Tw Cen MT" panose="020B0602020104020603" pitchFamily="34" charset="0"/>
            </a:rPr>
            <a:t>Focus your business- do one thing &amp; do it well</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Build your capacity- look for training and mentor opportunities</a:t>
          </a:r>
        </a:p>
        <a:p>
          <a:pPr lvl="0" algn="ctr" defTabSz="711200">
            <a:lnSpc>
              <a:spcPct val="90000"/>
            </a:lnSpc>
            <a:spcBef>
              <a:spcPct val="0"/>
            </a:spcBef>
            <a:spcAft>
              <a:spcPct val="35000"/>
            </a:spcAft>
          </a:pPr>
          <a:r>
            <a:rPr lang="en-US" sz="1600" b="0" kern="1200" dirty="0">
              <a:latin typeface="Tw Cen MT" panose="020B0602020104020603" pitchFamily="34" charset="0"/>
            </a:rPr>
            <a:t>Understand your finances- understand bonding, cash flow, insurance, taxes, credit</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Network</a:t>
          </a:r>
        </a:p>
        <a:p>
          <a:pPr lvl="0" algn="ctr" defTabSz="711200">
            <a:lnSpc>
              <a:spcPct val="90000"/>
            </a:lnSpc>
            <a:spcBef>
              <a:spcPct val="0"/>
            </a:spcBef>
            <a:spcAft>
              <a:spcPct val="35000"/>
            </a:spcAft>
          </a:pPr>
          <a:r>
            <a:rPr lang="en-US" sz="1600" b="0" kern="1200" dirty="0">
              <a:latin typeface="Tw Cen MT" panose="020B0602020104020603" pitchFamily="34" charset="0"/>
            </a:rPr>
            <a:t>Use the Project Labor Agreement to you Advantage</a:t>
          </a:r>
        </a:p>
        <a:p>
          <a:pPr lvl="0" algn="ctr" defTabSz="711200">
            <a:lnSpc>
              <a:spcPct val="90000"/>
            </a:lnSpc>
            <a:spcBef>
              <a:spcPct val="0"/>
            </a:spcBef>
            <a:spcAft>
              <a:spcPct val="35000"/>
            </a:spcAft>
          </a:pPr>
          <a:endParaRPr lang="en-US" sz="1600" kern="1200" dirty="0"/>
        </a:p>
        <a:p>
          <a:pPr lvl="0" algn="ctr" defTabSz="711200">
            <a:lnSpc>
              <a:spcPct val="90000"/>
            </a:lnSpc>
            <a:spcBef>
              <a:spcPct val="0"/>
            </a:spcBef>
            <a:spcAft>
              <a:spcPct val="35000"/>
            </a:spcAft>
          </a:pPr>
          <a:endParaRPr lang="en-US" sz="1600" kern="1200" dirty="0"/>
        </a:p>
      </dsp:txBody>
      <dsp:txXfrm>
        <a:off x="1989360" y="2378944"/>
        <a:ext cx="1930212" cy="2378944"/>
      </dsp:txXfrm>
    </dsp:sp>
    <dsp:sp modelId="{99AC9C4A-2F78-4162-A46A-7705B2517641}">
      <dsp:nvSpPr>
        <dsp:cNvPr id="0" name=""/>
        <dsp:cNvSpPr/>
      </dsp:nvSpPr>
      <dsp:spPr>
        <a:xfrm>
          <a:off x="2237606" y="67415"/>
          <a:ext cx="1437313" cy="1530349"/>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ECF11C-19BD-4E1C-BF10-580D5F88FFC4}">
      <dsp:nvSpPr>
        <dsp:cNvPr id="0" name=""/>
        <dsp:cNvSpPr/>
      </dsp:nvSpPr>
      <dsp:spPr>
        <a:xfrm>
          <a:off x="3978720" y="0"/>
          <a:ext cx="1930212" cy="594736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0" kern="1200" dirty="0"/>
        </a:p>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r>
            <a:rPr lang="en-US" sz="1600" b="1" kern="1200" dirty="0">
              <a:latin typeface="Tw Cen MT" panose="020B0602020104020603" pitchFamily="34" charset="0"/>
            </a:rPr>
            <a:t>KNOW YOUR CUSTOMER</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Understand the project: design, procurement and bid package schedule</a:t>
          </a:r>
        </a:p>
        <a:p>
          <a:pPr lvl="0" algn="ctr" defTabSz="711200">
            <a:lnSpc>
              <a:spcPct val="90000"/>
            </a:lnSpc>
            <a:spcBef>
              <a:spcPct val="0"/>
            </a:spcBef>
            <a:spcAft>
              <a:spcPct val="35000"/>
            </a:spcAft>
          </a:pPr>
          <a:r>
            <a:rPr lang="en-US" sz="1600" b="0" kern="1200" dirty="0">
              <a:latin typeface="Tw Cen MT" panose="020B0602020104020603" pitchFamily="34" charset="0"/>
            </a:rPr>
            <a:t>Understand your contract</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Plan for “the gap”</a:t>
          </a:r>
        </a:p>
        <a:p>
          <a:pPr lvl="0" algn="ctr" defTabSz="711200">
            <a:lnSpc>
              <a:spcPct val="90000"/>
            </a:lnSpc>
            <a:spcBef>
              <a:spcPct val="0"/>
            </a:spcBef>
            <a:spcAft>
              <a:spcPct val="35000"/>
            </a:spcAft>
          </a:pPr>
          <a:r>
            <a:rPr lang="en-US" sz="1600" b="0" kern="1200" dirty="0">
              <a:latin typeface="Tw Cen MT" panose="020B0602020104020603" pitchFamily="34" charset="0"/>
            </a:rPr>
            <a:t>Develop relationships with your prime</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Be careful about your bid- Bid to make a PROFIT</a:t>
          </a:r>
        </a:p>
        <a:p>
          <a:pPr lvl="0" algn="ctr" defTabSz="711200">
            <a:lnSpc>
              <a:spcPct val="90000"/>
            </a:lnSpc>
            <a:spcBef>
              <a:spcPct val="0"/>
            </a:spcBef>
            <a:spcAft>
              <a:spcPct val="35000"/>
            </a:spcAft>
          </a:pPr>
          <a:endParaRPr lang="en-US" sz="1600" b="0" kern="1200" dirty="0">
            <a:solidFill>
              <a:srgbClr val="FFFF00"/>
            </a:solidFill>
            <a:latin typeface="Tw Cen MT" panose="020B0602020104020603" pitchFamily="34" charset="0"/>
          </a:endParaRPr>
        </a:p>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endParaRPr lang="en-US" sz="1600" b="1" kern="1200" dirty="0"/>
        </a:p>
      </dsp:txBody>
      <dsp:txXfrm>
        <a:off x="3978720" y="2378944"/>
        <a:ext cx="1930212" cy="2378944"/>
      </dsp:txXfrm>
    </dsp:sp>
    <dsp:sp modelId="{307CF471-FF29-412B-84D8-B9E4E85D5876}">
      <dsp:nvSpPr>
        <dsp:cNvPr id="0" name=""/>
        <dsp:cNvSpPr/>
      </dsp:nvSpPr>
      <dsp:spPr>
        <a:xfrm>
          <a:off x="4237029" y="95657"/>
          <a:ext cx="1441522" cy="1502108"/>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9069D4-298C-4B71-B094-EEDCFBB47E26}">
      <dsp:nvSpPr>
        <dsp:cNvPr id="0" name=""/>
        <dsp:cNvSpPr/>
      </dsp:nvSpPr>
      <dsp:spPr>
        <a:xfrm>
          <a:off x="380254" y="5620433"/>
          <a:ext cx="5110697" cy="140301"/>
        </a:xfrm>
        <a:prstGeom prst="leftRightArrow">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04451" name="Rectangle 3"/>
          <p:cNvSpPr>
            <a:spLocks noGrp="1" noChangeArrowheads="1"/>
          </p:cNvSpPr>
          <p:nvPr>
            <p:ph type="dt" sz="quarter" idx="1"/>
          </p:nvPr>
        </p:nvSpPr>
        <p:spPr bwMode="auto">
          <a:xfrm>
            <a:off x="3970886"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04452" name="Rectangle 4"/>
          <p:cNvSpPr>
            <a:spLocks noGrp="1" noChangeArrowheads="1"/>
          </p:cNvSpPr>
          <p:nvPr>
            <p:ph type="ftr" sz="quarter" idx="2"/>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04453" name="Rectangle 5"/>
          <p:cNvSpPr>
            <a:spLocks noGrp="1" noChangeArrowheads="1"/>
          </p:cNvSpPr>
          <p:nvPr>
            <p:ph type="sldNum" sz="quarter" idx="3"/>
          </p:nvPr>
        </p:nvSpPr>
        <p:spPr bwMode="auto">
          <a:xfrm>
            <a:off x="3970886"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77A71177-6015-43D8-B6D5-D7085F3E42F3}" type="slidenum">
              <a:rPr lang="en-US"/>
              <a:pPr>
                <a:defRPr/>
              </a:pPr>
              <a:t>‹#›</a:t>
            </a:fld>
            <a:endParaRPr lang="en-US" dirty="0"/>
          </a:p>
        </p:txBody>
      </p:sp>
    </p:spTree>
    <p:extLst>
      <p:ext uri="{BB962C8B-B14F-4D97-AF65-F5344CB8AC3E}">
        <p14:creationId xmlns:p14="http://schemas.microsoft.com/office/powerpoint/2010/main" val="104644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5363" name="Rectangle 3"/>
          <p:cNvSpPr>
            <a:spLocks noGrp="1" noChangeArrowheads="1"/>
          </p:cNvSpPr>
          <p:nvPr>
            <p:ph type="dt" idx="1"/>
          </p:nvPr>
        </p:nvSpPr>
        <p:spPr bwMode="auto">
          <a:xfrm>
            <a:off x="3970886"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1519" y="4416634"/>
            <a:ext cx="5607362" cy="418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0886"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033F948D-7FDA-4A4A-B5E3-FF3E314A675C}" type="slidenum">
              <a:rPr lang="en-US"/>
              <a:pPr>
                <a:defRPr/>
              </a:pPr>
              <a:t>‹#›</a:t>
            </a:fld>
            <a:endParaRPr lang="en-US" dirty="0"/>
          </a:p>
        </p:txBody>
      </p:sp>
    </p:spTree>
    <p:extLst>
      <p:ext uri="{BB962C8B-B14F-4D97-AF65-F5344CB8AC3E}">
        <p14:creationId xmlns:p14="http://schemas.microsoft.com/office/powerpoint/2010/main" val="2739394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97EBE9C-1512-4448-A7D1-EA86C7AEE4B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13</a:t>
            </a:fld>
            <a:endParaRPr lang="en-US" altLang="en-US" dirty="0"/>
          </a:p>
        </p:txBody>
      </p:sp>
      <p:sp>
        <p:nvSpPr>
          <p:cNvPr id="105475" name="Rectangle 2"/>
          <p:cNvSpPr>
            <a:spLocks noGrp="1" noRot="1" noChangeAspect="1" noChangeArrowheads="1" noTextEdit="1"/>
          </p:cNvSpPr>
          <p:nvPr>
            <p:ph type="sldImg"/>
          </p:nvPr>
        </p:nvSpPr>
        <p:spPr>
          <a:xfrm>
            <a:off x="1187450" y="696913"/>
            <a:ext cx="4643438" cy="3484562"/>
          </a:xfrm>
          <a:ln/>
        </p:spPr>
      </p:sp>
      <p:sp>
        <p:nvSpPr>
          <p:cNvPr id="10547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7BB43AB-78EB-4474-8B01-5C2B7BCC9C80}" type="slidenum">
              <a:rPr lang="en-US" altLang="en-US" smtClean="0"/>
              <a:pPr eaLnBrk="1" hangingPunct="1">
                <a:spcBef>
                  <a:spcPct val="0"/>
                </a:spcBef>
                <a:defRPr/>
              </a:pPr>
              <a:t>14</a:t>
            </a:fld>
            <a:endParaRPr lang="en-US" altLang="en-US" dirty="0"/>
          </a:p>
        </p:txBody>
      </p:sp>
      <p:sp>
        <p:nvSpPr>
          <p:cNvPr id="108547" name="Rectangle 2"/>
          <p:cNvSpPr>
            <a:spLocks noGrp="1" noRot="1" noChangeAspect="1" noChangeArrowheads="1" noTextEdit="1"/>
          </p:cNvSpPr>
          <p:nvPr>
            <p:ph type="sldImg"/>
          </p:nvPr>
        </p:nvSpPr>
        <p:spPr>
          <a:xfrm>
            <a:off x="1187450" y="696913"/>
            <a:ext cx="4643438" cy="3484562"/>
          </a:xfrm>
          <a:ln/>
        </p:spPr>
      </p:sp>
      <p:sp>
        <p:nvSpPr>
          <p:cNvPr id="108548" name="Rectangle 3"/>
          <p:cNvSpPr>
            <a:spLocks noGrp="1" noChangeArrowheads="1"/>
          </p:cNvSpPr>
          <p:nvPr>
            <p:ph type="body" idx="1"/>
          </p:nvPr>
        </p:nvSpPr>
        <p:spPr>
          <a:xfrm>
            <a:off x="934961" y="4414528"/>
            <a:ext cx="5140481" cy="4182958"/>
          </a:xfrm>
          <a:noFill/>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81100" y="696913"/>
            <a:ext cx="4648200" cy="3486150"/>
          </a:xfrm>
          <a:ln/>
        </p:spPr>
      </p:sp>
      <p:sp>
        <p:nvSpPr>
          <p:cNvPr id="11469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6A4C4C79-26C8-467F-A30A-662FA2356DEB}" type="slidenum">
              <a:rPr lang="en-US">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73611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81100" y="696913"/>
            <a:ext cx="4648200" cy="3486150"/>
          </a:xfrm>
          <a:ln/>
        </p:spPr>
      </p:sp>
      <p:sp>
        <p:nvSpPr>
          <p:cNvPr id="11776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EC373BD5-8869-4E3A-AF77-770A81FE007F}" type="slidenum">
              <a:rPr lang="en-US">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2819330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81100" y="696913"/>
            <a:ext cx="4648200" cy="3486150"/>
          </a:xfrm>
          <a:ln/>
        </p:spPr>
      </p:sp>
      <p:sp>
        <p:nvSpPr>
          <p:cNvPr id="11776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EC373BD5-8869-4E3A-AF77-770A81FE007F}" type="slidenum">
              <a:rPr lang="en-US">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4281868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81100" y="696913"/>
            <a:ext cx="4648200" cy="3486150"/>
          </a:xfrm>
          <a:ln/>
        </p:spPr>
      </p:sp>
      <p:sp>
        <p:nvSpPr>
          <p:cNvPr id="11981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F036D057-7530-43DC-9B98-EFC71BED64B0}" type="slidenum">
              <a:rPr lang="en-US">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15960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1100" y="696913"/>
            <a:ext cx="4648200" cy="3486150"/>
          </a:xfrm>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BFE74318-4C07-4512-BFAD-5DD227C753C2}" type="slidenum">
              <a:rPr lang="en-US">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3551788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81100" y="696913"/>
            <a:ext cx="4648200" cy="3486150"/>
          </a:xfrm>
          <a:ln/>
        </p:spPr>
      </p:sp>
      <p:sp>
        <p:nvSpPr>
          <p:cNvPr id="12083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CF7E513D-7564-4332-A897-F732F4021679}" type="slidenum">
              <a:rPr lang="en-US">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529231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313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43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a:p>
        </p:txBody>
      </p:sp>
      <p:sp>
        <p:nvSpPr>
          <p:cNvPr id="98308" name="Slide Number Placeholder 3"/>
          <p:cNvSpPr>
            <a:spLocks noGrp="1"/>
          </p:cNvSpPr>
          <p:nvPr>
            <p:ph type="sldNum" sz="quarter" idx="5"/>
          </p:nvPr>
        </p:nvSpPr>
        <p:spPr/>
        <p:txBody>
          <a:bodyPr/>
          <a:lstStyle>
            <a:lvl1pPr>
              <a:spcBef>
                <a:spcPct val="30000"/>
              </a:spcBef>
              <a:defRPr sz="1200">
                <a:solidFill>
                  <a:schemeClr val="tx1"/>
                </a:solidFill>
                <a:latin typeface="Arial" charset="0"/>
              </a:defRPr>
            </a:lvl1pPr>
            <a:lvl2pPr marL="742837" indent="-285706">
              <a:spcBef>
                <a:spcPct val="30000"/>
              </a:spcBef>
              <a:defRPr sz="1200">
                <a:solidFill>
                  <a:schemeClr val="tx1"/>
                </a:solidFill>
                <a:latin typeface="Arial" charset="0"/>
              </a:defRPr>
            </a:lvl2pPr>
            <a:lvl3pPr marL="1142828" indent="-228565">
              <a:spcBef>
                <a:spcPct val="30000"/>
              </a:spcBef>
              <a:defRPr sz="1200">
                <a:solidFill>
                  <a:schemeClr val="tx1"/>
                </a:solidFill>
                <a:latin typeface="Arial" charset="0"/>
              </a:defRPr>
            </a:lvl3pPr>
            <a:lvl4pPr marL="1599957" indent="-228565">
              <a:spcBef>
                <a:spcPct val="30000"/>
              </a:spcBef>
              <a:defRPr sz="1200">
                <a:solidFill>
                  <a:schemeClr val="tx1"/>
                </a:solidFill>
                <a:latin typeface="Arial" charset="0"/>
              </a:defRPr>
            </a:lvl4pPr>
            <a:lvl5pPr marL="2057088" indent="-228565">
              <a:spcBef>
                <a:spcPct val="30000"/>
              </a:spcBef>
              <a:defRPr sz="1200">
                <a:solidFill>
                  <a:schemeClr val="tx1"/>
                </a:solidFill>
                <a:latin typeface="Arial" charset="0"/>
              </a:defRPr>
            </a:lvl5pPr>
            <a:lvl6pPr marL="2514220" indent="-228565" eaLnBrk="0" fontAlgn="base" hangingPunct="0">
              <a:spcBef>
                <a:spcPct val="30000"/>
              </a:spcBef>
              <a:spcAft>
                <a:spcPct val="0"/>
              </a:spcAft>
              <a:defRPr sz="1200">
                <a:solidFill>
                  <a:schemeClr val="tx1"/>
                </a:solidFill>
                <a:latin typeface="Arial" charset="0"/>
              </a:defRPr>
            </a:lvl6pPr>
            <a:lvl7pPr marL="2971349" indent="-228565" eaLnBrk="0" fontAlgn="base" hangingPunct="0">
              <a:spcBef>
                <a:spcPct val="30000"/>
              </a:spcBef>
              <a:spcAft>
                <a:spcPct val="0"/>
              </a:spcAft>
              <a:defRPr sz="1200">
                <a:solidFill>
                  <a:schemeClr val="tx1"/>
                </a:solidFill>
                <a:latin typeface="Arial" charset="0"/>
              </a:defRPr>
            </a:lvl7pPr>
            <a:lvl8pPr marL="3428480" indent="-228565" eaLnBrk="0" fontAlgn="base" hangingPunct="0">
              <a:spcBef>
                <a:spcPct val="30000"/>
              </a:spcBef>
              <a:spcAft>
                <a:spcPct val="0"/>
              </a:spcAft>
              <a:defRPr sz="1200">
                <a:solidFill>
                  <a:schemeClr val="tx1"/>
                </a:solidFill>
                <a:latin typeface="Arial" charset="0"/>
              </a:defRPr>
            </a:lvl8pPr>
            <a:lvl9pPr marL="3885612" indent="-22856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F482A6-9B73-438C-9087-562E8C28F7A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8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533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980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01CC81B-52ED-4B53-9A0D-279387CF9F3F}" type="slidenum">
              <a:rPr lang="en-US" smtClean="0"/>
              <a:pPr>
                <a:defRPr/>
              </a:pPr>
              <a:t>50</a:t>
            </a:fld>
            <a:endParaRPr lang="en-US" dirty="0"/>
          </a:p>
        </p:txBody>
      </p:sp>
    </p:spTree>
    <p:extLst>
      <p:ext uri="{BB962C8B-B14F-4D97-AF65-F5344CB8AC3E}">
        <p14:creationId xmlns:p14="http://schemas.microsoft.com/office/powerpoint/2010/main" val="1986477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0BB2EBAD-B83E-4B80-9E34-C39346B66EA5}" type="slidenum">
              <a:rPr lang="en-US" smtClean="0"/>
              <a:pPr>
                <a:defRPr/>
              </a:pPr>
              <a:t>51</a:t>
            </a:fld>
            <a:endParaRPr lang="en-US" dirty="0"/>
          </a:p>
        </p:txBody>
      </p:sp>
    </p:spTree>
    <p:extLst>
      <p:ext uri="{BB962C8B-B14F-4D97-AF65-F5344CB8AC3E}">
        <p14:creationId xmlns:p14="http://schemas.microsoft.com/office/powerpoint/2010/main" val="1482785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6AEB7537-44FE-4A90-B9B5-E8E125FB2B30}" type="slidenum">
              <a:rPr lang="en-US" smtClean="0"/>
              <a:pPr>
                <a:defRPr/>
              </a:pPr>
              <a:t>52</a:t>
            </a:fld>
            <a:endParaRPr lang="en-US" dirty="0"/>
          </a:p>
        </p:txBody>
      </p:sp>
    </p:spTree>
    <p:extLst>
      <p:ext uri="{BB962C8B-B14F-4D97-AF65-F5344CB8AC3E}">
        <p14:creationId xmlns:p14="http://schemas.microsoft.com/office/powerpoint/2010/main" val="2354023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E30BC68E-0074-4442-AA0D-CCB1A90ACDD7}" type="slidenum">
              <a:rPr lang="en-US" smtClean="0"/>
              <a:pPr>
                <a:defRPr/>
              </a:pPr>
              <a:t>53</a:t>
            </a:fld>
            <a:endParaRPr lang="en-US" dirty="0"/>
          </a:p>
        </p:txBody>
      </p:sp>
    </p:spTree>
    <p:extLst>
      <p:ext uri="{BB962C8B-B14F-4D97-AF65-F5344CB8AC3E}">
        <p14:creationId xmlns:p14="http://schemas.microsoft.com/office/powerpoint/2010/main" val="1867774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ED7120C-5857-46BA-BAC6-E0D680ECD987}" type="slidenum">
              <a:rPr lang="en-US" smtClean="0"/>
              <a:pPr>
                <a:defRPr/>
              </a:pPr>
              <a:t>54</a:t>
            </a:fld>
            <a:endParaRPr lang="en-US" dirty="0"/>
          </a:p>
        </p:txBody>
      </p:sp>
    </p:spTree>
    <p:extLst>
      <p:ext uri="{BB962C8B-B14F-4D97-AF65-F5344CB8AC3E}">
        <p14:creationId xmlns:p14="http://schemas.microsoft.com/office/powerpoint/2010/main" val="3901443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D7120C-5857-46BA-BAC6-E0D680ECD98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14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D0ADFAB-3A75-4C6B-8A99-0BD00EDC6F89}" type="slidenum">
              <a:rPr lang="en-US" smtClean="0"/>
              <a:pPr>
                <a:defRPr/>
              </a:pPr>
              <a:t>61</a:t>
            </a:fld>
            <a:endParaRPr lang="en-US" dirty="0"/>
          </a:p>
        </p:txBody>
      </p:sp>
    </p:spTree>
    <p:extLst>
      <p:ext uri="{BB962C8B-B14F-4D97-AF65-F5344CB8AC3E}">
        <p14:creationId xmlns:p14="http://schemas.microsoft.com/office/powerpoint/2010/main" val="1330969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74DDC2A-FD41-4EB8-8212-4B7EBCE0533D}" type="slidenum">
              <a:rPr lang="en-US" smtClean="0"/>
              <a:pPr>
                <a:defRPr/>
              </a:pPr>
              <a:t>64</a:t>
            </a:fld>
            <a:endParaRPr lang="en-US" dirty="0"/>
          </a:p>
        </p:txBody>
      </p:sp>
    </p:spTree>
    <p:extLst>
      <p:ext uri="{BB962C8B-B14F-4D97-AF65-F5344CB8AC3E}">
        <p14:creationId xmlns:p14="http://schemas.microsoft.com/office/powerpoint/2010/main" val="271981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F10F5409-1FE0-4995-A305-8AA9FCA9CC65}" type="slidenum">
              <a:rPr lang="en-US" altLang="en-US" smtClean="0"/>
              <a:pPr eaLnBrk="1" hangingPunct="1">
                <a:spcBef>
                  <a:spcPct val="0"/>
                </a:spcBef>
                <a:defRPr/>
              </a:pPr>
              <a:t>3</a:t>
            </a:fld>
            <a:endParaRPr lang="en-US" altLang="en-US" dirty="0"/>
          </a:p>
        </p:txBody>
      </p:sp>
      <p:sp>
        <p:nvSpPr>
          <p:cNvPr id="97283" name="Rectangle 2"/>
          <p:cNvSpPr>
            <a:spLocks noGrp="1" noRot="1" noChangeAspect="1" noChangeArrowheads="1" noTextEdit="1"/>
          </p:cNvSpPr>
          <p:nvPr>
            <p:ph type="sldImg"/>
          </p:nvPr>
        </p:nvSpPr>
        <p:spPr>
          <a:xfrm>
            <a:off x="1187450" y="696913"/>
            <a:ext cx="4643438" cy="3484562"/>
          </a:xfrm>
          <a:ln/>
        </p:spPr>
      </p:sp>
      <p:sp>
        <p:nvSpPr>
          <p:cNvPr id="97284"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FD3535FB-1CEF-4AE0-8757-918BBE32A966}" type="slidenum">
              <a:rPr lang="en-US" smtClean="0"/>
              <a:pPr>
                <a:defRPr/>
              </a:pPr>
              <a:t>65</a:t>
            </a:fld>
            <a:endParaRPr lang="en-US" dirty="0"/>
          </a:p>
        </p:txBody>
      </p:sp>
    </p:spTree>
    <p:extLst>
      <p:ext uri="{BB962C8B-B14F-4D97-AF65-F5344CB8AC3E}">
        <p14:creationId xmlns:p14="http://schemas.microsoft.com/office/powerpoint/2010/main" val="2845007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72D32C7-F0EF-4674-816E-2BAD54FFCC23}" type="slidenum">
              <a:rPr lang="en-US" altLang="en-US" smtClean="0"/>
              <a:pPr eaLnBrk="1" hangingPunct="1">
                <a:spcBef>
                  <a:spcPct val="0"/>
                </a:spcBef>
                <a:defRPr/>
              </a:pPr>
              <a:t>66</a:t>
            </a:fld>
            <a:endParaRPr lang="en-US" altLang="en-US" dirty="0"/>
          </a:p>
        </p:txBody>
      </p:sp>
      <p:sp>
        <p:nvSpPr>
          <p:cNvPr id="109571" name="Rectangle 2"/>
          <p:cNvSpPr>
            <a:spLocks noGrp="1" noRot="1" noChangeAspect="1" noChangeArrowheads="1" noTextEdit="1"/>
          </p:cNvSpPr>
          <p:nvPr>
            <p:ph type="sldImg"/>
          </p:nvPr>
        </p:nvSpPr>
        <p:spPr>
          <a:xfrm>
            <a:off x="1187450" y="696913"/>
            <a:ext cx="4643438" cy="3484562"/>
          </a:xfrm>
          <a:ln/>
        </p:spPr>
      </p:sp>
      <p:sp>
        <p:nvSpPr>
          <p:cNvPr id="10957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3382922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3FB93DC-F1F4-4F85-9466-247A223A6333}" type="slidenum">
              <a:rPr lang="en-US" altLang="en-US" smtClean="0"/>
              <a:pPr eaLnBrk="1" hangingPunct="1">
                <a:spcBef>
                  <a:spcPct val="0"/>
                </a:spcBef>
                <a:defRPr/>
              </a:pPr>
              <a:t>67</a:t>
            </a:fld>
            <a:endParaRPr lang="en-US" altLang="en-US" dirty="0"/>
          </a:p>
        </p:txBody>
      </p:sp>
      <p:sp>
        <p:nvSpPr>
          <p:cNvPr id="110595" name="Rectangle 2"/>
          <p:cNvSpPr>
            <a:spLocks noGrp="1" noRot="1" noChangeAspect="1" noChangeArrowheads="1" noTextEdit="1"/>
          </p:cNvSpPr>
          <p:nvPr>
            <p:ph type="sldImg"/>
          </p:nvPr>
        </p:nvSpPr>
        <p:spPr>
          <a:xfrm>
            <a:off x="1187450" y="696913"/>
            <a:ext cx="4643438" cy="3484562"/>
          </a:xfrm>
          <a:ln/>
        </p:spPr>
      </p:sp>
      <p:sp>
        <p:nvSpPr>
          <p:cNvPr id="11059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2652704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BA5510B-D2C8-4390-B44E-527613B2A081}" type="slidenum">
              <a:rPr lang="en-US" altLang="en-US" smtClean="0"/>
              <a:pPr eaLnBrk="1" hangingPunct="1">
                <a:spcBef>
                  <a:spcPct val="0"/>
                </a:spcBef>
                <a:defRPr/>
              </a:pPr>
              <a:t>68</a:t>
            </a:fld>
            <a:endParaRPr lang="en-US" altLang="en-US" dirty="0"/>
          </a:p>
        </p:txBody>
      </p:sp>
      <p:sp>
        <p:nvSpPr>
          <p:cNvPr id="111619" name="Rectangle 2"/>
          <p:cNvSpPr>
            <a:spLocks noGrp="1" noRot="1" noChangeAspect="1" noChangeArrowheads="1" noTextEdit="1"/>
          </p:cNvSpPr>
          <p:nvPr>
            <p:ph type="sldImg"/>
          </p:nvPr>
        </p:nvSpPr>
        <p:spPr>
          <a:xfrm>
            <a:off x="1187450" y="696913"/>
            <a:ext cx="4643438" cy="3484562"/>
          </a:xfrm>
          <a:ln/>
        </p:spPr>
      </p:sp>
      <p:sp>
        <p:nvSpPr>
          <p:cNvPr id="11162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335821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0AE6CB-6ADF-4175-A868-152326B8F789}" type="slidenum">
              <a:rPr lang="en-US" smtClean="0"/>
              <a:pPr>
                <a:defRPr/>
              </a:pPr>
              <a:t>69</a:t>
            </a:fld>
            <a:endParaRPr lang="en-US" dirty="0"/>
          </a:p>
        </p:txBody>
      </p:sp>
    </p:spTree>
    <p:extLst>
      <p:ext uri="{BB962C8B-B14F-4D97-AF65-F5344CB8AC3E}">
        <p14:creationId xmlns:p14="http://schemas.microsoft.com/office/powerpoint/2010/main" val="3658173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70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71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3E556E5-58C6-4894-9081-08D08167D60B}" type="slidenum">
              <a:rPr lang="en-US" smtClean="0"/>
              <a:pPr>
                <a:defRPr/>
              </a:pPr>
              <a:t>72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ADBB73F-2978-426A-A500-39E04ADF5AF3}" type="slidenum">
              <a:rPr lang="en-US" smtClean="0"/>
              <a:pPr>
                <a:defRPr/>
              </a:pPr>
              <a:t>73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193A60F-FE98-4A40-81F4-AAB08C900610}" type="slidenum">
              <a:rPr lang="en-US" smtClean="0"/>
              <a:pPr>
                <a:defRPr/>
              </a:pPr>
              <a:t>74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9656693D-5843-4708-BF9C-CD6A4E06A90E}" type="slidenum">
              <a:rPr lang="en-US" altLang="en-US" smtClean="0"/>
              <a:pPr eaLnBrk="1" hangingPunct="1">
                <a:spcBef>
                  <a:spcPct val="0"/>
                </a:spcBef>
                <a:defRPr/>
              </a:pPr>
              <a:t>4</a:t>
            </a:fld>
            <a:endParaRPr lang="en-US" altLang="en-US" dirty="0"/>
          </a:p>
        </p:txBody>
      </p:sp>
      <p:sp>
        <p:nvSpPr>
          <p:cNvPr id="99331" name="Rectangle 2"/>
          <p:cNvSpPr>
            <a:spLocks noGrp="1" noRot="1" noChangeAspect="1" noChangeArrowheads="1" noTextEdit="1"/>
          </p:cNvSpPr>
          <p:nvPr>
            <p:ph type="sldImg"/>
          </p:nvPr>
        </p:nvSpPr>
        <p:spPr>
          <a:xfrm>
            <a:off x="1187450" y="696913"/>
            <a:ext cx="4643438" cy="3484562"/>
          </a:xfrm>
          <a:ln/>
        </p:spPr>
      </p:sp>
      <p:sp>
        <p:nvSpPr>
          <p:cNvPr id="9933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5</a:t>
            </a:fld>
            <a:endParaRPr lang="en-US" altLang="en-US" dirty="0"/>
          </a:p>
        </p:txBody>
      </p:sp>
      <p:sp>
        <p:nvSpPr>
          <p:cNvPr id="101379" name="Rectangle 2"/>
          <p:cNvSpPr>
            <a:spLocks noGrp="1" noRot="1" noChangeAspect="1" noChangeArrowheads="1" noTextEdit="1"/>
          </p:cNvSpPr>
          <p:nvPr>
            <p:ph type="sldImg"/>
          </p:nvPr>
        </p:nvSpPr>
        <p:spPr>
          <a:xfrm>
            <a:off x="1187450" y="696913"/>
            <a:ext cx="4643438" cy="3484562"/>
          </a:xfrm>
          <a:ln/>
        </p:spPr>
      </p:sp>
      <p:sp>
        <p:nvSpPr>
          <p:cNvPr id="10138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6</a:t>
            </a:fld>
            <a:endParaRPr lang="en-US" altLang="en-US" dirty="0"/>
          </a:p>
        </p:txBody>
      </p:sp>
      <p:sp>
        <p:nvSpPr>
          <p:cNvPr id="104451" name="Rectangle 2"/>
          <p:cNvSpPr>
            <a:spLocks noGrp="1" noRot="1" noChangeAspect="1" noChangeArrowheads="1" noTextEdit="1"/>
          </p:cNvSpPr>
          <p:nvPr>
            <p:ph type="sldImg"/>
          </p:nvPr>
        </p:nvSpPr>
        <p:spPr>
          <a:xfrm>
            <a:off x="1187450" y="696913"/>
            <a:ext cx="4643438" cy="3484562"/>
          </a:xfrm>
          <a:ln/>
        </p:spPr>
      </p:sp>
      <p:sp>
        <p:nvSpPr>
          <p:cNvPr id="10445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50938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7</a:t>
            </a:fld>
            <a:endParaRPr lang="en-US" altLang="en-US" dirty="0"/>
          </a:p>
        </p:txBody>
      </p:sp>
      <p:sp>
        <p:nvSpPr>
          <p:cNvPr id="105475" name="Rectangle 2"/>
          <p:cNvSpPr>
            <a:spLocks noGrp="1" noRot="1" noChangeAspect="1" noChangeArrowheads="1" noTextEdit="1"/>
          </p:cNvSpPr>
          <p:nvPr>
            <p:ph type="sldImg"/>
          </p:nvPr>
        </p:nvSpPr>
        <p:spPr>
          <a:xfrm>
            <a:off x="1187450" y="696913"/>
            <a:ext cx="4643438" cy="3484562"/>
          </a:xfrm>
          <a:ln/>
        </p:spPr>
      </p:sp>
      <p:sp>
        <p:nvSpPr>
          <p:cNvPr id="10547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24576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11</a:t>
            </a:fld>
            <a:endParaRPr lang="en-US" altLang="en-US" dirty="0"/>
          </a:p>
        </p:txBody>
      </p:sp>
      <p:sp>
        <p:nvSpPr>
          <p:cNvPr id="101379" name="Rectangle 2"/>
          <p:cNvSpPr>
            <a:spLocks noGrp="1" noRot="1" noChangeAspect="1" noChangeArrowheads="1" noTextEdit="1"/>
          </p:cNvSpPr>
          <p:nvPr>
            <p:ph type="sldImg"/>
          </p:nvPr>
        </p:nvSpPr>
        <p:spPr>
          <a:xfrm>
            <a:off x="1187450" y="696913"/>
            <a:ext cx="4643438" cy="3484562"/>
          </a:xfrm>
          <a:ln/>
        </p:spPr>
      </p:sp>
      <p:sp>
        <p:nvSpPr>
          <p:cNvPr id="10138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12</a:t>
            </a:fld>
            <a:endParaRPr lang="en-US" altLang="en-US" dirty="0"/>
          </a:p>
        </p:txBody>
      </p:sp>
      <p:sp>
        <p:nvSpPr>
          <p:cNvPr id="104451" name="Rectangle 2"/>
          <p:cNvSpPr>
            <a:spLocks noGrp="1" noRot="1" noChangeAspect="1" noChangeArrowheads="1" noTextEdit="1"/>
          </p:cNvSpPr>
          <p:nvPr>
            <p:ph type="sldImg"/>
          </p:nvPr>
        </p:nvSpPr>
        <p:spPr>
          <a:xfrm>
            <a:off x="1187450" y="696913"/>
            <a:ext cx="4643438" cy="3484562"/>
          </a:xfrm>
          <a:ln/>
        </p:spPr>
      </p:sp>
      <p:sp>
        <p:nvSpPr>
          <p:cNvPr id="10445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DB314E4-5313-4426-8F3B-56C7353531D9}" type="slidenum">
              <a:rPr lang="en-US"/>
              <a:pPr>
                <a:defRPr/>
              </a:pPr>
              <a:t>‹#›</a:t>
            </a:fld>
            <a:endParaRPr lang="en-US" dirty="0"/>
          </a:p>
        </p:txBody>
      </p:sp>
    </p:spTree>
    <p:extLst>
      <p:ext uri="{BB962C8B-B14F-4D97-AF65-F5344CB8AC3E}">
        <p14:creationId xmlns:p14="http://schemas.microsoft.com/office/powerpoint/2010/main" val="35986634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C31822-8D6E-4D2E-A705-A0E0A1033BDC}" type="slidenum">
              <a:rPr lang="en-US"/>
              <a:pPr>
                <a:defRPr/>
              </a:pPr>
              <a:t>‹#›</a:t>
            </a:fld>
            <a:endParaRPr lang="en-US" dirty="0"/>
          </a:p>
        </p:txBody>
      </p:sp>
    </p:spTree>
    <p:extLst>
      <p:ext uri="{BB962C8B-B14F-4D97-AF65-F5344CB8AC3E}">
        <p14:creationId xmlns:p14="http://schemas.microsoft.com/office/powerpoint/2010/main" val="37645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A14F9A-450D-4A4E-8B74-E268E5A8D447}" type="slidenum">
              <a:rPr lang="en-US"/>
              <a:pPr>
                <a:defRPr/>
              </a:pPr>
              <a:t>‹#›</a:t>
            </a:fld>
            <a:endParaRPr lang="en-US" dirty="0"/>
          </a:p>
        </p:txBody>
      </p:sp>
    </p:spTree>
    <p:extLst>
      <p:ext uri="{BB962C8B-B14F-4D97-AF65-F5344CB8AC3E}">
        <p14:creationId xmlns:p14="http://schemas.microsoft.com/office/powerpoint/2010/main" val="164992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a:t>Click to edit Master title style</a:t>
            </a:r>
          </a:p>
        </p:txBody>
      </p:sp>
      <p:sp>
        <p:nvSpPr>
          <p:cNvPr id="3" name="Table Placeholder 2"/>
          <p:cNvSpPr>
            <a:spLocks noGrp="1"/>
          </p:cNvSpPr>
          <p:nvPr>
            <p:ph type="tbl" idx="1"/>
          </p:nvPr>
        </p:nvSpPr>
        <p:spPr>
          <a:xfrm>
            <a:off x="609600" y="1295401"/>
            <a:ext cx="7848600" cy="4830763"/>
          </a:xfrm>
        </p:spPr>
        <p:txBody>
          <a:bodyPr>
            <a:normAutofit/>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06BB2EB-10CF-4116-B123-B89379A54BD4}" type="slidenum">
              <a:rPr lang="en-US"/>
              <a:pPr>
                <a:defRPr/>
              </a:pPr>
              <a:t>‹#›</a:t>
            </a:fld>
            <a:endParaRPr lang="en-US" dirty="0"/>
          </a:p>
        </p:txBody>
      </p:sp>
    </p:spTree>
    <p:extLst>
      <p:ext uri="{BB962C8B-B14F-4D97-AF65-F5344CB8AC3E}">
        <p14:creationId xmlns:p14="http://schemas.microsoft.com/office/powerpoint/2010/main" val="302943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2274893" y="0"/>
            <a:ext cx="6866726"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8139" y="3369468"/>
            <a:ext cx="27918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577516" y="1096345"/>
            <a:ext cx="7883066" cy="2281355"/>
          </a:xfrm>
        </p:spPr>
        <p:txBody>
          <a:bodyPr>
            <a:noAutofit/>
          </a:bodyPr>
          <a:lstStyle>
            <a:lvl1pPr algn="l">
              <a:defRPr sz="5250" b="1">
                <a:solidFill>
                  <a:schemeClr val="bg1"/>
                </a:solidFill>
              </a:defRPr>
            </a:lvl1pPr>
          </a:lstStyle>
          <a:p>
            <a:r>
              <a:rPr lang="en-US" dirty="0"/>
              <a:t>PRESENTATION</a:t>
            </a:r>
            <a:r>
              <a:rPr lang="ru-RU" dirty="0"/>
              <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577516" y="3773555"/>
            <a:ext cx="7567715" cy="1101897"/>
          </a:xfrm>
        </p:spPr>
        <p:txBody>
          <a:bodyPr>
            <a:noAutofit/>
          </a:bodyPr>
          <a:lstStyle>
            <a:lvl1pPr marL="0" indent="0" algn="l">
              <a:buNone/>
              <a:defRPr sz="2625"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577516" y="5451785"/>
            <a:ext cx="3275648" cy="324417"/>
          </a:xfrm>
        </p:spPr>
        <p:txBody>
          <a:bodyPr>
            <a:noAutofit/>
          </a:bodyPr>
          <a:lstStyle>
            <a:lvl1pPr marL="0" indent="0" algn="l">
              <a:buNone/>
              <a:defRPr sz="1650" b="1" i="0">
                <a:solidFill>
                  <a:schemeClr val="bg2"/>
                </a:solidFill>
                <a:latin typeface="+mn-lt"/>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577516" y="5105537"/>
            <a:ext cx="3275648" cy="324417"/>
          </a:xfrm>
        </p:spPr>
        <p:txBody>
          <a:bodyPr>
            <a:noAutofit/>
          </a:bodyPr>
          <a:lstStyle>
            <a:lvl1pPr marL="0" indent="0" algn="l">
              <a:buNone/>
              <a:defRPr sz="1650" b="0" i="0">
                <a:solidFill>
                  <a:schemeClr val="bg2"/>
                </a:solidFill>
                <a:latin typeface="+mn-lt"/>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a:r>
              <a:rPr lang="en-US" dirty="0"/>
              <a:t>Month</a:t>
            </a:r>
          </a:p>
        </p:txBody>
      </p:sp>
    </p:spTree>
    <p:extLst>
      <p:ext uri="{BB962C8B-B14F-4D97-AF65-F5344CB8AC3E}">
        <p14:creationId xmlns:p14="http://schemas.microsoft.com/office/powerpoint/2010/main" val="637911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9144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580524"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4970340"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580524"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4970341"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580525" y="1033272"/>
            <a:ext cx="3792062" cy="782638"/>
          </a:xfrm>
        </p:spPr>
        <p:txBody>
          <a:bodyPr>
            <a:normAutofit/>
          </a:bodyPr>
          <a:lstStyle>
            <a:lvl1pPr algn="l">
              <a:defRPr sz="3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580524" y="2221993"/>
            <a:ext cx="7664035" cy="665713"/>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09988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4139804" y="0"/>
            <a:ext cx="4577716"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580524" y="3074530"/>
            <a:ext cx="3316392" cy="2588637"/>
          </a:xfrm>
        </p:spPr>
        <p:txBody>
          <a:bodyPr lIns="0">
            <a:normAutofit/>
          </a:bodyPr>
          <a:lstStyle>
            <a:lvl1pPr marL="135000" indent="-135000">
              <a:spcBef>
                <a:spcPts val="450"/>
              </a:spcBef>
              <a:buClr>
                <a:schemeClr val="bg2"/>
              </a:buClr>
              <a:buFont typeface="Wingdings" panose="05000000000000000000" pitchFamily="2" charset="2"/>
              <a:buChar char="§"/>
              <a:defRPr sz="105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580525" y="1032746"/>
            <a:ext cx="3792062" cy="782638"/>
          </a:xfrm>
        </p:spPr>
        <p:txBody>
          <a:bodyPr>
            <a:normAutofit/>
          </a:bodyPr>
          <a:lstStyle>
            <a:lvl1pPr algn="l">
              <a:defRPr sz="3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580524" y="2225393"/>
            <a:ext cx="3316392" cy="749047"/>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0912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4581654"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5160904" y="3090573"/>
            <a:ext cx="3316393" cy="2588637"/>
          </a:xfrm>
        </p:spPr>
        <p:txBody>
          <a:bodyPr lIns="0">
            <a:normAutofit/>
          </a:bodyPr>
          <a:lstStyle>
            <a:lvl1pPr marL="135000" indent="-135000">
              <a:spcBef>
                <a:spcPts val="450"/>
              </a:spcBef>
              <a:buClr>
                <a:schemeClr val="bg2"/>
              </a:buClr>
              <a:buFont typeface="Wingdings" panose="05000000000000000000" pitchFamily="2" charset="2"/>
              <a:buChar char="§"/>
              <a:defRPr sz="105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5160905" y="1046140"/>
            <a:ext cx="3792062" cy="782638"/>
          </a:xfrm>
        </p:spPr>
        <p:txBody>
          <a:bodyPr>
            <a:normAutofit/>
          </a:bodyPr>
          <a:lstStyle>
            <a:lvl1pPr algn="l">
              <a:defRPr sz="3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5160905" y="2241516"/>
            <a:ext cx="3316392" cy="749047"/>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5235690" y="1947672"/>
            <a:ext cx="3915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10630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a:t>Click to edit Master title style</a:t>
            </a:r>
          </a:p>
        </p:txBody>
      </p:sp>
      <p:sp>
        <p:nvSpPr>
          <p:cNvPr id="3" name="Text Placeholder 2"/>
          <p:cNvSpPr>
            <a:spLocks noGrp="1"/>
          </p:cNvSpPr>
          <p:nvPr>
            <p:ph type="body" sz="half" idx="1"/>
          </p:nvPr>
        </p:nvSpPr>
        <p:spPr>
          <a:xfrm>
            <a:off x="609601" y="1295401"/>
            <a:ext cx="3848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1" y="1295401"/>
            <a:ext cx="3848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8F0E5FA-8196-4D91-9E8C-6A16B1CC931D}" type="slidenum">
              <a:rPr lang="en-US"/>
              <a:pPr>
                <a:defRPr/>
              </a:pPr>
              <a:t>‹#›</a:t>
            </a:fld>
            <a:endParaRPr lang="en-US" dirty="0"/>
          </a:p>
        </p:txBody>
      </p:sp>
    </p:spTree>
    <p:extLst>
      <p:ext uri="{BB962C8B-B14F-4D97-AF65-F5344CB8AC3E}">
        <p14:creationId xmlns:p14="http://schemas.microsoft.com/office/powerpoint/2010/main" val="155941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84AE8A8-6ACE-4A15-90DF-984768BF0901}" type="slidenum">
              <a:rPr lang="en-US"/>
              <a:pPr>
                <a:defRPr/>
              </a:pPr>
              <a:t>‹#›</a:t>
            </a:fld>
            <a:endParaRPr lang="en-US" dirty="0"/>
          </a:p>
        </p:txBody>
      </p:sp>
    </p:spTree>
    <p:extLst>
      <p:ext uri="{BB962C8B-B14F-4D97-AF65-F5344CB8AC3E}">
        <p14:creationId xmlns:p14="http://schemas.microsoft.com/office/powerpoint/2010/main" val="399217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CBF32-FF78-44AA-8572-630994CAC47A}" type="slidenum">
              <a:rPr lang="en-US"/>
              <a:pPr>
                <a:defRPr/>
              </a:pPr>
              <a:t>‹#›</a:t>
            </a:fld>
            <a:endParaRPr lang="en-US" dirty="0"/>
          </a:p>
        </p:txBody>
      </p:sp>
    </p:spTree>
    <p:extLst>
      <p:ext uri="{BB962C8B-B14F-4D97-AF65-F5344CB8AC3E}">
        <p14:creationId xmlns:p14="http://schemas.microsoft.com/office/powerpoint/2010/main" val="33794375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317231-FA46-49F0-98CE-9EE970EB22D7}" type="slidenum">
              <a:rPr lang="en-US"/>
              <a:pPr>
                <a:defRPr/>
              </a:pPr>
              <a:t>‹#›</a:t>
            </a:fld>
            <a:endParaRPr lang="en-US" dirty="0"/>
          </a:p>
        </p:txBody>
      </p:sp>
    </p:spTree>
    <p:extLst>
      <p:ext uri="{BB962C8B-B14F-4D97-AF65-F5344CB8AC3E}">
        <p14:creationId xmlns:p14="http://schemas.microsoft.com/office/powerpoint/2010/main" val="221335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13A2489-E4F4-4467-8292-1AE251D67081}" type="slidenum">
              <a:rPr lang="en-US"/>
              <a:pPr>
                <a:defRPr/>
              </a:pPr>
              <a:t>‹#›</a:t>
            </a:fld>
            <a:endParaRPr lang="en-US" dirty="0"/>
          </a:p>
        </p:txBody>
      </p:sp>
    </p:spTree>
    <p:extLst>
      <p:ext uri="{BB962C8B-B14F-4D97-AF65-F5344CB8AC3E}">
        <p14:creationId xmlns:p14="http://schemas.microsoft.com/office/powerpoint/2010/main" val="210516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14FEE21-878D-4F01-8CE8-54AA8AE8A785}" type="slidenum">
              <a:rPr lang="en-US"/>
              <a:pPr>
                <a:defRPr/>
              </a:pPr>
              <a:t>‹#›</a:t>
            </a:fld>
            <a:endParaRPr lang="en-US" dirty="0"/>
          </a:p>
        </p:txBody>
      </p:sp>
    </p:spTree>
    <p:extLst>
      <p:ext uri="{BB962C8B-B14F-4D97-AF65-F5344CB8AC3E}">
        <p14:creationId xmlns:p14="http://schemas.microsoft.com/office/powerpoint/2010/main" val="369722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1FF4C57-6B4F-45B6-8C98-B313356578D2}" type="slidenum">
              <a:rPr lang="en-US"/>
              <a:pPr>
                <a:defRPr/>
              </a:pPr>
              <a:t>‹#›</a:t>
            </a:fld>
            <a:endParaRPr lang="en-US" dirty="0"/>
          </a:p>
        </p:txBody>
      </p:sp>
    </p:spTree>
    <p:extLst>
      <p:ext uri="{BB962C8B-B14F-4D97-AF65-F5344CB8AC3E}">
        <p14:creationId xmlns:p14="http://schemas.microsoft.com/office/powerpoint/2010/main" val="369598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E9A6028-E669-43C5-A0DC-2FFDEA582AFE}" type="slidenum">
              <a:rPr lang="en-US"/>
              <a:pPr>
                <a:defRPr/>
              </a:pPr>
              <a:t>‹#›</a:t>
            </a:fld>
            <a:endParaRPr lang="en-US" dirty="0"/>
          </a:p>
        </p:txBody>
      </p:sp>
    </p:spTree>
    <p:extLst>
      <p:ext uri="{BB962C8B-B14F-4D97-AF65-F5344CB8AC3E}">
        <p14:creationId xmlns:p14="http://schemas.microsoft.com/office/powerpoint/2010/main" val="208736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B9F1C06-2040-4BEE-AEE6-5D33D89D6537}" type="slidenum">
              <a:rPr lang="en-US"/>
              <a:pPr>
                <a:defRPr/>
              </a:pPr>
              <a:t>‹#›</a:t>
            </a:fld>
            <a:endParaRPr lang="en-US" dirty="0"/>
          </a:p>
        </p:txBody>
      </p:sp>
    </p:spTree>
    <p:extLst>
      <p:ext uri="{BB962C8B-B14F-4D97-AF65-F5344CB8AC3E}">
        <p14:creationId xmlns:p14="http://schemas.microsoft.com/office/powerpoint/2010/main" val="308193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mn-cs"/>
              </a:defRPr>
            </a:lvl1pPr>
          </a:lstStyle>
          <a:p>
            <a:pPr>
              <a:defRPr/>
            </a:pPr>
            <a:fld id="{FDD9C398-2318-4319-9CFE-B8C787321B02}"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grpSp>
    </p:spTree>
  </p:cSld>
  <p:clrMap bg1="lt1" tx1="dk1" bg2="lt2" tx2="dk2" accent1="accent1" accent2="accent2" accent3="accent3" accent4="accent4" accent5="accent5" accent6="accent6" hlink="hlink" folHlink="folHlink"/>
  <p:sldLayoutIdLst>
    <p:sldLayoutId id="2147487627" r:id="rId1"/>
    <p:sldLayoutId id="2147487609" r:id="rId2"/>
    <p:sldLayoutId id="2147487628" r:id="rId3"/>
    <p:sldLayoutId id="2147487610" r:id="rId4"/>
    <p:sldLayoutId id="2147487611" r:id="rId5"/>
    <p:sldLayoutId id="2147487612" r:id="rId6"/>
    <p:sldLayoutId id="2147487613" r:id="rId7"/>
    <p:sldLayoutId id="2147487614" r:id="rId8"/>
    <p:sldLayoutId id="2147487629" r:id="rId9"/>
    <p:sldLayoutId id="2147487615" r:id="rId10"/>
    <p:sldLayoutId id="2147487616" r:id="rId11"/>
    <p:sldLayoutId id="2147487630" r:id="rId12"/>
    <p:sldLayoutId id="2147487644" r:id="rId13"/>
    <p:sldLayoutId id="2147487645" r:id="rId14"/>
    <p:sldLayoutId id="2147487646" r:id="rId15"/>
    <p:sldLayoutId id="2147487647" r:id="rId16"/>
    <p:sldLayoutId id="2147487648" r:id="rId17"/>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abavn.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hyperlink" Target="http://upload.wikimedia.org/wikipedia/en/9/96/Palmdale_Airport_Terminal.jpg"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awa.org/lawa-businesses/lawa-current-opportunities" TargetMode="External"/><Relationship Id="rId2" Type="http://schemas.openxmlformats.org/officeDocument/2006/relationships/hyperlink" Target="http://www.lawa.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inance.lacity.or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hyperlink" Target="https://urldefense.proofpoint.com/v2/url?u=https-3A__vimeo.com_304192330&amp;d=DwMFaQ&amp;c=_EZyq3jpMgV82C-qqw4SRw&amp;r=KkF3cnlaKtnrQuHnP3C50J0nNi6xwuJ7iNmoT-K35SU&amp;m=-Ehpx0njrv8YWYtAj9jCwODceNq4Ok7f6NnXdjn7v4c&amp;s=h_UzHDVy_RhsgMUpPW797DPWuzDIUbiy74gVGnpAQbM&amp;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lawa.org/" TargetMode="External"/><Relationship Id="rId5" Type="http://schemas.openxmlformats.org/officeDocument/2006/relationships/image" Target="../media/image40.pn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hyperlink" Target="mailto:BusinessandJobs@law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jobsatlax.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jobsatlax.org/" TargetMode="External"/><Relationship Id="rId4" Type="http://schemas.openxmlformats.org/officeDocument/2006/relationships/hyperlink" Target="mailto:cespinosa@lawa.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cespinosa@lawa.org" TargetMode="External"/><Relationship Id="rId4" Type="http://schemas.openxmlformats.org/officeDocument/2006/relationships/hyperlink" Target="http://www.jobsallax.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rosa@imwis.com" TargetMode="External"/><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jp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jp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bca.lacity.org/Uploads/cca/SLBApplication.pdf"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lacity.diversitysoftware.com/" TargetMode="External"/><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labavn.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lawa.org/en/lawa-businesses/lawa-current-opportunities" TargetMode="External"/><Relationship Id="rId4" Type="http://schemas.openxmlformats.org/officeDocument/2006/relationships/hyperlink" Target="http://www.lawa.org/"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bca.lacity.org/" TargetMode="External"/><Relationship Id="rId3" Type="http://schemas.openxmlformats.org/officeDocument/2006/relationships/hyperlink" Target="https://www.lawa.org/groups-and-divisions/business-jobs-and-social-responsibility" TargetMode="External"/><Relationship Id="rId7" Type="http://schemas.openxmlformats.org/officeDocument/2006/relationships/hyperlink" Target="mailto:bca.certifications@lacity.org"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hyperlink" Target="http://www.lawa.org/" TargetMode="External"/><Relationship Id="rId5" Type="http://schemas.openxmlformats.org/officeDocument/2006/relationships/hyperlink" Target="http://www.lawa.org/bjrc" TargetMode="External"/><Relationship Id="rId4" Type="http://schemas.openxmlformats.org/officeDocument/2006/relationships/hyperlink" Target="mailto:rosa@imwis.com" TargetMode="External"/><Relationship Id="rId9" Type="http://schemas.openxmlformats.org/officeDocument/2006/relationships/hyperlink" Target="http://www.labavn.or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lawa.org/en/lawa-businesses/lawa-current-opportunit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a19jxl\Pictures\background-last 11x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55" y="-408214"/>
            <a:ext cx="9247909" cy="7266214"/>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09600" y="304800"/>
            <a:ext cx="7851648" cy="1524000"/>
          </a:xfrm>
        </p:spPr>
        <p:txBody>
          <a:bodyPr>
            <a:noAutofit/>
          </a:bodyPr>
          <a:lstStyle/>
          <a:p>
            <a:pPr algn="ctr" eaLnBrk="1" fontAlgn="auto" hangingPunct="1">
              <a:spcAft>
                <a:spcPts val="0"/>
              </a:spcAft>
              <a:defRPr/>
            </a:pPr>
            <a:r>
              <a:rPr lang="en-US" sz="4400" dirty="0"/>
              <a:t>DOING BUSINESS with </a:t>
            </a:r>
            <a:br>
              <a:rPr lang="en-US" sz="4400" dirty="0"/>
            </a:br>
            <a:r>
              <a:rPr lang="en-US" sz="4400" dirty="0"/>
              <a:t>Los Angeles World Airports</a:t>
            </a:r>
          </a:p>
        </p:txBody>
      </p:sp>
      <p:sp>
        <p:nvSpPr>
          <p:cNvPr id="2" name="Slide Number Placeholder 1"/>
          <p:cNvSpPr>
            <a:spLocks noGrp="1"/>
          </p:cNvSpPr>
          <p:nvPr>
            <p:ph type="sldNum" sz="quarter" idx="12"/>
          </p:nvPr>
        </p:nvSpPr>
        <p:spPr/>
        <p:txBody>
          <a:bodyPr/>
          <a:lstStyle/>
          <a:p>
            <a:pPr>
              <a:defRPr/>
            </a:pPr>
            <a:fld id="{CD8F6B9D-4E84-4399-AECC-9A514B36C05D}" type="slidenum">
              <a:rPr lang="en-US" smtClean="0"/>
              <a:pPr>
                <a:defRPr/>
              </a:pPr>
              <a:t>1</a:t>
            </a:fld>
            <a:endParaRPr lang="en-US" dirty="0"/>
          </a:p>
        </p:txBody>
      </p:sp>
      <p:sp>
        <p:nvSpPr>
          <p:cNvPr id="33797" name="TextBox 2"/>
          <p:cNvSpPr txBox="1">
            <a:spLocks noChangeArrowheads="1"/>
          </p:cNvSpPr>
          <p:nvPr/>
        </p:nvSpPr>
        <p:spPr bwMode="auto">
          <a:xfrm>
            <a:off x="76200" y="6062990"/>
            <a:ext cx="2209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100" dirty="0">
                <a:latin typeface="Arial" charset="0"/>
              </a:rPr>
              <a:t>Rev. 8 / 2021</a:t>
            </a:r>
          </a:p>
        </p:txBody>
      </p:sp>
      <p:pic>
        <p:nvPicPr>
          <p:cNvPr id="3" name="Picture 2" descr="C:\Users\a19jxl\Pictures\New Logo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5548947"/>
            <a:ext cx="2354263" cy="4708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7F6F63-F17A-404C-9C6C-32DD8FCCB1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0398" y="1828800"/>
            <a:ext cx="8023203" cy="4605807"/>
          </a:xfrm>
          <a:prstGeom prst="rect">
            <a:avLst/>
          </a:prstGeom>
        </p:spPr>
      </p:pic>
      <p:sp>
        <p:nvSpPr>
          <p:cNvPr id="2" name="Title 1"/>
          <p:cNvSpPr>
            <a:spLocks noGrp="1"/>
          </p:cNvSpPr>
          <p:nvPr>
            <p:ph type="title"/>
          </p:nvPr>
        </p:nvSpPr>
        <p:spPr>
          <a:xfrm>
            <a:off x="457200" y="1000125"/>
            <a:ext cx="8229600" cy="685800"/>
          </a:xfrm>
        </p:spPr>
        <p:txBody>
          <a:bodyPr/>
          <a:lstStyle/>
          <a:p>
            <a:pPr algn="ctr"/>
            <a:r>
              <a:rPr lang="en-US" sz="3200" b="1" i="1" dirty="0"/>
              <a:t>Current Contract Status Report:</a:t>
            </a: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10</a:t>
            </a:fld>
            <a:endParaRPr lang="en-US" dirty="0"/>
          </a:p>
        </p:txBody>
      </p:sp>
      <p:sp>
        <p:nvSpPr>
          <p:cNvPr id="8" name="Rectangle 7">
            <a:extLst>
              <a:ext uri="{FF2B5EF4-FFF2-40B4-BE49-F238E27FC236}">
                <a16:creationId xmlns:a16="http://schemas.microsoft.com/office/drawing/2014/main" id="{3E257A96-E34A-4832-B6D3-47652C87D3AF}"/>
              </a:ext>
            </a:extLst>
          </p:cNvPr>
          <p:cNvSpPr/>
          <p:nvPr/>
        </p:nvSpPr>
        <p:spPr>
          <a:xfrm>
            <a:off x="6172200" y="1828799"/>
            <a:ext cx="1143000" cy="46058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623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762000"/>
            <a:ext cx="8489950" cy="715963"/>
          </a:xfrm>
        </p:spPr>
        <p:txBody>
          <a:bodyPr/>
          <a:lstStyle/>
          <a:p>
            <a:pPr eaLnBrk="1" hangingPunct="1"/>
            <a:r>
              <a:rPr lang="en-US" altLang="en-US" sz="3200" b="1" i="1" dirty="0"/>
              <a:t>Request For Bids (RFB)</a:t>
            </a:r>
          </a:p>
        </p:txBody>
      </p:sp>
      <p:sp>
        <p:nvSpPr>
          <p:cNvPr id="34819" name="Rectangle 3"/>
          <p:cNvSpPr>
            <a:spLocks noGrp="1" noChangeArrowheads="1"/>
          </p:cNvSpPr>
          <p:nvPr>
            <p:ph idx="1"/>
          </p:nvPr>
        </p:nvSpPr>
        <p:spPr>
          <a:xfrm>
            <a:off x="457200" y="1752600"/>
            <a:ext cx="7848600" cy="4876800"/>
          </a:xfrm>
        </p:spPr>
        <p:txBody>
          <a:bodyPr/>
          <a:lstStyle/>
          <a:p>
            <a:pPr eaLnBrk="1" hangingPunct="1">
              <a:lnSpc>
                <a:spcPct val="80000"/>
              </a:lnSpc>
              <a:buClr>
                <a:schemeClr val="tx2"/>
              </a:buClr>
            </a:pPr>
            <a:r>
              <a:rPr lang="en-US" altLang="en-US" sz="2400" dirty="0">
                <a:latin typeface="Arial" charset="0"/>
                <a:cs typeface="Arial" charset="0"/>
              </a:rPr>
              <a:t>A </a:t>
            </a:r>
            <a:r>
              <a:rPr lang="en-US" altLang="en-US" sz="2400" b="1" dirty="0">
                <a:latin typeface="Arial" charset="0"/>
                <a:cs typeface="Arial" charset="0"/>
              </a:rPr>
              <a:t>Request for Bid</a:t>
            </a:r>
            <a:r>
              <a:rPr lang="en-US" altLang="en-US" sz="2400" dirty="0">
                <a:latin typeface="Arial" charset="0"/>
                <a:cs typeface="Arial" charset="0"/>
              </a:rPr>
              <a:t> is used for the competitive purchase of the following:</a:t>
            </a:r>
          </a:p>
          <a:p>
            <a:pPr lvl="1" eaLnBrk="1" hangingPunct="1">
              <a:lnSpc>
                <a:spcPct val="80000"/>
              </a:lnSpc>
              <a:buClr>
                <a:schemeClr val="tx2"/>
              </a:buClr>
            </a:pPr>
            <a:r>
              <a:rPr lang="en-US" altLang="en-US" sz="2000" dirty="0">
                <a:latin typeface="Arial" charset="0"/>
                <a:cs typeface="Arial" charset="0"/>
              </a:rPr>
              <a:t>Goods</a:t>
            </a:r>
          </a:p>
          <a:p>
            <a:pPr lvl="1" eaLnBrk="1" hangingPunct="1">
              <a:lnSpc>
                <a:spcPct val="80000"/>
              </a:lnSpc>
              <a:buClr>
                <a:schemeClr val="tx2"/>
              </a:buClr>
            </a:pPr>
            <a:r>
              <a:rPr lang="en-US" altLang="en-US" sz="2000" dirty="0">
                <a:latin typeface="Arial" charset="0"/>
                <a:cs typeface="Arial" charset="0"/>
              </a:rPr>
              <a:t>Equipment</a:t>
            </a:r>
          </a:p>
          <a:p>
            <a:pPr lvl="1" eaLnBrk="1" hangingPunct="1">
              <a:lnSpc>
                <a:spcPct val="80000"/>
              </a:lnSpc>
              <a:buClr>
                <a:schemeClr val="tx2"/>
              </a:buClr>
            </a:pPr>
            <a:r>
              <a:rPr lang="en-US" altLang="en-US" sz="2000" dirty="0">
                <a:latin typeface="Arial" charset="0"/>
                <a:cs typeface="Arial" charset="0"/>
              </a:rPr>
              <a:t>Non-professional services.</a:t>
            </a:r>
          </a:p>
          <a:p>
            <a:pPr lvl="1" eaLnBrk="1" hangingPunct="1">
              <a:lnSpc>
                <a:spcPct val="80000"/>
              </a:lnSpc>
              <a:buClr>
                <a:schemeClr val="tx2"/>
              </a:buClr>
            </a:pPr>
            <a:endParaRPr lang="en-US" altLang="en-US" sz="20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The contract award is made to the lowest priced bid that is deemed to be:</a:t>
            </a:r>
          </a:p>
          <a:p>
            <a:pPr lvl="1" eaLnBrk="1" hangingPunct="1">
              <a:lnSpc>
                <a:spcPct val="80000"/>
              </a:lnSpc>
              <a:buClr>
                <a:schemeClr val="tx2"/>
              </a:buClr>
            </a:pPr>
            <a:r>
              <a:rPr lang="en-US" altLang="en-US" sz="2000" dirty="0">
                <a:latin typeface="Arial" charset="0"/>
                <a:cs typeface="Arial" charset="0"/>
              </a:rPr>
              <a:t>Responsive – accurate completion of the bid</a:t>
            </a:r>
          </a:p>
          <a:p>
            <a:pPr lvl="1" eaLnBrk="1" hangingPunct="1">
              <a:lnSpc>
                <a:spcPct val="80000"/>
              </a:lnSpc>
              <a:buClr>
                <a:schemeClr val="tx2"/>
              </a:buClr>
            </a:pPr>
            <a:r>
              <a:rPr lang="en-US" altLang="en-US" sz="2000" dirty="0">
                <a:latin typeface="Arial" charset="0"/>
                <a:cs typeface="Arial" charset="0"/>
              </a:rPr>
              <a:t>Responsible – determined to be capable of meeting the specifications.</a:t>
            </a:r>
          </a:p>
          <a:p>
            <a:pPr marL="393700" lvl="1" indent="0" eaLnBrk="1" hangingPunct="1">
              <a:lnSpc>
                <a:spcPct val="80000"/>
              </a:lnSpc>
              <a:buClr>
                <a:schemeClr val="tx2"/>
              </a:buClr>
              <a:buNone/>
            </a:pP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Bids can be for individual items, services, or contracts from 1 to 5 years in duration.</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11</a:t>
            </a:fld>
            <a:endParaRPr lang="en-US" dirty="0"/>
          </a:p>
        </p:txBody>
      </p:sp>
    </p:spTree>
    <p:extLst>
      <p:ext uri="{BB962C8B-B14F-4D97-AF65-F5344CB8AC3E}">
        <p14:creationId xmlns:p14="http://schemas.microsoft.com/office/powerpoint/2010/main" val="38358626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500"/>
                                        <p:tgtEl>
                                          <p:spTgt spid="34819">
                                            <p:txEl>
                                              <p:pRg st="0" end="0"/>
                                            </p:txEl>
                                          </p:spTgt>
                                        </p:tgtEl>
                                      </p:cBhvr>
                                    </p:animEffect>
                                    <p:anim calcmode="lin" valueType="num">
                                      <p:cBhvr>
                                        <p:cTn id="15"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481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500"/>
                                        <p:tgtEl>
                                          <p:spTgt spid="34819">
                                            <p:txEl>
                                              <p:pRg st="1" end="1"/>
                                            </p:txEl>
                                          </p:spTgt>
                                        </p:tgtEl>
                                      </p:cBhvr>
                                    </p:animEffect>
                                    <p:anim calcmode="lin" valueType="num">
                                      <p:cBhvr>
                                        <p:cTn id="20"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481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fade">
                                      <p:cBhvr>
                                        <p:cTn id="24" dur="500"/>
                                        <p:tgtEl>
                                          <p:spTgt spid="34819">
                                            <p:txEl>
                                              <p:pRg st="2" end="2"/>
                                            </p:txEl>
                                          </p:spTgt>
                                        </p:tgtEl>
                                      </p:cBhvr>
                                    </p:animEffect>
                                    <p:anim calcmode="lin" valueType="num">
                                      <p:cBhvr>
                                        <p:cTn id="2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481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4819">
                                            <p:txEl>
                                              <p:pRg st="3" end="3"/>
                                            </p:txEl>
                                          </p:spTgt>
                                        </p:tgtEl>
                                        <p:attrNameLst>
                                          <p:attrName>style.visibility</p:attrName>
                                        </p:attrNameLst>
                                      </p:cBhvr>
                                      <p:to>
                                        <p:strVal val="visible"/>
                                      </p:to>
                                    </p:set>
                                    <p:animEffect transition="in" filter="fade">
                                      <p:cBhvr>
                                        <p:cTn id="29" dur="500"/>
                                        <p:tgtEl>
                                          <p:spTgt spid="34819">
                                            <p:txEl>
                                              <p:pRg st="3" end="3"/>
                                            </p:txEl>
                                          </p:spTgt>
                                        </p:tgtEl>
                                      </p:cBhvr>
                                    </p:animEffect>
                                    <p:anim calcmode="lin" valueType="num">
                                      <p:cBhvr>
                                        <p:cTn id="30"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481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4" presetClass="entr" presetSubtype="0" fill="hold" grpId="0" nodeType="clickEffect">
                                  <p:stCondLst>
                                    <p:cond delay="0"/>
                                  </p:stCondLst>
                                  <p:childTnLst>
                                    <p:set>
                                      <p:cBhvr>
                                        <p:cTn id="35" dur="1" fill="hold">
                                          <p:stCondLst>
                                            <p:cond delay="0"/>
                                          </p:stCondLst>
                                        </p:cTn>
                                        <p:tgtEl>
                                          <p:spTgt spid="34819">
                                            <p:txEl>
                                              <p:pRg st="5" end="5"/>
                                            </p:txEl>
                                          </p:spTgt>
                                        </p:tgtEl>
                                        <p:attrNameLst>
                                          <p:attrName>style.visibility</p:attrName>
                                        </p:attrNameLst>
                                      </p:cBhvr>
                                      <p:to>
                                        <p:strVal val="visible"/>
                                      </p:to>
                                    </p:set>
                                    <p:animEffect transition="in" filter="fade">
                                      <p:cBhvr>
                                        <p:cTn id="36" dur="500"/>
                                        <p:tgtEl>
                                          <p:spTgt spid="34819">
                                            <p:txEl>
                                              <p:pRg st="5" end="5"/>
                                            </p:txEl>
                                          </p:spTgt>
                                        </p:tgtEl>
                                      </p:cBhvr>
                                    </p:animEffect>
                                    <p:anim calcmode="lin" valueType="num">
                                      <p:cBhvr>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4819">
                                            <p:txEl>
                                              <p:pRg st="5" end="5"/>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34819">
                                            <p:txEl>
                                              <p:pRg st="6" end="6"/>
                                            </p:txEl>
                                          </p:spTgt>
                                        </p:tgtEl>
                                        <p:attrNameLst>
                                          <p:attrName>style.visibility</p:attrName>
                                        </p:attrNameLst>
                                      </p:cBhvr>
                                      <p:to>
                                        <p:strVal val="visible"/>
                                      </p:to>
                                    </p:set>
                                    <p:animEffect transition="in" filter="fade">
                                      <p:cBhvr>
                                        <p:cTn id="41" dur="500"/>
                                        <p:tgtEl>
                                          <p:spTgt spid="34819">
                                            <p:txEl>
                                              <p:pRg st="6" end="6"/>
                                            </p:txEl>
                                          </p:spTgt>
                                        </p:tgtEl>
                                      </p:cBhvr>
                                    </p:animEffect>
                                    <p:anim calcmode="lin" valueType="num">
                                      <p:cBhvr>
                                        <p:cTn id="42"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34819">
                                            <p:txEl>
                                              <p:pRg st="6" end="6"/>
                                            </p:txEl>
                                          </p:spTgt>
                                        </p:tgtEl>
                                        <p:attrNameLst>
                                          <p:attrName>ppt_y</p:attrName>
                                        </p:attrNameLst>
                                      </p:cBhvr>
                                      <p:tavLst>
                                        <p:tav tm="0">
                                          <p:val>
                                            <p:strVal val="#ppt_y+.05"/>
                                          </p:val>
                                        </p:tav>
                                        <p:tav tm="100000">
                                          <p:val>
                                            <p:strVal val="#ppt_y"/>
                                          </p:val>
                                        </p:tav>
                                      </p:tavLst>
                                    </p:anim>
                                  </p:childTnLst>
                                </p:cTn>
                              </p:par>
                              <p:par>
                                <p:cTn id="44" presetID="44" presetClass="entr" presetSubtype="0" fill="hold" grpId="0" nodeType="withEffect">
                                  <p:stCondLst>
                                    <p:cond delay="0"/>
                                  </p:stCondLst>
                                  <p:childTnLst>
                                    <p:set>
                                      <p:cBhvr>
                                        <p:cTn id="45" dur="1" fill="hold">
                                          <p:stCondLst>
                                            <p:cond delay="0"/>
                                          </p:stCondLst>
                                        </p:cTn>
                                        <p:tgtEl>
                                          <p:spTgt spid="34819">
                                            <p:txEl>
                                              <p:pRg st="7" end="7"/>
                                            </p:txEl>
                                          </p:spTgt>
                                        </p:tgtEl>
                                        <p:attrNameLst>
                                          <p:attrName>style.visibility</p:attrName>
                                        </p:attrNameLst>
                                      </p:cBhvr>
                                      <p:to>
                                        <p:strVal val="visible"/>
                                      </p:to>
                                    </p:set>
                                    <p:animEffect transition="in" filter="fade">
                                      <p:cBhvr>
                                        <p:cTn id="46" dur="500"/>
                                        <p:tgtEl>
                                          <p:spTgt spid="34819">
                                            <p:txEl>
                                              <p:pRg st="7" end="7"/>
                                            </p:txEl>
                                          </p:spTgt>
                                        </p:tgtEl>
                                      </p:cBhvr>
                                    </p:animEffect>
                                    <p:anim calcmode="lin" valueType="num">
                                      <p:cBhvr>
                                        <p:cTn id="47"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34819">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4" presetClass="entr" presetSubtype="0" fill="hold" grpId="0" nodeType="clickEffect">
                                  <p:stCondLst>
                                    <p:cond delay="0"/>
                                  </p:stCondLst>
                                  <p:childTnLst>
                                    <p:set>
                                      <p:cBhvr>
                                        <p:cTn id="52" dur="1" fill="hold">
                                          <p:stCondLst>
                                            <p:cond delay="0"/>
                                          </p:stCondLst>
                                        </p:cTn>
                                        <p:tgtEl>
                                          <p:spTgt spid="34819">
                                            <p:txEl>
                                              <p:pRg st="9" end="9"/>
                                            </p:txEl>
                                          </p:spTgt>
                                        </p:tgtEl>
                                        <p:attrNameLst>
                                          <p:attrName>style.visibility</p:attrName>
                                        </p:attrNameLst>
                                      </p:cBhvr>
                                      <p:to>
                                        <p:strVal val="visible"/>
                                      </p:to>
                                    </p:set>
                                    <p:animEffect transition="in" filter="fade">
                                      <p:cBhvr>
                                        <p:cTn id="53" dur="500"/>
                                        <p:tgtEl>
                                          <p:spTgt spid="34819">
                                            <p:txEl>
                                              <p:pRg st="9" end="9"/>
                                            </p:txEl>
                                          </p:spTgt>
                                        </p:tgtEl>
                                      </p:cBhvr>
                                    </p:animEffect>
                                    <p:anim calcmode="lin" valueType="num">
                                      <p:cBhvr>
                                        <p:cTn id="54" dur="500" fill="hold"/>
                                        <p:tgtEl>
                                          <p:spTgt spid="34819">
                                            <p:txEl>
                                              <p:pRg st="9" end="9"/>
                                            </p:txEl>
                                          </p:spTgt>
                                        </p:tgtEl>
                                        <p:attrNameLst>
                                          <p:attrName>ppt_x</p:attrName>
                                        </p:attrNameLst>
                                      </p:cBhvr>
                                      <p:tavLst>
                                        <p:tav tm="0">
                                          <p:val>
                                            <p:strVal val="#ppt_x"/>
                                          </p:val>
                                        </p:tav>
                                        <p:tav tm="100000">
                                          <p:val>
                                            <p:strVal val="#ppt_x"/>
                                          </p:val>
                                        </p:tav>
                                      </p:tavLst>
                                    </p:anim>
                                    <p:anim calcmode="lin" valueType="num">
                                      <p:cBhvr>
                                        <p:cTn id="55" dur="500" fill="hold"/>
                                        <p:tgtEl>
                                          <p:spTgt spid="34819">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938212"/>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dirty="0">
                <a:solidFill>
                  <a:schemeClr val="tx2"/>
                </a:solidFill>
                <a:latin typeface="Calibri" pitchFamily="34" charset="0"/>
              </a:rPr>
              <a:t>Important RFB Information to Note</a:t>
            </a:r>
          </a:p>
        </p:txBody>
      </p:sp>
      <p:sp>
        <p:nvSpPr>
          <p:cNvPr id="40963" name="Rectangle 3"/>
          <p:cNvSpPr>
            <a:spLocks noGrp="1" noChangeArrowheads="1"/>
          </p:cNvSpPr>
          <p:nvPr>
            <p:ph idx="1"/>
          </p:nvPr>
        </p:nvSpPr>
        <p:spPr>
          <a:xfrm>
            <a:off x="457200" y="1600200"/>
            <a:ext cx="7772400" cy="5257800"/>
          </a:xfrm>
        </p:spPr>
        <p:txBody>
          <a:bodyPr/>
          <a:lstStyle/>
          <a:p>
            <a:pPr eaLnBrk="1" hangingPunct="1">
              <a:lnSpc>
                <a:spcPct val="90000"/>
              </a:lnSpc>
              <a:buClr>
                <a:schemeClr val="tx2"/>
              </a:buClr>
              <a:buSzPct val="90000"/>
              <a:defRPr/>
            </a:pPr>
            <a:r>
              <a:rPr lang="en-US" sz="2000" b="1" dirty="0">
                <a:latin typeface="Arial" charset="0"/>
              </a:rPr>
              <a:t>DUE DATE (COVID-19 Info)</a:t>
            </a:r>
          </a:p>
          <a:p>
            <a:pPr lvl="1" eaLnBrk="1" hangingPunct="1">
              <a:lnSpc>
                <a:spcPct val="90000"/>
              </a:lnSpc>
              <a:buClr>
                <a:schemeClr val="tx2"/>
              </a:buClr>
              <a:buSzPct val="90000"/>
              <a:defRPr/>
            </a:pPr>
            <a:r>
              <a:rPr lang="en-US" sz="1800" dirty="0">
                <a:latin typeface="Arial" charset="0"/>
              </a:rPr>
              <a:t>There are no exceptions to the stated Due Date and Time</a:t>
            </a:r>
          </a:p>
          <a:p>
            <a:pPr lvl="1" eaLnBrk="1" hangingPunct="1">
              <a:lnSpc>
                <a:spcPct val="90000"/>
              </a:lnSpc>
              <a:buClr>
                <a:schemeClr val="tx2"/>
              </a:buClr>
              <a:buSzPct val="90000"/>
              <a:defRPr/>
            </a:pPr>
            <a:r>
              <a:rPr lang="en-US" sz="1800" dirty="0">
                <a:latin typeface="Arial" charset="0"/>
              </a:rPr>
              <a:t>RFB bid submittal must be uploaded through Box</a:t>
            </a:r>
          </a:p>
          <a:p>
            <a:pPr lvl="1" eaLnBrk="1" hangingPunct="1">
              <a:lnSpc>
                <a:spcPct val="90000"/>
              </a:lnSpc>
              <a:buClr>
                <a:schemeClr val="tx2"/>
              </a:buClr>
              <a:buSzPct val="90000"/>
              <a:defRPr/>
            </a:pPr>
            <a:r>
              <a:rPr lang="en-US" sz="1800" dirty="0">
                <a:latin typeface="Arial" charset="0"/>
              </a:rPr>
              <a:t>Upload instructions are located on LABAVN RFB page.</a:t>
            </a:r>
          </a:p>
          <a:p>
            <a:pPr marL="393700" lvl="1" indent="0" eaLnBrk="1" hangingPunct="1">
              <a:lnSpc>
                <a:spcPct val="90000"/>
              </a:lnSpc>
              <a:buClr>
                <a:schemeClr val="tx2"/>
              </a:buClr>
              <a:buSzPct val="90000"/>
              <a:buNone/>
              <a:defRPr/>
            </a:pPr>
            <a:endParaRPr lang="en-US" sz="1600" dirty="0">
              <a:latin typeface="Arial" charset="0"/>
            </a:endParaRPr>
          </a:p>
          <a:p>
            <a:pPr eaLnBrk="1" hangingPunct="1">
              <a:lnSpc>
                <a:spcPct val="90000"/>
              </a:lnSpc>
              <a:buClr>
                <a:schemeClr val="tx2"/>
              </a:buClr>
              <a:buSzPct val="90000"/>
              <a:defRPr/>
            </a:pPr>
            <a:r>
              <a:rPr lang="en-US" sz="2000" b="1" dirty="0">
                <a:latin typeface="Arial" charset="0"/>
              </a:rPr>
              <a:t>QUESTIONS &amp; CLARIFICATIONS</a:t>
            </a:r>
          </a:p>
          <a:p>
            <a:pPr lvl="1" eaLnBrk="1" hangingPunct="1">
              <a:lnSpc>
                <a:spcPct val="90000"/>
              </a:lnSpc>
              <a:buClr>
                <a:schemeClr val="tx2"/>
              </a:buClr>
              <a:buSzPct val="90000"/>
              <a:defRPr/>
            </a:pPr>
            <a:r>
              <a:rPr lang="en-US" sz="1800" dirty="0">
                <a:latin typeface="Arial" charset="0"/>
              </a:rPr>
              <a:t>Must contact the designated LAWA Procurement Analyst via email for RFBs.</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AUTHORIZATION</a:t>
            </a:r>
          </a:p>
          <a:p>
            <a:pPr lvl="1" eaLnBrk="1" hangingPunct="1">
              <a:lnSpc>
                <a:spcPct val="90000"/>
              </a:lnSpc>
              <a:buClr>
                <a:schemeClr val="tx2"/>
              </a:buClr>
              <a:buSzPct val="90000"/>
              <a:defRPr/>
            </a:pPr>
            <a:r>
              <a:rPr lang="en-US" sz="1800" dirty="0">
                <a:latin typeface="Arial" charset="0"/>
              </a:rPr>
              <a:t>RFB must be signed by someone authorized to encumber the bidding/proposing company.</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PRE-BID MEETINGS</a:t>
            </a:r>
          </a:p>
          <a:p>
            <a:pPr lvl="1" eaLnBrk="1" hangingPunct="1">
              <a:lnSpc>
                <a:spcPct val="90000"/>
              </a:lnSpc>
              <a:buClr>
                <a:schemeClr val="tx2"/>
              </a:buClr>
              <a:buSzPct val="90000"/>
              <a:defRPr/>
            </a:pPr>
            <a:r>
              <a:rPr lang="en-US" sz="1800" dirty="0">
                <a:latin typeface="Arial" charset="0"/>
              </a:rPr>
              <a:t>Mandatory vs. Non-mandatory.</a:t>
            </a:r>
          </a:p>
          <a:p>
            <a:pPr marL="393700" lvl="1" indent="0" eaLnBrk="1" hangingPunct="1">
              <a:lnSpc>
                <a:spcPct val="90000"/>
              </a:lnSpc>
              <a:buClr>
                <a:schemeClr val="tx2"/>
              </a:buClr>
              <a:buSzPct val="90000"/>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12</a:t>
            </a:fld>
            <a:endParaRPr lang="en-US" dirty="0"/>
          </a:p>
        </p:txBody>
      </p:sp>
    </p:spTree>
    <p:extLst>
      <p:ext uri="{BB962C8B-B14F-4D97-AF65-F5344CB8AC3E}">
        <p14:creationId xmlns:p14="http://schemas.microsoft.com/office/powerpoint/2010/main" val="2217867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dissolve">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mph" presetSubtype="0" fill="hold" nodeType="clickEffect">
                                  <p:stCondLst>
                                    <p:cond delay="0"/>
                                  </p:stCondLst>
                                  <p:childTnLst>
                                    <p:animClr clrSpc="hsl" dir="cw">
                                      <p:cBhvr override="childStyle">
                                        <p:cTn id="27" dur="500" fill="hold"/>
                                        <p:tgtEl>
                                          <p:spTgt spid="40963">
                                            <p:txEl>
                                              <p:pRg st="0" end="0"/>
                                            </p:txEl>
                                          </p:spTgt>
                                        </p:tgtEl>
                                        <p:attrNameLst>
                                          <p:attrName>style.color</p:attrName>
                                        </p:attrNameLst>
                                      </p:cBhvr>
                                      <p:by>
                                        <p:hsl h="0" s="-12549" l="-25098"/>
                                      </p:by>
                                    </p:animClr>
                                    <p:animClr clrSpc="hsl" dir="cw">
                                      <p:cBhvr>
                                        <p:cTn id="28" dur="500" fill="hold"/>
                                        <p:tgtEl>
                                          <p:spTgt spid="40963">
                                            <p:txEl>
                                              <p:pRg st="0" end="0"/>
                                            </p:txEl>
                                          </p:spTgt>
                                        </p:tgtEl>
                                        <p:attrNameLst>
                                          <p:attrName>fillcolor</p:attrName>
                                        </p:attrNameLst>
                                      </p:cBhvr>
                                      <p:by>
                                        <p:hsl h="0" s="-12549" l="-25098"/>
                                      </p:by>
                                    </p:animClr>
                                    <p:animClr clrSpc="hsl" dir="cw">
                                      <p:cBhvr>
                                        <p:cTn id="29" dur="500" fill="hold"/>
                                        <p:tgtEl>
                                          <p:spTgt spid="40963">
                                            <p:txEl>
                                              <p:pRg st="0" end="0"/>
                                            </p:txEl>
                                          </p:spTgt>
                                        </p:tgtEl>
                                        <p:attrNameLst>
                                          <p:attrName>stroke.color</p:attrName>
                                        </p:attrNameLst>
                                      </p:cBhvr>
                                      <p:by>
                                        <p:hsl h="0" s="-12549" l="-25098"/>
                                      </p:by>
                                    </p:animClr>
                                    <p:set>
                                      <p:cBhvr>
                                        <p:cTn id="30" dur="500" fill="hold"/>
                                        <p:tgtEl>
                                          <p:spTgt spid="40963">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childTnLst>
                                    <p:animClr clrSpc="hsl" dir="cw">
                                      <p:cBhvr override="childStyle">
                                        <p:cTn id="34" dur="500" fill="hold"/>
                                        <p:tgtEl>
                                          <p:spTgt spid="40963">
                                            <p:txEl>
                                              <p:pRg st="1" end="1"/>
                                            </p:txEl>
                                          </p:spTgt>
                                        </p:tgtEl>
                                        <p:attrNameLst>
                                          <p:attrName>style.color</p:attrName>
                                        </p:attrNameLst>
                                      </p:cBhvr>
                                      <p:by>
                                        <p:hsl h="0" s="-12549" l="-25098"/>
                                      </p:by>
                                    </p:animClr>
                                    <p:animClr clrSpc="hsl" dir="cw">
                                      <p:cBhvr>
                                        <p:cTn id="35" dur="500" fill="hold"/>
                                        <p:tgtEl>
                                          <p:spTgt spid="40963">
                                            <p:txEl>
                                              <p:pRg st="1" end="1"/>
                                            </p:txEl>
                                          </p:spTgt>
                                        </p:tgtEl>
                                        <p:attrNameLst>
                                          <p:attrName>fillcolor</p:attrName>
                                        </p:attrNameLst>
                                      </p:cBhvr>
                                      <p:by>
                                        <p:hsl h="0" s="-12549" l="-25098"/>
                                      </p:by>
                                    </p:animClr>
                                    <p:animClr clrSpc="hsl" dir="cw">
                                      <p:cBhvr>
                                        <p:cTn id="36" dur="500" fill="hold"/>
                                        <p:tgtEl>
                                          <p:spTgt spid="40963">
                                            <p:txEl>
                                              <p:pRg st="1" end="1"/>
                                            </p:txEl>
                                          </p:spTgt>
                                        </p:tgtEl>
                                        <p:attrNameLst>
                                          <p:attrName>stroke.color</p:attrName>
                                        </p:attrNameLst>
                                      </p:cBhvr>
                                      <p:by>
                                        <p:hsl h="0" s="-12549" l="-25098"/>
                                      </p:by>
                                    </p:animClr>
                                    <p:set>
                                      <p:cBhvr>
                                        <p:cTn id="37" dur="500" fill="hold"/>
                                        <p:tgtEl>
                                          <p:spTgt spid="40963">
                                            <p:txEl>
                                              <p:pRg st="1" end="1"/>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4" presetClass="emph" presetSubtype="0" fill="hold" nodeType="clickEffect">
                                  <p:stCondLst>
                                    <p:cond delay="0"/>
                                  </p:stCondLst>
                                  <p:childTnLst>
                                    <p:animClr clrSpc="hsl" dir="cw">
                                      <p:cBhvr override="childStyle">
                                        <p:cTn id="41" dur="500" fill="hold"/>
                                        <p:tgtEl>
                                          <p:spTgt spid="40963">
                                            <p:txEl>
                                              <p:pRg st="2" end="2"/>
                                            </p:txEl>
                                          </p:spTgt>
                                        </p:tgtEl>
                                        <p:attrNameLst>
                                          <p:attrName>style.color</p:attrName>
                                        </p:attrNameLst>
                                      </p:cBhvr>
                                      <p:by>
                                        <p:hsl h="0" s="-12549" l="-25098"/>
                                      </p:by>
                                    </p:animClr>
                                    <p:animClr clrSpc="hsl" dir="cw">
                                      <p:cBhvr>
                                        <p:cTn id="42" dur="500" fill="hold"/>
                                        <p:tgtEl>
                                          <p:spTgt spid="40963">
                                            <p:txEl>
                                              <p:pRg st="2" end="2"/>
                                            </p:txEl>
                                          </p:spTgt>
                                        </p:tgtEl>
                                        <p:attrNameLst>
                                          <p:attrName>fillcolor</p:attrName>
                                        </p:attrNameLst>
                                      </p:cBhvr>
                                      <p:by>
                                        <p:hsl h="0" s="-12549" l="-25098"/>
                                      </p:by>
                                    </p:animClr>
                                    <p:animClr clrSpc="hsl" dir="cw">
                                      <p:cBhvr>
                                        <p:cTn id="43" dur="500" fill="hold"/>
                                        <p:tgtEl>
                                          <p:spTgt spid="40963">
                                            <p:txEl>
                                              <p:pRg st="2" end="2"/>
                                            </p:txEl>
                                          </p:spTgt>
                                        </p:tgtEl>
                                        <p:attrNameLst>
                                          <p:attrName>stroke.color</p:attrName>
                                        </p:attrNameLst>
                                      </p:cBhvr>
                                      <p:by>
                                        <p:hsl h="0" s="-12549" l="-25098"/>
                                      </p:by>
                                    </p:animClr>
                                    <p:set>
                                      <p:cBhvr>
                                        <p:cTn id="44" dur="500" fill="hold"/>
                                        <p:tgtEl>
                                          <p:spTgt spid="40963">
                                            <p:txEl>
                                              <p:pRg st="2" end="2"/>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4" presetClass="emph" presetSubtype="0" fill="hold" nodeType="clickEffect">
                                  <p:stCondLst>
                                    <p:cond delay="0"/>
                                  </p:stCondLst>
                                  <p:childTnLst>
                                    <p:animClr clrSpc="hsl" dir="cw">
                                      <p:cBhvr override="childStyle">
                                        <p:cTn id="48" dur="500" fill="hold"/>
                                        <p:tgtEl>
                                          <p:spTgt spid="40963">
                                            <p:txEl>
                                              <p:pRg st="3" end="3"/>
                                            </p:txEl>
                                          </p:spTgt>
                                        </p:tgtEl>
                                        <p:attrNameLst>
                                          <p:attrName>style.color</p:attrName>
                                        </p:attrNameLst>
                                      </p:cBhvr>
                                      <p:by>
                                        <p:hsl h="0" s="-12549" l="-25098"/>
                                      </p:by>
                                    </p:animClr>
                                    <p:animClr clrSpc="hsl" dir="cw">
                                      <p:cBhvr>
                                        <p:cTn id="49" dur="500" fill="hold"/>
                                        <p:tgtEl>
                                          <p:spTgt spid="40963">
                                            <p:txEl>
                                              <p:pRg st="3" end="3"/>
                                            </p:txEl>
                                          </p:spTgt>
                                        </p:tgtEl>
                                        <p:attrNameLst>
                                          <p:attrName>fillcolor</p:attrName>
                                        </p:attrNameLst>
                                      </p:cBhvr>
                                      <p:by>
                                        <p:hsl h="0" s="-12549" l="-25098"/>
                                      </p:by>
                                    </p:animClr>
                                    <p:animClr clrSpc="hsl" dir="cw">
                                      <p:cBhvr>
                                        <p:cTn id="50" dur="500" fill="hold"/>
                                        <p:tgtEl>
                                          <p:spTgt spid="40963">
                                            <p:txEl>
                                              <p:pRg st="3" end="3"/>
                                            </p:txEl>
                                          </p:spTgt>
                                        </p:tgtEl>
                                        <p:attrNameLst>
                                          <p:attrName>stroke.color</p:attrName>
                                        </p:attrNameLst>
                                      </p:cBhvr>
                                      <p:by>
                                        <p:hsl h="0" s="-12549" l="-25098"/>
                                      </p:by>
                                    </p:animClr>
                                    <p:set>
                                      <p:cBhvr>
                                        <p:cTn id="51" dur="500" fill="hold"/>
                                        <p:tgtEl>
                                          <p:spTgt spid="40963">
                                            <p:txEl>
                                              <p:pRg st="3" end="3"/>
                                            </p:txEl>
                                          </p:spTgt>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0963">
                                            <p:txEl>
                                              <p:pRg st="5" end="5"/>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4" presetClass="emph" presetSubtype="0" fill="hold" nodeType="clickEffect">
                                  <p:stCondLst>
                                    <p:cond delay="0"/>
                                  </p:stCondLst>
                                  <p:childTnLst>
                                    <p:animClr clrSpc="hsl" dir="cw">
                                      <p:cBhvr override="childStyle">
                                        <p:cTn id="59" dur="500" fill="hold"/>
                                        <p:tgtEl>
                                          <p:spTgt spid="40963">
                                            <p:txEl>
                                              <p:pRg st="5" end="5"/>
                                            </p:txEl>
                                          </p:spTgt>
                                        </p:tgtEl>
                                        <p:attrNameLst>
                                          <p:attrName>style.color</p:attrName>
                                        </p:attrNameLst>
                                      </p:cBhvr>
                                      <p:by>
                                        <p:hsl h="0" s="-12549" l="-25098"/>
                                      </p:by>
                                    </p:animClr>
                                    <p:animClr clrSpc="hsl" dir="cw">
                                      <p:cBhvr>
                                        <p:cTn id="60" dur="500" fill="hold"/>
                                        <p:tgtEl>
                                          <p:spTgt spid="40963">
                                            <p:txEl>
                                              <p:pRg st="5" end="5"/>
                                            </p:txEl>
                                          </p:spTgt>
                                        </p:tgtEl>
                                        <p:attrNameLst>
                                          <p:attrName>fillcolor</p:attrName>
                                        </p:attrNameLst>
                                      </p:cBhvr>
                                      <p:by>
                                        <p:hsl h="0" s="-12549" l="-25098"/>
                                      </p:by>
                                    </p:animClr>
                                    <p:animClr clrSpc="hsl" dir="cw">
                                      <p:cBhvr>
                                        <p:cTn id="61" dur="500" fill="hold"/>
                                        <p:tgtEl>
                                          <p:spTgt spid="40963">
                                            <p:txEl>
                                              <p:pRg st="5" end="5"/>
                                            </p:txEl>
                                          </p:spTgt>
                                        </p:tgtEl>
                                        <p:attrNameLst>
                                          <p:attrName>stroke.color</p:attrName>
                                        </p:attrNameLst>
                                      </p:cBhvr>
                                      <p:by>
                                        <p:hsl h="0" s="-12549" l="-25098"/>
                                      </p:by>
                                    </p:animClr>
                                    <p:set>
                                      <p:cBhvr>
                                        <p:cTn id="62" dur="500" fill="hold"/>
                                        <p:tgtEl>
                                          <p:spTgt spid="40963">
                                            <p:txEl>
                                              <p:pRg st="5" end="5"/>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4" presetClass="emph" presetSubtype="0" fill="hold" nodeType="clickEffect">
                                  <p:stCondLst>
                                    <p:cond delay="0"/>
                                  </p:stCondLst>
                                  <p:childTnLst>
                                    <p:animClr clrSpc="hsl" dir="cw">
                                      <p:cBhvr override="childStyle">
                                        <p:cTn id="66" dur="500" fill="hold"/>
                                        <p:tgtEl>
                                          <p:spTgt spid="40963">
                                            <p:txEl>
                                              <p:pRg st="6" end="6"/>
                                            </p:txEl>
                                          </p:spTgt>
                                        </p:tgtEl>
                                        <p:attrNameLst>
                                          <p:attrName>style.color</p:attrName>
                                        </p:attrNameLst>
                                      </p:cBhvr>
                                      <p:by>
                                        <p:hsl h="0" s="-12549" l="-25098"/>
                                      </p:by>
                                    </p:animClr>
                                    <p:animClr clrSpc="hsl" dir="cw">
                                      <p:cBhvr>
                                        <p:cTn id="67" dur="500" fill="hold"/>
                                        <p:tgtEl>
                                          <p:spTgt spid="40963">
                                            <p:txEl>
                                              <p:pRg st="6" end="6"/>
                                            </p:txEl>
                                          </p:spTgt>
                                        </p:tgtEl>
                                        <p:attrNameLst>
                                          <p:attrName>fillcolor</p:attrName>
                                        </p:attrNameLst>
                                      </p:cBhvr>
                                      <p:by>
                                        <p:hsl h="0" s="-12549" l="-25098"/>
                                      </p:by>
                                    </p:animClr>
                                    <p:animClr clrSpc="hsl" dir="cw">
                                      <p:cBhvr>
                                        <p:cTn id="68" dur="500" fill="hold"/>
                                        <p:tgtEl>
                                          <p:spTgt spid="40963">
                                            <p:txEl>
                                              <p:pRg st="6" end="6"/>
                                            </p:txEl>
                                          </p:spTgt>
                                        </p:tgtEl>
                                        <p:attrNameLst>
                                          <p:attrName>stroke.color</p:attrName>
                                        </p:attrNameLst>
                                      </p:cBhvr>
                                      <p:by>
                                        <p:hsl h="0" s="-12549" l="-25098"/>
                                      </p:by>
                                    </p:animClr>
                                    <p:set>
                                      <p:cBhvr>
                                        <p:cTn id="69" dur="500" fill="hold"/>
                                        <p:tgtEl>
                                          <p:spTgt spid="40963">
                                            <p:txEl>
                                              <p:pRg st="6" end="6"/>
                                            </p:txEl>
                                          </p:spTgt>
                                        </p:tgtEl>
                                        <p:attrNameLst>
                                          <p:attrName>fill.type</p:attrName>
                                        </p:attrNameLst>
                                      </p:cBhvr>
                                      <p:to>
                                        <p:strVal val="solid"/>
                                      </p:to>
                                    </p:set>
                                  </p:childTnLst>
                                </p:cTn>
                              </p:par>
                              <p:par>
                                <p:cTn id="70" presetID="1" presetClass="entr" presetSubtype="0" fill="hold" nodeType="withEffect">
                                  <p:stCondLst>
                                    <p:cond delay="0"/>
                                  </p:stCondLst>
                                  <p:childTnLst>
                                    <p:set>
                                      <p:cBhvr>
                                        <p:cTn id="71" dur="1" fill="hold">
                                          <p:stCondLst>
                                            <p:cond delay="0"/>
                                          </p:stCondLst>
                                        </p:cTn>
                                        <p:tgtEl>
                                          <p:spTgt spid="40963">
                                            <p:txEl>
                                              <p:pRg st="8" end="8"/>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0963">
                                            <p:txEl>
                                              <p:pRg st="9" end="9"/>
                                            </p:txEl>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0963">
                                            <p:txEl>
                                              <p:pRg st="11" end="11"/>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0963">
                                            <p:txEl>
                                              <p:pRg st="12" end="12"/>
                                            </p:txEl>
                                          </p:spTgt>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4" presetClass="emph" presetSubtype="0" fill="hold" nodeType="clickEffect">
                                  <p:stCondLst>
                                    <p:cond delay="0"/>
                                  </p:stCondLst>
                                  <p:childTnLst>
                                    <p:animClr clrSpc="hsl" dir="cw">
                                      <p:cBhvr override="childStyle">
                                        <p:cTn id="81" dur="500" fill="hold"/>
                                        <p:tgtEl>
                                          <p:spTgt spid="40963">
                                            <p:txEl>
                                              <p:pRg st="8" end="8"/>
                                            </p:txEl>
                                          </p:spTgt>
                                        </p:tgtEl>
                                        <p:attrNameLst>
                                          <p:attrName>style.color</p:attrName>
                                        </p:attrNameLst>
                                      </p:cBhvr>
                                      <p:by>
                                        <p:hsl h="0" s="-12549" l="-25098"/>
                                      </p:by>
                                    </p:animClr>
                                    <p:animClr clrSpc="hsl" dir="cw">
                                      <p:cBhvr>
                                        <p:cTn id="82" dur="500" fill="hold"/>
                                        <p:tgtEl>
                                          <p:spTgt spid="40963">
                                            <p:txEl>
                                              <p:pRg st="8" end="8"/>
                                            </p:txEl>
                                          </p:spTgt>
                                        </p:tgtEl>
                                        <p:attrNameLst>
                                          <p:attrName>fillcolor</p:attrName>
                                        </p:attrNameLst>
                                      </p:cBhvr>
                                      <p:by>
                                        <p:hsl h="0" s="-12549" l="-25098"/>
                                      </p:by>
                                    </p:animClr>
                                    <p:animClr clrSpc="hsl" dir="cw">
                                      <p:cBhvr>
                                        <p:cTn id="83" dur="500" fill="hold"/>
                                        <p:tgtEl>
                                          <p:spTgt spid="40963">
                                            <p:txEl>
                                              <p:pRg st="8" end="8"/>
                                            </p:txEl>
                                          </p:spTgt>
                                        </p:tgtEl>
                                        <p:attrNameLst>
                                          <p:attrName>stroke.color</p:attrName>
                                        </p:attrNameLst>
                                      </p:cBhvr>
                                      <p:by>
                                        <p:hsl h="0" s="-12549" l="-25098"/>
                                      </p:by>
                                    </p:animClr>
                                    <p:set>
                                      <p:cBhvr>
                                        <p:cTn id="84" dur="500" fill="hold"/>
                                        <p:tgtEl>
                                          <p:spTgt spid="40963">
                                            <p:txEl>
                                              <p:pRg st="8" end="8"/>
                                            </p:txEl>
                                          </p:spTgt>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4" presetClass="emph" presetSubtype="0" fill="hold" nodeType="clickEffect">
                                  <p:stCondLst>
                                    <p:cond delay="0"/>
                                  </p:stCondLst>
                                  <p:childTnLst>
                                    <p:animClr clrSpc="hsl" dir="cw">
                                      <p:cBhvr override="childStyle">
                                        <p:cTn id="88" dur="500" fill="hold"/>
                                        <p:tgtEl>
                                          <p:spTgt spid="40963">
                                            <p:txEl>
                                              <p:pRg st="9" end="9"/>
                                            </p:txEl>
                                          </p:spTgt>
                                        </p:tgtEl>
                                        <p:attrNameLst>
                                          <p:attrName>style.color</p:attrName>
                                        </p:attrNameLst>
                                      </p:cBhvr>
                                      <p:by>
                                        <p:hsl h="0" s="-12549" l="-25098"/>
                                      </p:by>
                                    </p:animClr>
                                    <p:animClr clrSpc="hsl" dir="cw">
                                      <p:cBhvr>
                                        <p:cTn id="89" dur="500" fill="hold"/>
                                        <p:tgtEl>
                                          <p:spTgt spid="40963">
                                            <p:txEl>
                                              <p:pRg st="9" end="9"/>
                                            </p:txEl>
                                          </p:spTgt>
                                        </p:tgtEl>
                                        <p:attrNameLst>
                                          <p:attrName>fillcolor</p:attrName>
                                        </p:attrNameLst>
                                      </p:cBhvr>
                                      <p:by>
                                        <p:hsl h="0" s="-12549" l="-25098"/>
                                      </p:by>
                                    </p:animClr>
                                    <p:animClr clrSpc="hsl" dir="cw">
                                      <p:cBhvr>
                                        <p:cTn id="90" dur="500" fill="hold"/>
                                        <p:tgtEl>
                                          <p:spTgt spid="40963">
                                            <p:txEl>
                                              <p:pRg st="9" end="9"/>
                                            </p:txEl>
                                          </p:spTgt>
                                        </p:tgtEl>
                                        <p:attrNameLst>
                                          <p:attrName>stroke.color</p:attrName>
                                        </p:attrNameLst>
                                      </p:cBhvr>
                                      <p:by>
                                        <p:hsl h="0" s="-12549" l="-25098"/>
                                      </p:by>
                                    </p:animClr>
                                    <p:set>
                                      <p:cBhvr>
                                        <p:cTn id="91" dur="500" fill="hold"/>
                                        <p:tgtEl>
                                          <p:spTgt spid="40963">
                                            <p:txEl>
                                              <p:pRg st="9" end="9"/>
                                            </p:txEl>
                                          </p:spTgt>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24" presetClass="emph" presetSubtype="0" fill="hold" nodeType="clickEffect">
                                  <p:stCondLst>
                                    <p:cond delay="0"/>
                                  </p:stCondLst>
                                  <p:childTnLst>
                                    <p:animClr clrSpc="hsl" dir="cw">
                                      <p:cBhvr override="childStyle">
                                        <p:cTn id="95" dur="500" fill="hold"/>
                                        <p:tgtEl>
                                          <p:spTgt spid="40963">
                                            <p:txEl>
                                              <p:pRg st="11" end="11"/>
                                            </p:txEl>
                                          </p:spTgt>
                                        </p:tgtEl>
                                        <p:attrNameLst>
                                          <p:attrName>style.color</p:attrName>
                                        </p:attrNameLst>
                                      </p:cBhvr>
                                      <p:by>
                                        <p:hsl h="0" s="-12549" l="-25098"/>
                                      </p:by>
                                    </p:animClr>
                                    <p:animClr clrSpc="hsl" dir="cw">
                                      <p:cBhvr>
                                        <p:cTn id="96" dur="500" fill="hold"/>
                                        <p:tgtEl>
                                          <p:spTgt spid="40963">
                                            <p:txEl>
                                              <p:pRg st="11" end="11"/>
                                            </p:txEl>
                                          </p:spTgt>
                                        </p:tgtEl>
                                        <p:attrNameLst>
                                          <p:attrName>fillcolor</p:attrName>
                                        </p:attrNameLst>
                                      </p:cBhvr>
                                      <p:by>
                                        <p:hsl h="0" s="-12549" l="-25098"/>
                                      </p:by>
                                    </p:animClr>
                                    <p:animClr clrSpc="hsl" dir="cw">
                                      <p:cBhvr>
                                        <p:cTn id="97" dur="500" fill="hold"/>
                                        <p:tgtEl>
                                          <p:spTgt spid="40963">
                                            <p:txEl>
                                              <p:pRg st="11" end="11"/>
                                            </p:txEl>
                                          </p:spTgt>
                                        </p:tgtEl>
                                        <p:attrNameLst>
                                          <p:attrName>stroke.color</p:attrName>
                                        </p:attrNameLst>
                                      </p:cBhvr>
                                      <p:by>
                                        <p:hsl h="0" s="-12549" l="-25098"/>
                                      </p:by>
                                    </p:animClr>
                                    <p:set>
                                      <p:cBhvr>
                                        <p:cTn id="98" dur="500" fill="hold"/>
                                        <p:tgtEl>
                                          <p:spTgt spid="40963">
                                            <p:txEl>
                                              <p:pRg st="11" end="11"/>
                                            </p:txEl>
                                          </p:spTgt>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24" presetClass="emph" presetSubtype="0" fill="hold" nodeType="clickEffect">
                                  <p:stCondLst>
                                    <p:cond delay="0"/>
                                  </p:stCondLst>
                                  <p:childTnLst>
                                    <p:animClr clrSpc="hsl" dir="cw">
                                      <p:cBhvr override="childStyle">
                                        <p:cTn id="102" dur="500" fill="hold"/>
                                        <p:tgtEl>
                                          <p:spTgt spid="40963">
                                            <p:txEl>
                                              <p:pRg st="12" end="12"/>
                                            </p:txEl>
                                          </p:spTgt>
                                        </p:tgtEl>
                                        <p:attrNameLst>
                                          <p:attrName>style.color</p:attrName>
                                        </p:attrNameLst>
                                      </p:cBhvr>
                                      <p:by>
                                        <p:hsl h="0" s="-12549" l="-25098"/>
                                      </p:by>
                                    </p:animClr>
                                    <p:animClr clrSpc="hsl" dir="cw">
                                      <p:cBhvr>
                                        <p:cTn id="103" dur="500" fill="hold"/>
                                        <p:tgtEl>
                                          <p:spTgt spid="40963">
                                            <p:txEl>
                                              <p:pRg st="12" end="12"/>
                                            </p:txEl>
                                          </p:spTgt>
                                        </p:tgtEl>
                                        <p:attrNameLst>
                                          <p:attrName>fillcolor</p:attrName>
                                        </p:attrNameLst>
                                      </p:cBhvr>
                                      <p:by>
                                        <p:hsl h="0" s="-12549" l="-25098"/>
                                      </p:by>
                                    </p:animClr>
                                    <p:animClr clrSpc="hsl" dir="cw">
                                      <p:cBhvr>
                                        <p:cTn id="104" dur="500" fill="hold"/>
                                        <p:tgtEl>
                                          <p:spTgt spid="40963">
                                            <p:txEl>
                                              <p:pRg st="12" end="12"/>
                                            </p:txEl>
                                          </p:spTgt>
                                        </p:tgtEl>
                                        <p:attrNameLst>
                                          <p:attrName>stroke.color</p:attrName>
                                        </p:attrNameLst>
                                      </p:cBhvr>
                                      <p:by>
                                        <p:hsl h="0" s="-12549" l="-25098"/>
                                      </p:by>
                                    </p:animClr>
                                    <p:set>
                                      <p:cBhvr>
                                        <p:cTn id="105" dur="500" fill="hold"/>
                                        <p:tgtEl>
                                          <p:spTgt spid="40963">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85800"/>
            <a:ext cx="8394700" cy="762000"/>
          </a:xfrm>
        </p:spPr>
        <p:txBody>
          <a:bodyPr/>
          <a:lstStyle/>
          <a:p>
            <a:pPr eaLnBrk="1" hangingPunct="1"/>
            <a:r>
              <a:rPr lang="en-US" altLang="en-US" sz="3200" b="1" i="1" dirty="0"/>
              <a:t>Additional </a:t>
            </a:r>
            <a:r>
              <a:rPr lang="en-US" altLang="en-US" sz="3200" b="1" i="1" dirty="0">
                <a:latin typeface="Calibri" pitchFamily="34" charset="0"/>
              </a:rPr>
              <a:t>RFB </a:t>
            </a:r>
            <a:r>
              <a:rPr lang="en-US" altLang="en-US" sz="3200" b="1" i="1" dirty="0"/>
              <a:t>Requirements</a:t>
            </a:r>
          </a:p>
        </p:txBody>
      </p:sp>
      <p:sp>
        <p:nvSpPr>
          <p:cNvPr id="43011" name="Rectangle 3"/>
          <p:cNvSpPr>
            <a:spLocks noGrp="1" noChangeArrowheads="1"/>
          </p:cNvSpPr>
          <p:nvPr>
            <p:ph idx="1"/>
          </p:nvPr>
        </p:nvSpPr>
        <p:spPr>
          <a:xfrm>
            <a:off x="266700" y="1600200"/>
            <a:ext cx="8610600" cy="5029200"/>
          </a:xfrm>
        </p:spPr>
        <p:txBody>
          <a:bodyPr/>
          <a:lstStyle/>
          <a:p>
            <a:pPr eaLnBrk="1" hangingPunct="1">
              <a:lnSpc>
                <a:spcPct val="90000"/>
              </a:lnSpc>
              <a:buClrTx/>
              <a:buSzPct val="100000"/>
              <a:buFont typeface="Arial" panose="020B0604020202020204" pitchFamily="34" charset="0"/>
              <a:buChar char="•"/>
            </a:pPr>
            <a:r>
              <a:rPr lang="en-US" altLang="en-US" sz="2000" b="1" dirty="0">
                <a:latin typeface="Arial" charset="0"/>
              </a:rPr>
              <a:t>COMPLETION OF DOCUMENTS</a:t>
            </a:r>
          </a:p>
          <a:p>
            <a:pPr lvl="1" eaLnBrk="1" hangingPunct="1">
              <a:lnSpc>
                <a:spcPct val="90000"/>
              </a:lnSpc>
              <a:buClrTx/>
              <a:buSzPct val="100000"/>
              <a:buFont typeface="Arial" panose="020B0604020202020204" pitchFamily="34" charset="0"/>
              <a:buChar char="•"/>
            </a:pPr>
            <a:r>
              <a:rPr lang="en-US" altLang="en-US" sz="2000" dirty="0">
                <a:latin typeface="Arial" charset="0"/>
              </a:rPr>
              <a:t>Bid, Worksheets and Administrative Requirements must be filled out as directed and returned complete, in the order received. Failure to do so may invalidate </a:t>
            </a:r>
            <a:r>
              <a:rPr lang="en-US" sz="2000" dirty="0">
                <a:latin typeface="Arial" charset="0"/>
              </a:rPr>
              <a:t>RFB.</a:t>
            </a:r>
            <a:r>
              <a:rPr lang="en-US" altLang="en-US" sz="2000" dirty="0">
                <a:latin typeface="Arial" charset="0"/>
              </a:rPr>
              <a:t> </a:t>
            </a: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eaLnBrk="1" hangingPunct="1">
              <a:lnSpc>
                <a:spcPct val="90000"/>
              </a:lnSpc>
              <a:buClrTx/>
              <a:buSzPct val="100000"/>
              <a:buFont typeface="Arial" panose="020B0604020202020204" pitchFamily="34" charset="0"/>
              <a:buChar char="•"/>
            </a:pPr>
            <a:r>
              <a:rPr lang="en-US" altLang="en-US" sz="2000" b="1" dirty="0">
                <a:latin typeface="Arial" charset="0"/>
              </a:rPr>
              <a:t>PAYMENT TERMS</a:t>
            </a:r>
          </a:p>
          <a:p>
            <a:pPr lvl="1" eaLnBrk="1" hangingPunct="1">
              <a:lnSpc>
                <a:spcPct val="90000"/>
              </a:lnSpc>
              <a:buClrTx/>
              <a:buSzPct val="100000"/>
              <a:buFont typeface="Arial" panose="020B0604020202020204" pitchFamily="34" charset="0"/>
              <a:buChar char="•"/>
            </a:pPr>
            <a:r>
              <a:rPr lang="en-US" altLang="en-US" sz="2000" dirty="0">
                <a:latin typeface="Arial" charset="0"/>
              </a:rPr>
              <a:t>Discount terms of 25 days or more can impact your </a:t>
            </a:r>
            <a:r>
              <a:rPr lang="en-US" sz="2000" dirty="0">
                <a:latin typeface="Arial" charset="0"/>
              </a:rPr>
              <a:t>RFB evaluation</a:t>
            </a:r>
            <a:r>
              <a:rPr lang="en-US" altLang="en-US" sz="2000" dirty="0">
                <a:latin typeface="Arial" charset="0"/>
              </a:rPr>
              <a:t>.</a:t>
            </a:r>
          </a:p>
          <a:p>
            <a:pPr marL="0" indent="0" eaLnBrk="1" hangingPunct="1">
              <a:lnSpc>
                <a:spcPct val="90000"/>
              </a:lnSpc>
              <a:buClrTx/>
              <a:buSzPct val="100000"/>
              <a:buNone/>
            </a:pPr>
            <a:endParaRPr lang="en-US" altLang="en-US" sz="2000" dirty="0">
              <a:latin typeface="Arial" charset="0"/>
            </a:endParaRPr>
          </a:p>
          <a:p>
            <a:pPr eaLnBrk="1" hangingPunct="1">
              <a:lnSpc>
                <a:spcPct val="90000"/>
              </a:lnSpc>
              <a:buClrTx/>
              <a:buSzPct val="100000"/>
              <a:buFont typeface="Arial" panose="020B0604020202020204" pitchFamily="34" charset="0"/>
              <a:buChar char="•"/>
            </a:pPr>
            <a:r>
              <a:rPr lang="en-US" altLang="en-US" sz="2000" b="1" dirty="0">
                <a:latin typeface="Arial" charset="0"/>
              </a:rPr>
              <a:t>DEVIATION FROM SPECIFICATIONS</a:t>
            </a:r>
          </a:p>
          <a:p>
            <a:pPr lvl="1" eaLnBrk="1" hangingPunct="1">
              <a:lnSpc>
                <a:spcPct val="90000"/>
              </a:lnSpc>
              <a:buClrTx/>
              <a:buSzPct val="100000"/>
              <a:buFont typeface="Arial" panose="020B0604020202020204" pitchFamily="34" charset="0"/>
              <a:buChar char="•"/>
            </a:pPr>
            <a:r>
              <a:rPr lang="en-US" altLang="en-US" sz="2000" dirty="0">
                <a:latin typeface="Arial" charset="0"/>
              </a:rPr>
              <a:t>When allowed, bidders desiring to quote on any other comparable make/brand must indicate make/brand and model name/number.</a:t>
            </a:r>
          </a:p>
          <a:p>
            <a:pPr marL="369887" indent="-342900" eaLnBrk="1" hangingPunct="1">
              <a:lnSpc>
                <a:spcPct val="90000"/>
              </a:lnSpc>
              <a:buClrTx/>
              <a:buSzPct val="100000"/>
              <a:buFont typeface="Arial" panose="020B0604020202020204" pitchFamily="34" charset="0"/>
              <a:buChar char="•"/>
            </a:pPr>
            <a:endParaRPr lang="en-US" sz="2000" b="1" dirty="0">
              <a:latin typeface="Arial" charset="0"/>
            </a:endParaRPr>
          </a:p>
          <a:p>
            <a:pPr marL="369887" indent="-342900" eaLnBrk="1" hangingPunct="1">
              <a:lnSpc>
                <a:spcPct val="90000"/>
              </a:lnSpc>
              <a:buClrTx/>
              <a:buSzPct val="100000"/>
              <a:buFont typeface="Arial" panose="020B0604020202020204" pitchFamily="34" charset="0"/>
              <a:buChar char="•"/>
            </a:pPr>
            <a:r>
              <a:rPr lang="en-US" sz="2000" b="1" dirty="0">
                <a:latin typeface="Arial" charset="0"/>
              </a:rPr>
              <a:t>BE CAREFUL</a:t>
            </a:r>
            <a:endParaRPr lang="en-US" sz="2000" dirty="0">
              <a:latin typeface="Arial" charset="0"/>
            </a:endParaRPr>
          </a:p>
          <a:p>
            <a:pPr lvl="1" eaLnBrk="1" hangingPunct="1">
              <a:lnSpc>
                <a:spcPct val="90000"/>
              </a:lnSpc>
              <a:buClrTx/>
              <a:buSzPct val="100000"/>
              <a:buFont typeface="Arial" panose="020B0604020202020204" pitchFamily="34" charset="0"/>
              <a:buChar char="•"/>
            </a:pPr>
            <a:r>
              <a:rPr lang="en-US" sz="1800" dirty="0">
                <a:latin typeface="Arial" charset="0"/>
              </a:rPr>
              <a:t>Be sure to read and complete the bid documents accurately. Failure to do so may invalidate your RFB. </a:t>
            </a:r>
          </a:p>
          <a:p>
            <a:pPr marL="369887" indent="-342900" eaLnBrk="1" hangingPunct="1">
              <a:lnSpc>
                <a:spcPct val="90000"/>
              </a:lnSpc>
            </a:pPr>
            <a:endParaRPr lang="en-US" sz="2000" dirty="0">
              <a:latin typeface="Arial" charset="0"/>
            </a:endParaRPr>
          </a:p>
          <a:p>
            <a:pPr marL="26987" indent="0" eaLnBrk="1" hangingPunct="1">
              <a:lnSpc>
                <a:spcPct val="90000"/>
              </a:lnSpc>
              <a:buNone/>
            </a:pPr>
            <a:r>
              <a:rPr lang="en-US" altLang="en-US" sz="2200" dirty="0">
                <a:latin typeface="Arial" charset="0"/>
              </a:rPr>
              <a:t>		</a:t>
            </a:r>
          </a:p>
          <a:p>
            <a:pPr lvl="1" eaLnBrk="1" hangingPunct="1">
              <a:lnSpc>
                <a:spcPct val="90000"/>
              </a:lnSpc>
              <a:buFont typeface="Arial" panose="020B0604020202020204" pitchFamily="34" charset="0"/>
              <a:buChar char="•"/>
            </a:pPr>
            <a:endParaRPr lang="en-US" altLang="en-US" sz="2200" dirty="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13</a:t>
            </a:fld>
            <a:endParaRPr lang="en-US" dirty="0"/>
          </a:p>
        </p:txBody>
      </p:sp>
    </p:spTree>
    <p:extLst>
      <p:ext uri="{BB962C8B-B14F-4D97-AF65-F5344CB8AC3E}">
        <p14:creationId xmlns:p14="http://schemas.microsoft.com/office/powerpoint/2010/main" val="367812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914400"/>
            <a:ext cx="8642350" cy="563563"/>
          </a:xfrm>
        </p:spPr>
        <p:txBody>
          <a:bodyPr/>
          <a:lstStyle/>
          <a:p>
            <a:pPr eaLnBrk="1" hangingPunct="1"/>
            <a:r>
              <a:rPr lang="en-US" altLang="en-US" sz="3200" b="1" i="1" dirty="0"/>
              <a:t>  Soliciting Bids and Proposals</a:t>
            </a:r>
          </a:p>
        </p:txBody>
      </p:sp>
      <p:sp>
        <p:nvSpPr>
          <p:cNvPr id="47107" name="Rectangle 3"/>
          <p:cNvSpPr>
            <a:spLocks noGrp="1" noChangeArrowheads="1"/>
          </p:cNvSpPr>
          <p:nvPr>
            <p:ph idx="1"/>
          </p:nvPr>
        </p:nvSpPr>
        <p:spPr>
          <a:xfrm>
            <a:off x="625475" y="2147371"/>
            <a:ext cx="7848600" cy="3786188"/>
          </a:xfrm>
        </p:spPr>
        <p:txBody>
          <a:bodyPr/>
          <a:lstStyle/>
          <a:p>
            <a:pPr eaLnBrk="1" hangingPunct="1">
              <a:buClr>
                <a:schemeClr val="tx2"/>
              </a:buClr>
              <a:buFont typeface="Wingdings" pitchFamily="2" charset="2"/>
              <a:buNone/>
            </a:pPr>
            <a:r>
              <a:rPr lang="en-US" altLang="en-US" sz="2400" dirty="0">
                <a:latin typeface="Arial" charset="0"/>
              </a:rPr>
              <a:t>All City of Los Angeles RFB/RFPs are available on:</a:t>
            </a:r>
          </a:p>
          <a:p>
            <a:pPr eaLnBrk="1" hangingPunct="1">
              <a:buClr>
                <a:schemeClr val="tx2"/>
              </a:buClr>
              <a:buFont typeface="Wingdings" pitchFamily="2" charset="2"/>
              <a:buNone/>
            </a:pPr>
            <a:endParaRPr lang="en-US" altLang="en-US" sz="2400" dirty="0">
              <a:latin typeface="Arial" charset="0"/>
            </a:endParaRPr>
          </a:p>
          <a:p>
            <a:pPr lvl="1" eaLnBrk="1" hangingPunct="1">
              <a:buClr>
                <a:schemeClr val="tx2"/>
              </a:buClr>
              <a:buSzPct val="100000"/>
              <a:buFont typeface="Arial" charset="0"/>
              <a:buChar char="•"/>
            </a:pPr>
            <a:r>
              <a:rPr lang="en-US" altLang="en-US" dirty="0">
                <a:latin typeface="Arial" charset="0"/>
              </a:rPr>
              <a:t>The </a:t>
            </a:r>
            <a:r>
              <a:rPr lang="en-US" altLang="en-US" b="1" dirty="0">
                <a:latin typeface="Arial" charset="0"/>
              </a:rPr>
              <a:t>Los Angeles Business Assistance Virtual Network</a:t>
            </a:r>
            <a:r>
              <a:rPr lang="en-US" altLang="en-US" dirty="0">
                <a:solidFill>
                  <a:schemeClr val="tx2"/>
                </a:solidFill>
                <a:latin typeface="Arial" charset="0"/>
              </a:rPr>
              <a:t> </a:t>
            </a:r>
            <a:r>
              <a:rPr lang="en-US" altLang="en-US" dirty="0">
                <a:latin typeface="Arial" charset="0"/>
              </a:rPr>
              <a:t>web site: </a:t>
            </a:r>
            <a:r>
              <a:rPr lang="en-US" altLang="en-US" u="sng" dirty="0">
                <a:solidFill>
                  <a:srgbClr val="FFFF00"/>
                </a:solidFill>
                <a:latin typeface="Arial" charset="0"/>
                <a:hlinkClick r:id="rId3"/>
              </a:rPr>
              <a:t>www.labavn.org</a:t>
            </a:r>
            <a:r>
              <a:rPr lang="en-US" altLang="en-US" u="sng" dirty="0">
                <a:solidFill>
                  <a:srgbClr val="FFFF00"/>
                </a:solidFill>
                <a:latin typeface="Arial" charset="0"/>
              </a:rPr>
              <a:t>.</a:t>
            </a:r>
          </a:p>
        </p:txBody>
      </p:sp>
      <p:sp>
        <p:nvSpPr>
          <p:cNvPr id="2" name="Slide Number Placeholder 1"/>
          <p:cNvSpPr>
            <a:spLocks noGrp="1"/>
          </p:cNvSpPr>
          <p:nvPr>
            <p:ph type="sldNum" sz="quarter" idx="12"/>
          </p:nvPr>
        </p:nvSpPr>
        <p:spPr/>
        <p:txBody>
          <a:bodyPr/>
          <a:lstStyle/>
          <a:p>
            <a:pPr>
              <a:defRPr/>
            </a:pPr>
            <a:fld id="{E756DE46-F936-48F8-991C-9665821FA29B}" type="slidenum">
              <a:rPr lang="en-US" smtClean="0"/>
              <a:pPr>
                <a:defRPr/>
              </a:pPr>
              <a:t>14</a:t>
            </a:fld>
            <a:endParaRPr lang="en-US" dirty="0"/>
          </a:p>
        </p:txBody>
      </p:sp>
      <p:sp>
        <p:nvSpPr>
          <p:cNvPr id="3" name="Rectangle 2"/>
          <p:cNvSpPr/>
          <p:nvPr/>
        </p:nvSpPr>
        <p:spPr>
          <a:xfrm>
            <a:off x="914400" y="5933559"/>
            <a:ext cx="1749197" cy="369332"/>
          </a:xfrm>
          <a:prstGeom prst="rect">
            <a:avLst/>
          </a:prstGeom>
        </p:spPr>
        <p:txBody>
          <a:bodyPr wrap="none">
            <a:spAutoFit/>
          </a:bodyPr>
          <a:lstStyle/>
          <a:p>
            <a:pPr marL="393700" lvl="1" indent="0" eaLnBrk="1" hangingPunct="1">
              <a:buClr>
                <a:schemeClr val="tx2"/>
              </a:buClr>
              <a:buNone/>
            </a:pPr>
            <a:r>
              <a:rPr lang="en-US" altLang="en-US" dirty="0"/>
              <a:t>Questions?</a:t>
            </a:r>
          </a:p>
        </p:txBody>
      </p:sp>
    </p:spTree>
    <p:extLst>
      <p:ext uri="{BB962C8B-B14F-4D97-AF65-F5344CB8AC3E}">
        <p14:creationId xmlns:p14="http://schemas.microsoft.com/office/powerpoint/2010/main" val="306918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15</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Concessions Overview</a:t>
            </a:r>
          </a:p>
        </p:txBody>
      </p:sp>
      <p:sp>
        <p:nvSpPr>
          <p:cNvPr id="5" name="Rectangle 3">
            <a:extLst>
              <a:ext uri="{FF2B5EF4-FFF2-40B4-BE49-F238E27FC236}">
                <a16:creationId xmlns:a16="http://schemas.microsoft.com/office/drawing/2014/main" id="{DE17A25B-6614-4F2E-A1A6-E0D358CE9442}"/>
              </a:ext>
            </a:extLst>
          </p:cNvPr>
          <p:cNvSpPr>
            <a:spLocks noGrp="1" noChangeArrowheads="1"/>
          </p:cNvSpPr>
          <p:nvPr>
            <p:ph idx="1"/>
          </p:nvPr>
        </p:nvSpPr>
        <p:spPr>
          <a:xfrm>
            <a:off x="321268" y="1828800"/>
            <a:ext cx="8822732" cy="3786188"/>
          </a:xfrm>
        </p:spPr>
        <p:txBody>
          <a:bodyPr/>
          <a:lstStyle/>
          <a:p>
            <a:pPr eaLnBrk="1" hangingPunct="1">
              <a:buClr>
                <a:schemeClr val="tx2"/>
              </a:buClr>
              <a:buFont typeface="Wingdings" pitchFamily="2" charset="2"/>
              <a:buNone/>
            </a:pPr>
            <a:r>
              <a:rPr lang="en-US" altLang="en-US" sz="1400" b="1" dirty="0">
                <a:latin typeface="Arial" charset="0"/>
              </a:rPr>
              <a:t>What is a concession?</a:t>
            </a:r>
          </a:p>
          <a:p>
            <a:pPr eaLnBrk="1" hangingPunct="1">
              <a:buClr>
                <a:schemeClr val="tx2"/>
              </a:buClr>
              <a:buFont typeface="Wingdings" pitchFamily="2" charset="2"/>
              <a:buNone/>
            </a:pPr>
            <a:endParaRPr lang="en-US" altLang="en-US" sz="1400" b="1" dirty="0">
              <a:latin typeface="Arial" charset="0"/>
            </a:endParaRPr>
          </a:p>
          <a:p>
            <a:pPr eaLnBrk="1" hangingPunct="1">
              <a:buClr>
                <a:schemeClr val="tx2"/>
              </a:buClr>
              <a:buFont typeface="Wingdings" pitchFamily="2" charset="2"/>
              <a:buNone/>
            </a:pPr>
            <a:r>
              <a:rPr lang="en-US" altLang="en-US" sz="1400" dirty="0">
                <a:latin typeface="Arial" charset="0"/>
              </a:rPr>
              <a:t>An </a:t>
            </a:r>
            <a:r>
              <a:rPr lang="en-US" altLang="en-US" sz="1400" b="1" dirty="0">
                <a:latin typeface="Arial" charset="0"/>
              </a:rPr>
              <a:t>Airport Concession </a:t>
            </a:r>
            <a:r>
              <a:rPr lang="en-US" altLang="en-US" sz="1400" dirty="0">
                <a:latin typeface="Arial" charset="0"/>
              </a:rPr>
              <a:t>is defined as:</a:t>
            </a:r>
          </a:p>
          <a:p>
            <a:pPr eaLnBrk="1" hangingPunct="1">
              <a:buClr>
                <a:schemeClr val="tx2"/>
              </a:buClr>
              <a:buFont typeface="Wingdings" pitchFamily="2" charset="2"/>
              <a:buNone/>
            </a:pPr>
            <a:endParaRPr lang="en-US" altLang="en-US" sz="800" dirty="0">
              <a:latin typeface="Arial" charset="0"/>
            </a:endParaRPr>
          </a:p>
          <a:p>
            <a:pPr marL="709613" lvl="1" indent="-342900" eaLnBrk="1" hangingPunct="1">
              <a:buClr>
                <a:schemeClr val="tx2"/>
              </a:buClr>
              <a:buFont typeface="+mj-lt"/>
              <a:buAutoNum type="arabicPeriod"/>
            </a:pPr>
            <a:r>
              <a:rPr lang="en-US" altLang="en-US" sz="1400" dirty="0">
                <a:latin typeface="Arial" charset="0"/>
              </a:rPr>
              <a:t>A business located on an </a:t>
            </a:r>
            <a:r>
              <a:rPr lang="en-US" altLang="en-US" sz="1400" b="1" dirty="0">
                <a:latin typeface="Arial" charset="0"/>
              </a:rPr>
              <a:t>Airport</a:t>
            </a:r>
            <a:r>
              <a:rPr lang="en-US" altLang="en-US" sz="1400" dirty="0">
                <a:latin typeface="Arial" charset="0"/>
              </a:rPr>
              <a:t> that is engaged in the sale of consumer goods or services to the public under an agreement with an </a:t>
            </a:r>
            <a:r>
              <a:rPr lang="en-US" altLang="en-US" sz="1400" b="1" dirty="0">
                <a:latin typeface="Arial" charset="0"/>
              </a:rPr>
              <a:t>Airport</a:t>
            </a:r>
            <a:r>
              <a:rPr lang="en-US" altLang="en-US" sz="1400" dirty="0">
                <a:latin typeface="Arial" charset="0"/>
              </a:rPr>
              <a:t>, another </a:t>
            </a:r>
            <a:r>
              <a:rPr lang="en-US" altLang="en-US" sz="1400" b="1" dirty="0">
                <a:latin typeface="Arial" charset="0"/>
              </a:rPr>
              <a:t>concessionaire</a:t>
            </a:r>
            <a:r>
              <a:rPr lang="en-US" altLang="en-US" sz="1400" dirty="0">
                <a:latin typeface="Arial" charset="0"/>
              </a:rPr>
              <a:t>, or the owner or lessee of a terminal.</a:t>
            </a:r>
          </a:p>
          <a:p>
            <a:pPr marL="709613" lvl="1" indent="-342900" eaLnBrk="1" hangingPunct="1">
              <a:buClr>
                <a:schemeClr val="tx2"/>
              </a:buClr>
              <a:buFont typeface="+mj-lt"/>
              <a:buAutoNum type="arabicPeriod"/>
            </a:pPr>
            <a:endParaRPr lang="en-US" altLang="en-US" sz="800" dirty="0">
              <a:latin typeface="Arial" charset="0"/>
            </a:endParaRPr>
          </a:p>
          <a:p>
            <a:pPr marL="709613" lvl="1" indent="-342900" eaLnBrk="1" hangingPunct="1">
              <a:buClr>
                <a:schemeClr val="tx2"/>
              </a:buClr>
              <a:buFont typeface="+mj-lt"/>
              <a:buAutoNum type="arabicPeriod"/>
            </a:pPr>
            <a:r>
              <a:rPr lang="en-US" altLang="en-US" sz="1400" dirty="0">
                <a:latin typeface="Arial" charset="0"/>
              </a:rPr>
              <a:t>A business conducting one or more of the following activities, even if it does not maintain an office, store, or other business location on an Airport, as long as the activities take place on the Airport: </a:t>
            </a:r>
            <a:r>
              <a:rPr lang="en-US" altLang="en-US" sz="1400" u="sng" dirty="0">
                <a:latin typeface="Arial" charset="0"/>
              </a:rPr>
              <a:t>management contracts and subcontracts, a web based or other electronic business in a terminal or which passengers can access at the terminal, an advertising business providing advertising displays or messages to the public on the Airport, or a business providing goods and services to concessionaires.</a:t>
            </a:r>
          </a:p>
          <a:p>
            <a:pPr marL="366713" lvl="1" indent="0" eaLnBrk="1" hangingPunct="1">
              <a:buClr>
                <a:schemeClr val="tx2"/>
              </a:buClr>
              <a:buNone/>
            </a:pPr>
            <a:r>
              <a:rPr lang="en-US" altLang="en-US" sz="1400" b="1" dirty="0">
                <a:latin typeface="Arial" charset="0"/>
              </a:rPr>
              <a:t>	</a:t>
            </a:r>
            <a:endParaRPr lang="en-US" altLang="en-US" sz="1400" dirty="0">
              <a:latin typeface="Arial" charset="0"/>
            </a:endParaRPr>
          </a:p>
          <a:p>
            <a:pPr eaLnBrk="1" hangingPunct="1">
              <a:buClr>
                <a:schemeClr val="tx2"/>
              </a:buClr>
              <a:buFont typeface="Wingdings" pitchFamily="2" charset="2"/>
              <a:buNone/>
            </a:pPr>
            <a:r>
              <a:rPr lang="en-US" altLang="en-US" sz="1400" b="1" dirty="0">
                <a:latin typeface="Arial" charset="0"/>
              </a:rPr>
              <a:t>Does LAWA manage all concessions at LAX?</a:t>
            </a:r>
          </a:p>
          <a:p>
            <a:pPr eaLnBrk="1" hangingPunct="1">
              <a:buClr>
                <a:schemeClr val="tx2"/>
              </a:buClr>
              <a:buFont typeface="Wingdings" pitchFamily="2" charset="2"/>
              <a:buNone/>
            </a:pPr>
            <a:endParaRPr lang="en-US" altLang="en-US" sz="800" dirty="0">
              <a:latin typeface="Arial" charset="0"/>
            </a:endParaRPr>
          </a:p>
          <a:p>
            <a:pPr eaLnBrk="1" hangingPunct="1">
              <a:buClr>
                <a:schemeClr val="tx2"/>
              </a:buClr>
              <a:buFont typeface="Wingdings" pitchFamily="2" charset="2"/>
              <a:buNone/>
            </a:pPr>
            <a:r>
              <a:rPr lang="en-US" altLang="en-US" sz="1400" dirty="0">
                <a:latin typeface="Arial" charset="0"/>
              </a:rPr>
              <a:t>	Yes, using two concession management models – (1) direct management for airport wide concession services and for Food &amp; Beverage and Retail for Terminals 4, 5, 7 and 8; and (2) via a Terminal Commercial Manager (TCM) for Terminals 1, 2, 3, 6 and Tom Bradley International Terminal (TBIT).</a:t>
            </a:r>
          </a:p>
        </p:txBody>
      </p:sp>
    </p:spTree>
    <p:extLst>
      <p:ext uri="{BB962C8B-B14F-4D97-AF65-F5344CB8AC3E}">
        <p14:creationId xmlns:p14="http://schemas.microsoft.com/office/powerpoint/2010/main" val="162810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218DCF-E895-41EA-A36A-DCF6C00E66B1}"/>
              </a:ext>
            </a:extLst>
          </p:cNvPr>
          <p:cNvSpPr>
            <a:spLocks noGrp="1"/>
          </p:cNvSpPr>
          <p:nvPr>
            <p:ph type="sldNum" sz="quarter" idx="12"/>
          </p:nvPr>
        </p:nvSpPr>
        <p:spPr/>
        <p:txBody>
          <a:bodyPr/>
          <a:lstStyle/>
          <a:p>
            <a:pPr>
              <a:defRPr/>
            </a:pPr>
            <a:fld id="{E84AE8A8-6ACE-4A15-90DF-984768BF0901}" type="slidenum">
              <a:rPr lang="en-US" smtClean="0"/>
              <a:pPr>
                <a:defRPr/>
              </a:pPr>
              <a:t>16</a:t>
            </a:fld>
            <a:endParaRPr lang="en-US" dirty="0"/>
          </a:p>
        </p:txBody>
      </p:sp>
      <p:graphicFrame>
        <p:nvGraphicFramePr>
          <p:cNvPr id="8" name="Table 8">
            <a:extLst>
              <a:ext uri="{FF2B5EF4-FFF2-40B4-BE49-F238E27FC236}">
                <a16:creationId xmlns:a16="http://schemas.microsoft.com/office/drawing/2014/main" id="{7FD8628F-CFB4-41E9-B2CB-A2C71042D30D}"/>
              </a:ext>
            </a:extLst>
          </p:cNvPr>
          <p:cNvGraphicFramePr>
            <a:graphicFrameLocks noGrp="1"/>
          </p:cNvGraphicFramePr>
          <p:nvPr>
            <p:extLst>
              <p:ext uri="{D42A27DB-BD31-4B8C-83A1-F6EECF244321}">
                <p14:modId xmlns:p14="http://schemas.microsoft.com/office/powerpoint/2010/main" val="526832286"/>
              </p:ext>
            </p:extLst>
          </p:nvPr>
        </p:nvGraphicFramePr>
        <p:xfrm>
          <a:off x="1135433" y="2324096"/>
          <a:ext cx="6873133" cy="4363794"/>
        </p:xfrm>
        <a:graphic>
          <a:graphicData uri="http://schemas.openxmlformats.org/drawingml/2006/table">
            <a:tbl>
              <a:tblPr firstRow="1" bandRow="1">
                <a:tableStyleId>{5C22544A-7EE6-4342-B048-85BDC9FD1C3A}</a:tableStyleId>
              </a:tblPr>
              <a:tblGrid>
                <a:gridCol w="2440061">
                  <a:extLst>
                    <a:ext uri="{9D8B030D-6E8A-4147-A177-3AD203B41FA5}">
                      <a16:colId xmlns:a16="http://schemas.microsoft.com/office/drawing/2014/main" val="2268690593"/>
                    </a:ext>
                  </a:extLst>
                </a:gridCol>
                <a:gridCol w="1537068">
                  <a:extLst>
                    <a:ext uri="{9D8B030D-6E8A-4147-A177-3AD203B41FA5}">
                      <a16:colId xmlns:a16="http://schemas.microsoft.com/office/drawing/2014/main" val="3177075933"/>
                    </a:ext>
                  </a:extLst>
                </a:gridCol>
                <a:gridCol w="2896004">
                  <a:extLst>
                    <a:ext uri="{9D8B030D-6E8A-4147-A177-3AD203B41FA5}">
                      <a16:colId xmlns:a16="http://schemas.microsoft.com/office/drawing/2014/main" val="14112795"/>
                    </a:ext>
                  </a:extLst>
                </a:gridCol>
              </a:tblGrid>
              <a:tr h="244560">
                <a:tc gridSpan="3">
                  <a:txBody>
                    <a:bodyPr/>
                    <a:lstStyle/>
                    <a:p>
                      <a:endParaRPr lang="en-US" sz="900" b="1" dirty="0">
                        <a:latin typeface="Arial" panose="020B0604020202020204" pitchFamily="34" charset="0"/>
                        <a:cs typeface="Arial" panose="020B0604020202020204" pitchFamily="34" charset="0"/>
                      </a:endParaRPr>
                    </a:p>
                  </a:txBody>
                  <a:tcPr marL="95549" marR="95549" marT="47775" marB="477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40187890"/>
                  </a:ext>
                </a:extLst>
              </a:tr>
              <a:tr h="254874">
                <a:tc>
                  <a:txBody>
                    <a:bodyPr/>
                    <a:lstStyle/>
                    <a:p>
                      <a:pPr algn="l"/>
                      <a:r>
                        <a:rPr lang="en-US" sz="1100" b="1" i="0" u="none" strike="noStrike" baseline="0" dirty="0">
                          <a:solidFill>
                            <a:schemeClr val="accent1"/>
                          </a:solidFill>
                          <a:latin typeface="Arial" panose="020B0604020202020204" pitchFamily="34" charset="0"/>
                          <a:cs typeface="Arial" panose="020B0604020202020204" pitchFamily="34" charset="0"/>
                        </a:rPr>
                        <a:t>Company Name</a:t>
                      </a:r>
                      <a:endParaRPr lang="en-US" sz="1100" b="1" dirty="0">
                        <a:solidFill>
                          <a:schemeClr val="accent1"/>
                        </a:solidFill>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US" sz="1100" b="1" dirty="0">
                          <a:solidFill>
                            <a:schemeClr val="accent1"/>
                          </a:solidFill>
                          <a:latin typeface="Arial" panose="020B0604020202020204" pitchFamily="34" charset="0"/>
                          <a:cs typeface="Arial" panose="020B0604020202020204" pitchFamily="34" charset="0"/>
                        </a:rPr>
                        <a:t>Concession Type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US" sz="1100" b="1" i="0" u="none" strike="noStrike" baseline="0" dirty="0">
                          <a:solidFill>
                            <a:schemeClr val="accent1"/>
                          </a:solidFill>
                          <a:latin typeface="Arial" panose="020B0604020202020204" pitchFamily="34" charset="0"/>
                          <a:cs typeface="Arial" panose="020B0604020202020204" pitchFamily="34" charset="0"/>
                        </a:rPr>
                        <a:t>Business Relationship Managers (BRM)</a:t>
                      </a:r>
                      <a:endParaRPr lang="en-US" sz="1100" b="1" dirty="0">
                        <a:solidFill>
                          <a:schemeClr val="accent1"/>
                        </a:solidFill>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49745595"/>
                  </a:ext>
                </a:extLst>
              </a:tr>
              <a:tr h="195037">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Alclear</a:t>
                      </a:r>
                      <a:r>
                        <a:rPr lang="en-US" sz="900" b="1" i="0" u="none" strike="noStrike" baseline="0" dirty="0">
                          <a:solidFill>
                            <a:srgbClr val="000000"/>
                          </a:solidFill>
                          <a:latin typeface="Arial" panose="020B0604020202020204" pitchFamily="34" charset="0"/>
                          <a:cs typeface="Arial" panose="020B0604020202020204" pitchFamily="34" charset="0"/>
                        </a:rPr>
                        <a:t>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Expedited Travel Service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Titus G DeCoursey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76721"/>
                  </a:ext>
                </a:extLst>
              </a:tr>
              <a:tr h="194459">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Areas USA LAX,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 and Beverage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779459"/>
                  </a:ext>
                </a:extLst>
              </a:tr>
              <a:tr h="195037">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Bank of America</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ATM </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baseline="0" dirty="0">
                          <a:solidFill>
                            <a:srgbClr val="000000"/>
                          </a:solidFill>
                          <a:latin typeface="Arial" panose="020B0604020202020204" pitchFamily="34" charset="0"/>
                          <a:cs typeface="Arial" panose="020B0604020202020204" pitchFamily="34" charset="0"/>
                        </a:rPr>
                        <a:t>Titus G DeCoursey (Concessions)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521457"/>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Bottling Group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Vending Machines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857953"/>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DFS Group LP</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Duty-Free Retail</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806263"/>
                  </a:ext>
                </a:extLst>
              </a:tr>
              <a:tr h="194459">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DN Dakota/JME LAX 8549 Pucks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 and Beverage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45328"/>
                  </a:ext>
                </a:extLst>
              </a:tr>
              <a:tr h="236256">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DN Dakota/JME LAX 8589 Farmers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a:t>
                      </a:r>
                      <a:r>
                        <a:rPr lang="en-US" sz="900" b="0" baseline="0" dirty="0">
                          <a:latin typeface="Arial" panose="020B0604020202020204" pitchFamily="34" charset="0"/>
                          <a:cs typeface="Arial" panose="020B0604020202020204" pitchFamily="34" charset="0"/>
                        </a:rPr>
                        <a:t> and Beverage</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7215792"/>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HG-LAX T6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Vending</a:t>
                      </a:r>
                      <a:r>
                        <a:rPr lang="en-US" sz="900" b="0" baseline="0" dirty="0">
                          <a:latin typeface="Arial" panose="020B0604020202020204" pitchFamily="34" charset="0"/>
                          <a:cs typeface="Arial" panose="020B0604020202020204" pitchFamily="34" charset="0"/>
                        </a:rPr>
                        <a:t> (Personal Protective Equipment)</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694875"/>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Host International 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a:t>
                      </a:r>
                      <a:r>
                        <a:rPr lang="en-US" sz="900" b="0" baseline="0" dirty="0">
                          <a:latin typeface="Arial" panose="020B0604020202020204" pitchFamily="34" charset="0"/>
                          <a:cs typeface="Arial" panose="020B0604020202020204" pitchFamily="34" charset="0"/>
                        </a:rPr>
                        <a:t> and Beverage</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984043"/>
                  </a:ext>
                </a:extLst>
              </a:tr>
              <a:tr h="337783">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Hudson-Magic Johnson </a:t>
                      </a:r>
                      <a:r>
                        <a:rPr lang="fr-FR" sz="900" b="1" i="0" u="none" strike="noStrike" baseline="0" dirty="0" err="1">
                          <a:solidFill>
                            <a:srgbClr val="000000"/>
                          </a:solidFill>
                          <a:latin typeface="Arial" panose="020B0604020202020204" pitchFamily="34" charset="0"/>
                          <a:cs typeface="Arial" panose="020B0604020202020204" pitchFamily="34" charset="0"/>
                        </a:rPr>
                        <a:t>Enterpr-Concourse</a:t>
                      </a:r>
                      <a:r>
                        <a:rPr lang="fr-FR" sz="900" b="1" i="0" u="none" strike="noStrike" baseline="0" dirty="0">
                          <a:solidFill>
                            <a:srgbClr val="000000"/>
                          </a:solidFill>
                          <a:latin typeface="Arial" panose="020B0604020202020204" pitchFamily="34" charset="0"/>
                          <a:cs typeface="Arial" panose="020B0604020202020204" pitchFamily="34" charset="0"/>
                        </a:rPr>
                        <a:t> Venture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812456"/>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JCDecaux Airport </a:t>
                      </a:r>
                      <a:r>
                        <a:rPr lang="fr-FR" sz="900" b="1" i="0" u="none" strike="noStrike" baseline="0" dirty="0" err="1">
                          <a:solidFill>
                            <a:srgbClr val="000000"/>
                          </a:solidFill>
                          <a:latin typeface="Arial" panose="020B0604020202020204" pitchFamily="34" charset="0"/>
                          <a:cs typeface="Arial" panose="020B0604020202020204" pitchFamily="34" charset="0"/>
                        </a:rPr>
                        <a:t>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Advertising</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Denise G Sample (Concessions)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139003"/>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LAX </a:t>
                      </a:r>
                      <a:r>
                        <a:rPr lang="fr-FR" sz="900" b="1" i="0" u="none" strike="noStrike" baseline="0" dirty="0" err="1">
                          <a:solidFill>
                            <a:srgbClr val="000000"/>
                          </a:solidFill>
                          <a:latin typeface="Arial" panose="020B0604020202020204" pitchFamily="34" charset="0"/>
                          <a:cs typeface="Arial" panose="020B0604020202020204" pitchFamily="34" charset="0"/>
                        </a:rPr>
                        <a:t>Retail</a:t>
                      </a:r>
                      <a:r>
                        <a:rPr lang="fr-FR" sz="900" b="1" i="0" u="none" strike="noStrike" baseline="0" dirty="0">
                          <a:solidFill>
                            <a:srgbClr val="000000"/>
                          </a:solidFill>
                          <a:latin typeface="Arial" panose="020B0604020202020204" pitchFamily="34" charset="0"/>
                          <a:cs typeface="Arial" panose="020B0604020202020204" pitchFamily="34" charset="0"/>
                        </a:rPr>
                        <a:t> Magic 2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073037"/>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LAX </a:t>
                      </a:r>
                      <a:r>
                        <a:rPr lang="fr-FR" sz="900" b="1" i="0" u="none" strike="noStrike" baseline="0" dirty="0" err="1">
                          <a:solidFill>
                            <a:srgbClr val="000000"/>
                          </a:solidFill>
                          <a:latin typeface="Arial" panose="020B0604020202020204" pitchFamily="34" charset="0"/>
                          <a:cs typeface="Arial" panose="020B0604020202020204" pitchFamily="34" charset="0"/>
                        </a:rPr>
                        <a:t>Retail</a:t>
                      </a:r>
                      <a:r>
                        <a:rPr lang="fr-FR" sz="900" b="1" i="0" u="none" strike="noStrike" baseline="0" dirty="0">
                          <a:solidFill>
                            <a:srgbClr val="000000"/>
                          </a:solidFill>
                          <a:latin typeface="Arial" panose="020B0604020202020204" pitchFamily="34" charset="0"/>
                          <a:cs typeface="Arial" panose="020B0604020202020204" pitchFamily="34" charset="0"/>
                        </a:rPr>
                        <a:t> Magic 3-4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2342718"/>
                  </a:ext>
                </a:extLst>
              </a:tr>
              <a:tr h="198716">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Lenlyn</a:t>
                      </a:r>
                      <a:r>
                        <a:rPr lang="en-US" sz="900" b="1" i="0" u="none" strike="noStrike" baseline="0" dirty="0">
                          <a:solidFill>
                            <a:srgbClr val="000000"/>
                          </a:solidFill>
                          <a:latin typeface="Arial" panose="020B0604020202020204" pitchFamily="34" charset="0"/>
                          <a:cs typeface="Arial" panose="020B0604020202020204" pitchFamily="34" charset="0"/>
                        </a:rPr>
                        <a:t> Limited</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Currency Exchange </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Titus G DeCoursey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775222"/>
                  </a:ext>
                </a:extLst>
              </a:tr>
              <a:tr h="200478">
                <a:tc>
                  <a:txBody>
                    <a:bodyPr/>
                    <a:lstStyle/>
                    <a:p>
                      <a:r>
                        <a:rPr lang="it-IT" sz="900" b="1" i="0" u="none" strike="noStrike" baseline="0" dirty="0">
                          <a:solidFill>
                            <a:srgbClr val="000000"/>
                          </a:solidFill>
                          <a:latin typeface="Arial" panose="020B0604020202020204" pitchFamily="34" charset="0"/>
                          <a:cs typeface="Arial" panose="020B0604020202020204" pitchFamily="34" charset="0"/>
                        </a:rPr>
                        <a:t>Smarte Carte 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Luggage Carts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98990"/>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URW Airports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Food/Beverage &amp; Retail</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Benet Yowarski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347722"/>
                  </a:ext>
                </a:extLst>
              </a:tr>
              <a:tr h="195037">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Wing Society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  Truck</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Titus G DeCoursey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475228"/>
                  </a:ext>
                </a:extLst>
              </a:tr>
              <a:tr h="102384">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XpresSpa</a:t>
                      </a:r>
                      <a:r>
                        <a:rPr lang="en-US" sz="900" b="1" i="0" u="none" strike="noStrike" baseline="0" dirty="0">
                          <a:solidFill>
                            <a:srgbClr val="000000"/>
                          </a:solidFill>
                          <a:latin typeface="Arial" panose="020B0604020202020204" pitchFamily="34" charset="0"/>
                          <a:cs typeface="Arial" panose="020B0604020202020204" pitchFamily="34" charset="0"/>
                        </a:rPr>
                        <a:t> LAX Airport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Spa Services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96119"/>
                  </a:ext>
                </a:extLst>
              </a:tr>
            </a:tbl>
          </a:graphicData>
        </a:graphic>
      </p:graphicFrame>
      <p:sp>
        <p:nvSpPr>
          <p:cNvPr id="9" name="Title 1">
            <a:extLst>
              <a:ext uri="{FF2B5EF4-FFF2-40B4-BE49-F238E27FC236}">
                <a16:creationId xmlns:a16="http://schemas.microsoft.com/office/drawing/2014/main" id="{B282C29C-532B-4735-BAF9-798C3220E80B}"/>
              </a:ext>
            </a:extLst>
          </p:cNvPr>
          <p:cNvSpPr>
            <a:spLocks noGrp="1"/>
          </p:cNvSpPr>
          <p:nvPr>
            <p:ph type="title"/>
          </p:nvPr>
        </p:nvSpPr>
        <p:spPr>
          <a:xfrm>
            <a:off x="609600" y="685800"/>
            <a:ext cx="8229600" cy="466725"/>
          </a:xfrm>
        </p:spPr>
        <p:txBody>
          <a:bodyPr/>
          <a:lstStyle/>
          <a:p>
            <a:r>
              <a:rPr lang="en-US" sz="3200" b="1" i="1" dirty="0"/>
              <a:t>LAWA’s Current Concession Operators</a:t>
            </a:r>
          </a:p>
        </p:txBody>
      </p:sp>
      <p:pic>
        <p:nvPicPr>
          <p:cNvPr id="14" name="Picture 13">
            <a:extLst>
              <a:ext uri="{FF2B5EF4-FFF2-40B4-BE49-F238E27FC236}">
                <a16:creationId xmlns:a16="http://schemas.microsoft.com/office/drawing/2014/main" id="{ECA1D6BF-EC07-4478-8E2A-C661719BA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5321" y="1219200"/>
            <a:ext cx="6883245" cy="1331325"/>
          </a:xfrm>
          <a:prstGeom prst="rect">
            <a:avLst/>
          </a:prstGeom>
        </p:spPr>
      </p:pic>
    </p:spTree>
    <p:extLst>
      <p:ext uri="{BB962C8B-B14F-4D97-AF65-F5344CB8AC3E}">
        <p14:creationId xmlns:p14="http://schemas.microsoft.com/office/powerpoint/2010/main" val="313019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17</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 Opportunities</a:t>
            </a:r>
          </a:p>
        </p:txBody>
      </p:sp>
      <p:sp>
        <p:nvSpPr>
          <p:cNvPr id="5" name="Rectangle 3">
            <a:extLst>
              <a:ext uri="{FF2B5EF4-FFF2-40B4-BE49-F238E27FC236}">
                <a16:creationId xmlns:a16="http://schemas.microsoft.com/office/drawing/2014/main" id="{F64EB4D1-DAF9-42F0-8097-AE30F59D2A0E}"/>
              </a:ext>
            </a:extLst>
          </p:cNvPr>
          <p:cNvSpPr>
            <a:spLocks noGrp="1" noChangeArrowheads="1"/>
          </p:cNvSpPr>
          <p:nvPr>
            <p:ph idx="1"/>
          </p:nvPr>
        </p:nvSpPr>
        <p:spPr>
          <a:xfrm>
            <a:off x="190500" y="1905000"/>
            <a:ext cx="8763000" cy="3340894"/>
          </a:xfrm>
        </p:spPr>
        <p:txBody>
          <a:bodyPr/>
          <a:lstStyle/>
          <a:p>
            <a:pPr eaLnBrk="1" hangingPunct="1">
              <a:buClr>
                <a:schemeClr val="tx2"/>
              </a:buClr>
              <a:buFont typeface="Wingdings" pitchFamily="2" charset="2"/>
              <a:buNone/>
            </a:pPr>
            <a:r>
              <a:rPr lang="en-US" altLang="en-US" sz="1800" b="1" dirty="0">
                <a:latin typeface="Arial" charset="0"/>
              </a:rPr>
              <a:t>How do I get my business at the airport?</a:t>
            </a:r>
          </a:p>
          <a:p>
            <a:pPr eaLnBrk="1" hangingPunct="1">
              <a:buClr>
                <a:schemeClr val="tx2"/>
              </a:buClr>
              <a:buFont typeface="Wingdings" pitchFamily="2" charset="2"/>
              <a:buNone/>
            </a:pPr>
            <a:endParaRPr lang="en-US" altLang="en-US" sz="800" b="1" dirty="0">
              <a:latin typeface="Arial" charset="0"/>
            </a:endParaRPr>
          </a:p>
          <a:p>
            <a:pPr eaLnBrk="1" hangingPunct="1">
              <a:buClr>
                <a:schemeClr val="tx2"/>
              </a:buClr>
              <a:buFont typeface="Wingdings" pitchFamily="2" charset="2"/>
              <a:buNone/>
            </a:pPr>
            <a:r>
              <a:rPr lang="en-US" altLang="en-US" sz="1800" dirty="0">
                <a:latin typeface="Arial" charset="0"/>
              </a:rPr>
              <a:t>	Concessions are selected via an open competitive solicitation basis.  To be notified of any opportunities, interested parties may:</a:t>
            </a:r>
          </a:p>
          <a:p>
            <a:pPr eaLnBrk="1" hangingPunct="1">
              <a:buClr>
                <a:schemeClr val="tx2"/>
              </a:buClr>
              <a:buFont typeface="Wingdings" pitchFamily="2" charset="2"/>
              <a:buNone/>
            </a:pPr>
            <a:endParaRPr lang="en-US" altLang="en-US" sz="800" dirty="0">
              <a:latin typeface="Arial" charset="0"/>
            </a:endParaRPr>
          </a:p>
          <a:p>
            <a:pPr lvl="1" eaLnBrk="1" hangingPunct="1">
              <a:buClr>
                <a:schemeClr val="tx2"/>
              </a:buClr>
            </a:pPr>
            <a:r>
              <a:rPr lang="en-US" altLang="en-US" sz="1800" dirty="0">
                <a:latin typeface="Arial" charset="0"/>
              </a:rPr>
              <a:t>Register with the LA City website to be notified of an opportunity.</a:t>
            </a:r>
          </a:p>
          <a:p>
            <a:pPr lvl="1" eaLnBrk="1" hangingPunct="1">
              <a:buClr>
                <a:schemeClr val="tx2"/>
              </a:buClr>
            </a:pPr>
            <a:r>
              <a:rPr lang="en-US" altLang="en-US" sz="1800" dirty="0">
                <a:latin typeface="Arial" charset="0"/>
              </a:rPr>
              <a:t>Reach out to Unibail Rodamco Westfield (URW) at (310) 646-1770 to learn more about opportunities available for terminals managed by TCM.</a:t>
            </a:r>
          </a:p>
          <a:p>
            <a:pPr lvl="1" eaLnBrk="1" hangingPunct="1">
              <a:buClr>
                <a:schemeClr val="tx2"/>
              </a:buClr>
            </a:pPr>
            <a:endParaRPr lang="en-US" altLang="en-US" sz="1800" dirty="0">
              <a:latin typeface="Arial" charset="0"/>
            </a:endParaRPr>
          </a:p>
          <a:p>
            <a:pPr eaLnBrk="1" hangingPunct="1">
              <a:buClr>
                <a:schemeClr val="tx2"/>
              </a:buClr>
              <a:buFont typeface="Wingdings" pitchFamily="2" charset="2"/>
              <a:buNone/>
            </a:pPr>
            <a:r>
              <a:rPr lang="en-US" altLang="en-US" sz="1800" b="1" dirty="0">
                <a:latin typeface="Arial" charset="0"/>
              </a:rPr>
              <a:t>Other than an RFP issued by LAWA, how can I get my business at the airport?</a:t>
            </a:r>
          </a:p>
          <a:p>
            <a:pPr eaLnBrk="1" hangingPunct="1">
              <a:buClr>
                <a:schemeClr val="tx2"/>
              </a:buClr>
              <a:buFont typeface="Wingdings" pitchFamily="2" charset="2"/>
              <a:buNone/>
            </a:pPr>
            <a:endParaRPr lang="en-US" altLang="en-US" sz="800" b="1" dirty="0">
              <a:latin typeface="Arial" charset="0"/>
            </a:endParaRPr>
          </a:p>
          <a:p>
            <a:pPr lvl="1" eaLnBrk="1" hangingPunct="1">
              <a:buClr>
                <a:schemeClr val="tx2"/>
              </a:buClr>
            </a:pPr>
            <a:r>
              <a:rPr lang="en-US" altLang="en-US" sz="1600" dirty="0">
                <a:latin typeface="Arial" charset="0"/>
              </a:rPr>
              <a:t>Educate yourself on partnership opportunities.  Airport Concessions Disadvantaged Business Enterprise (ACDBE) is a certification your business may qualify for.</a:t>
            </a:r>
          </a:p>
          <a:p>
            <a:pPr lvl="1" eaLnBrk="1" hangingPunct="1">
              <a:buClr>
                <a:schemeClr val="tx2"/>
              </a:buClr>
            </a:pPr>
            <a:r>
              <a:rPr lang="en-US" altLang="en-US" sz="1600" dirty="0">
                <a:latin typeface="Arial" charset="0"/>
              </a:rPr>
              <a:t>Educate yourself on concession companies and research their ACDBE opportunities.</a:t>
            </a:r>
          </a:p>
          <a:p>
            <a:pPr lvl="1" eaLnBrk="1" hangingPunct="1">
              <a:buClr>
                <a:schemeClr val="tx2"/>
              </a:buClr>
            </a:pPr>
            <a:r>
              <a:rPr lang="en-US" altLang="en-US" sz="1600" dirty="0">
                <a:latin typeface="Arial" charset="0"/>
              </a:rPr>
              <a:t>Competitive Evaluation Process (CEP) through TCM.</a:t>
            </a:r>
          </a:p>
        </p:txBody>
      </p:sp>
    </p:spTree>
    <p:extLst>
      <p:ext uri="{BB962C8B-B14F-4D97-AF65-F5344CB8AC3E}">
        <p14:creationId xmlns:p14="http://schemas.microsoft.com/office/powerpoint/2010/main" val="3841842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18</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 Timelines</a:t>
            </a:r>
          </a:p>
        </p:txBody>
      </p:sp>
      <p:sp>
        <p:nvSpPr>
          <p:cNvPr id="5" name="Rectangle 3">
            <a:extLst>
              <a:ext uri="{FF2B5EF4-FFF2-40B4-BE49-F238E27FC236}">
                <a16:creationId xmlns:a16="http://schemas.microsoft.com/office/drawing/2014/main" id="{3850281B-BAD8-46C9-B649-8CCD189B21F4}"/>
              </a:ext>
            </a:extLst>
          </p:cNvPr>
          <p:cNvSpPr>
            <a:spLocks noGrp="1" noChangeArrowheads="1"/>
          </p:cNvSpPr>
          <p:nvPr>
            <p:ph idx="1"/>
          </p:nvPr>
        </p:nvSpPr>
        <p:spPr>
          <a:xfrm>
            <a:off x="321268" y="2071687"/>
            <a:ext cx="8822732" cy="3786188"/>
          </a:xfrm>
        </p:spPr>
        <p:txBody>
          <a:bodyPr/>
          <a:lstStyle/>
          <a:p>
            <a:pPr eaLnBrk="1" hangingPunct="1">
              <a:buClr>
                <a:schemeClr val="tx2"/>
              </a:buClr>
              <a:buFont typeface="Wingdings" pitchFamily="2" charset="2"/>
              <a:buNone/>
            </a:pPr>
            <a:r>
              <a:rPr lang="en-US" altLang="en-US" sz="1800" b="1" dirty="0">
                <a:latin typeface="Arial" charset="0"/>
              </a:rPr>
              <a:t>When do LAWA concession agreements expire?</a:t>
            </a:r>
          </a:p>
          <a:p>
            <a:pPr lvl="1" eaLnBrk="1" hangingPunct="1">
              <a:buClr>
                <a:schemeClr val="tx2"/>
              </a:buClr>
            </a:pPr>
            <a:r>
              <a:rPr lang="en-US" altLang="en-US" sz="1800" dirty="0">
                <a:latin typeface="Arial" charset="0"/>
              </a:rPr>
              <a:t>LAWA concession and service agreements expire on June 30, 2025.</a:t>
            </a:r>
          </a:p>
          <a:p>
            <a:pPr lvl="1" eaLnBrk="1" hangingPunct="1">
              <a:buClr>
                <a:schemeClr val="tx2"/>
              </a:buClr>
            </a:pPr>
            <a:r>
              <a:rPr lang="en-US" altLang="en-US" sz="1800" dirty="0">
                <a:latin typeface="Arial" charset="0"/>
              </a:rPr>
              <a:t>Depending on the agreement, there may be an opportunity to extend the agreement.</a:t>
            </a:r>
          </a:p>
          <a:p>
            <a:pPr lvl="1" eaLnBrk="1" hangingPunct="1">
              <a:buClr>
                <a:schemeClr val="tx2"/>
              </a:buClr>
            </a:pPr>
            <a:r>
              <a:rPr lang="en-US" altLang="en-US" sz="1800" dirty="0">
                <a:latin typeface="Arial" charset="0"/>
              </a:rPr>
              <a:t>Unit Concession agreements managed by TCM have various expiration dates.</a:t>
            </a:r>
          </a:p>
          <a:p>
            <a:pPr lvl="1" eaLnBrk="1" hangingPunct="1">
              <a:buClr>
                <a:schemeClr val="tx2"/>
              </a:buClr>
            </a:pPr>
            <a:endParaRPr lang="en-US" altLang="en-US" sz="1800" dirty="0">
              <a:latin typeface="Arial" charset="0"/>
            </a:endParaRPr>
          </a:p>
          <a:p>
            <a:pPr eaLnBrk="1" hangingPunct="1">
              <a:buClr>
                <a:schemeClr val="tx2"/>
              </a:buClr>
              <a:buFont typeface="Wingdings" pitchFamily="2" charset="2"/>
              <a:buNone/>
            </a:pPr>
            <a:r>
              <a:rPr lang="en-US" altLang="en-US" sz="1800" b="1" dirty="0">
                <a:latin typeface="Arial" charset="0"/>
              </a:rPr>
              <a:t>How long are LAWA concession agreements?</a:t>
            </a:r>
          </a:p>
          <a:p>
            <a:pPr eaLnBrk="1" hangingPunct="1">
              <a:buClr>
                <a:schemeClr val="tx2"/>
              </a:buClr>
              <a:buFont typeface="Wingdings" pitchFamily="2" charset="2"/>
              <a:buNone/>
            </a:pPr>
            <a:endParaRPr lang="en-US" altLang="en-US" sz="800" dirty="0">
              <a:latin typeface="Arial" charset="0"/>
            </a:endParaRPr>
          </a:p>
          <a:p>
            <a:pPr eaLnBrk="1" hangingPunct="1">
              <a:buClr>
                <a:schemeClr val="tx2"/>
              </a:buClr>
              <a:buFont typeface="Wingdings" pitchFamily="2" charset="2"/>
              <a:buNone/>
            </a:pPr>
            <a:r>
              <a:rPr lang="en-US" altLang="en-US" sz="1800" dirty="0">
                <a:latin typeface="Arial" charset="0"/>
              </a:rPr>
              <a:t>The average term for a concession agreement is 10 years.</a:t>
            </a:r>
          </a:p>
        </p:txBody>
      </p:sp>
    </p:spTree>
    <p:extLst>
      <p:ext uri="{BB962C8B-B14F-4D97-AF65-F5344CB8AC3E}">
        <p14:creationId xmlns:p14="http://schemas.microsoft.com/office/powerpoint/2010/main" val="1374268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838200"/>
          </a:xfrm>
        </p:spPr>
        <p:txBody>
          <a:bodyPr/>
          <a:lstStyle/>
          <a:p>
            <a:r>
              <a:rPr lang="en-US" sz="3200" b="1" dirty="0"/>
              <a:t>Concessions Contact</a:t>
            </a:r>
          </a:p>
        </p:txBody>
      </p:sp>
      <p:sp>
        <p:nvSpPr>
          <p:cNvPr id="4" name="Slide Number Placeholder 3"/>
          <p:cNvSpPr>
            <a:spLocks noGrp="1"/>
          </p:cNvSpPr>
          <p:nvPr>
            <p:ph type="sldNum" sz="quarter" idx="12"/>
          </p:nvPr>
        </p:nvSpPr>
        <p:spPr/>
        <p:txBody>
          <a:bodyPr/>
          <a:lstStyle/>
          <a:p>
            <a:pPr>
              <a:defRPr/>
            </a:pPr>
            <a:fld id="{006BB2EB-10CF-4116-B123-B89379A54BD4}" type="slidenum">
              <a:rPr lang="en-US" smtClean="0"/>
              <a:pPr>
                <a:defRPr/>
              </a:pPr>
              <a:t>19</a:t>
            </a:fld>
            <a:endParaRPr lang="en-US" dirty="0"/>
          </a:p>
        </p:txBody>
      </p:sp>
      <p:sp>
        <p:nvSpPr>
          <p:cNvPr id="5" name="TextBox 4"/>
          <p:cNvSpPr txBox="1"/>
          <p:nvPr/>
        </p:nvSpPr>
        <p:spPr>
          <a:xfrm>
            <a:off x="609600" y="1905000"/>
            <a:ext cx="7848600" cy="3539430"/>
          </a:xfrm>
          <a:prstGeom prst="rect">
            <a:avLst/>
          </a:prstGeom>
          <a:noFill/>
        </p:spPr>
        <p:txBody>
          <a:bodyPr wrap="square" rtlCol="0">
            <a:spAutoFit/>
          </a:bodyPr>
          <a:lstStyle/>
          <a:p>
            <a:r>
              <a:rPr lang="en-US" sz="3200" dirty="0">
                <a:latin typeface="+mj-lt"/>
              </a:rPr>
              <a:t>Concessions Questions:</a:t>
            </a:r>
          </a:p>
          <a:p>
            <a:endParaRPr lang="en-US" sz="3200" dirty="0">
              <a:latin typeface="+mj-lt"/>
            </a:endParaRPr>
          </a:p>
          <a:p>
            <a:r>
              <a:rPr lang="en-US" sz="3200" dirty="0">
                <a:latin typeface="+mj-lt"/>
              </a:rPr>
              <a:t>Melanie Torres:  </a:t>
            </a:r>
            <a:r>
              <a:rPr lang="en-US" sz="3200" u="sng" dirty="0">
                <a:latin typeface="+mj-lt"/>
              </a:rPr>
              <a:t>Commercial Development Division</a:t>
            </a:r>
          </a:p>
          <a:p>
            <a:pPr marL="2743200" lvl="5" indent="-457200">
              <a:buFont typeface="Arial" panose="020B0604020202020204" pitchFamily="34" charset="0"/>
              <a:buChar char="•"/>
            </a:pPr>
            <a:endParaRPr lang="en-US" sz="3200" dirty="0">
              <a:latin typeface="+mj-lt"/>
            </a:endParaRPr>
          </a:p>
          <a:p>
            <a:pPr marL="2743200" lvl="5" indent="-457200">
              <a:buFont typeface="Arial" panose="020B0604020202020204" pitchFamily="34" charset="0"/>
              <a:buChar char="•"/>
            </a:pPr>
            <a:r>
              <a:rPr lang="en-US" sz="3200" dirty="0">
                <a:latin typeface="+mj-lt"/>
              </a:rPr>
              <a:t>Matorres2@lawa.org</a:t>
            </a:r>
          </a:p>
          <a:p>
            <a:pPr marL="2743200" lvl="5" indent="-457200">
              <a:buFont typeface="Arial" panose="020B0604020202020204" pitchFamily="34" charset="0"/>
              <a:buChar char="•"/>
            </a:pPr>
            <a:r>
              <a:rPr lang="en-US" sz="3200" dirty="0">
                <a:latin typeface="+mj-lt"/>
              </a:rPr>
              <a:t>424-646-7210</a:t>
            </a:r>
          </a:p>
        </p:txBody>
      </p:sp>
    </p:spTree>
    <p:extLst>
      <p:ext uri="{BB962C8B-B14F-4D97-AF65-F5344CB8AC3E}">
        <p14:creationId xmlns:p14="http://schemas.microsoft.com/office/powerpoint/2010/main" val="52134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457200"/>
            <a:ext cx="8077200" cy="838200"/>
          </a:xfrm>
        </p:spPr>
        <p:txBody>
          <a:bodyPr/>
          <a:lstStyle/>
          <a:p>
            <a:pPr algn="ctr" eaLnBrk="1" hangingPunct="1"/>
            <a:r>
              <a:rPr lang="en-US" altLang="en-US" sz="3200" b="1" i="1" dirty="0"/>
              <a:t>Los Angeles World Airports</a:t>
            </a:r>
          </a:p>
        </p:txBody>
      </p:sp>
      <p:graphicFrame>
        <p:nvGraphicFramePr>
          <p:cNvPr id="13336" name="Group 24"/>
          <p:cNvGraphicFramePr>
            <a:graphicFrameLocks noGrp="1"/>
          </p:cNvGraphicFramePr>
          <p:nvPr>
            <p:ph sz="half" idx="2"/>
          </p:nvPr>
        </p:nvGraphicFramePr>
        <p:xfrm>
          <a:off x="228600" y="1447800"/>
          <a:ext cx="8435975" cy="4510088"/>
        </p:xfrm>
        <a:graphic>
          <a:graphicData uri="http://schemas.openxmlformats.org/drawingml/2006/table">
            <a:tbl>
              <a:tblPr/>
              <a:tblGrid>
                <a:gridCol w="2209800">
                  <a:extLst>
                    <a:ext uri="{9D8B030D-6E8A-4147-A177-3AD203B41FA5}">
                      <a16:colId xmlns:a16="http://schemas.microsoft.com/office/drawing/2014/main" val="20000"/>
                    </a:ext>
                  </a:extLst>
                </a:gridCol>
                <a:gridCol w="6226175">
                  <a:extLst>
                    <a:ext uri="{9D8B030D-6E8A-4147-A177-3AD203B41FA5}">
                      <a16:colId xmlns:a16="http://schemas.microsoft.com/office/drawing/2014/main" val="20001"/>
                    </a:ext>
                  </a:extLst>
                </a:gridCol>
              </a:tblGrid>
              <a:tr h="1447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a:ln>
                            <a:noFill/>
                          </a:ln>
                          <a:solidFill>
                            <a:schemeClr val="tx1"/>
                          </a:solidFill>
                          <a:effectLst/>
                          <a:latin typeface="+mj-lt"/>
                        </a:rPr>
                        <a:t> LAX</a:t>
                      </a:r>
                      <a:r>
                        <a:rPr kumimoji="0" lang="en-US" sz="2000" b="0" i="0" u="none" strike="noStrike" cap="none" normalizeH="0" baseline="0" dirty="0">
                          <a:ln>
                            <a:noFill/>
                          </a:ln>
                          <a:solidFill>
                            <a:schemeClr val="tx1"/>
                          </a:solidFill>
                          <a:effectLst/>
                          <a:latin typeface="+mj-lt"/>
                        </a:rPr>
                        <a:t> ranked 15</a:t>
                      </a:r>
                      <a:r>
                        <a:rPr kumimoji="0" lang="en-US" sz="2000" b="0" i="0" u="none" strike="noStrike" cap="none" normalizeH="0" baseline="30000" dirty="0">
                          <a:ln>
                            <a:noFill/>
                          </a:ln>
                          <a:solidFill>
                            <a:schemeClr val="tx1"/>
                          </a:solidFill>
                          <a:effectLst/>
                          <a:latin typeface="+mj-lt"/>
                        </a:rPr>
                        <a:t>th</a:t>
                      </a:r>
                      <a:r>
                        <a:rPr kumimoji="0" lang="en-US" sz="2000" b="0" i="0" u="none" strike="noStrike" cap="none" normalizeH="0" baseline="0" dirty="0">
                          <a:ln>
                            <a:noFill/>
                          </a:ln>
                          <a:solidFill>
                            <a:schemeClr val="tx1"/>
                          </a:solidFill>
                          <a:effectLst/>
                          <a:latin typeface="+mj-lt"/>
                        </a:rPr>
                        <a:t> in the world for passenger service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2020, airlines served 28,779,527 passengers (#5 in US)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2019, airlines served 88,068,013 passengers (#2 in US)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544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a:ln>
                            <a:noFill/>
                          </a:ln>
                          <a:solidFill>
                            <a:schemeClr val="tx1"/>
                          </a:solidFill>
                          <a:effectLst/>
                          <a:latin typeface="+mj-lt"/>
                        </a:rPr>
                        <a:t> Van Nuys Airport</a:t>
                      </a:r>
                      <a:r>
                        <a:rPr kumimoji="0" lang="en-US" sz="1900" b="0" i="0" u="none" strike="noStrike" cap="none" normalizeH="0" baseline="0" dirty="0">
                          <a:ln>
                            <a:noFill/>
                          </a:ln>
                          <a:solidFill>
                            <a:schemeClr val="tx1"/>
                          </a:solidFill>
                          <a:effectLst/>
                          <a:latin typeface="+mj-lt"/>
                        </a:rPr>
                        <a:t> – one of the world’s busiest General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mj-lt"/>
                        </a:rPr>
                        <a:t>                                       Aviation airports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900" b="0" i="0" u="none" strike="noStrike" cap="none" normalizeH="0" baseline="0" dirty="0">
                          <a:ln>
                            <a:noFill/>
                          </a:ln>
                          <a:solidFill>
                            <a:schemeClr val="tx1"/>
                          </a:solidFill>
                          <a:effectLst/>
                          <a:latin typeface="+mj-lt"/>
                        </a:rPr>
                        <a:t> Dedicated to non-commercial air travel</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517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Univers Condensed" pitchFamily="34" charset="0"/>
                        </a:rPr>
                        <a:t> </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a:ln>
                            <a:noFill/>
                          </a:ln>
                          <a:solidFill>
                            <a:schemeClr val="tx1"/>
                          </a:solidFill>
                          <a:effectLst/>
                          <a:latin typeface="Calibri" pitchFamily="34" charset="0"/>
                          <a:cs typeface="Calibri" pitchFamily="34" charset="0"/>
                        </a:rPr>
                        <a:t> LA/Palmdale</a:t>
                      </a:r>
                      <a:r>
                        <a:rPr kumimoji="0" lang="en-US" sz="1900" b="0" i="0" u="none" strike="noStrike" cap="none" normalizeH="0" baseline="0" dirty="0">
                          <a:ln>
                            <a:noFill/>
                          </a:ln>
                          <a:solidFill>
                            <a:schemeClr val="tx1"/>
                          </a:solidFill>
                          <a:effectLst/>
                          <a:latin typeface="Calibri" pitchFamily="34" charset="0"/>
                          <a:cs typeface="Calibri" pitchFamily="34" charset="0"/>
                        </a:rPr>
                        <a:t> - LAWA owns and maintains the Palmdale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Calibri" pitchFamily="34" charset="0"/>
                          <a:cs typeface="Calibri" pitchFamily="34" charset="0"/>
                        </a:rPr>
                        <a:t>                               Land Holdings, previously an FAA-certified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Calibri" pitchFamily="34" charset="0"/>
                          <a:cs typeface="Calibri" pitchFamily="34" charset="0"/>
                        </a:rPr>
                        <a:t>                               airport </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4833" name="Picture 20" descr="Van Nuys General Descrip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95600"/>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22" descr="2010_04_LA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538" y="144780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23" descr="File:Palmdale Airport Terminal.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2888" y="4419600"/>
            <a:ext cx="21955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F70617-AC56-4157-AA0A-1D73E968FC1B}" type="slidenum">
              <a:rPr kumimoji="0" lang="en-US" altLang="en-US" sz="1200" b="0" i="0" u="none" strike="noStrike" kern="1200" cap="none" spc="0" normalizeH="0" baseline="0" noProof="0" smtClean="0">
                <a:ln>
                  <a:noFill/>
                </a:ln>
                <a:solidFill>
                  <a:srgbClr val="045C75"/>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45C75"/>
              </a:solidFill>
              <a:effectLst/>
              <a:uLnTx/>
              <a:uFillTx/>
              <a:latin typeface="Arial" charset="0"/>
              <a:ea typeface="+mn-ea"/>
              <a:cs typeface="+mn-cs"/>
            </a:endParaRPr>
          </a:p>
        </p:txBody>
      </p:sp>
    </p:spTree>
    <p:extLst>
      <p:ext uri="{BB962C8B-B14F-4D97-AF65-F5344CB8AC3E}">
        <p14:creationId xmlns:p14="http://schemas.microsoft.com/office/powerpoint/2010/main" val="207372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20</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The Development Group (TDG) Procurement</a:t>
            </a:r>
            <a:br>
              <a:rPr lang="en-US" sz="3200" b="1" i="1" dirty="0"/>
            </a:br>
            <a:endParaRPr lang="en-US" sz="3200" b="1" i="1" dirty="0">
              <a:cs typeface="Arial" panose="020B0604020202020204" pitchFamily="34" charset="0"/>
            </a:endParaRPr>
          </a:p>
        </p:txBody>
      </p:sp>
      <p:sp>
        <p:nvSpPr>
          <p:cNvPr id="5" name="Rectangle 3">
            <a:extLst>
              <a:ext uri="{FF2B5EF4-FFF2-40B4-BE49-F238E27FC236}">
                <a16:creationId xmlns:a16="http://schemas.microsoft.com/office/drawing/2014/main" id="{DE17A25B-6614-4F2E-A1A6-E0D358CE9442}"/>
              </a:ext>
            </a:extLst>
          </p:cNvPr>
          <p:cNvSpPr>
            <a:spLocks noGrp="1" noChangeArrowheads="1"/>
          </p:cNvSpPr>
          <p:nvPr>
            <p:ph idx="1"/>
          </p:nvPr>
        </p:nvSpPr>
        <p:spPr>
          <a:xfrm>
            <a:off x="321268" y="1828800"/>
            <a:ext cx="8822732" cy="3786188"/>
          </a:xfrm>
        </p:spPr>
        <p:txBody>
          <a:bodyPr/>
          <a:lstStyle/>
          <a:p>
            <a:pPr marL="0" indent="0">
              <a:buNone/>
            </a:pPr>
            <a:r>
              <a:rPr lang="en-US" altLang="en-US" sz="1800" b="1" dirty="0">
                <a:latin typeface="Arial" charset="0"/>
              </a:rPr>
              <a:t>What We Do:</a:t>
            </a:r>
          </a:p>
          <a:p>
            <a:r>
              <a:rPr lang="en-US" sz="1800" dirty="0">
                <a:latin typeface="Arial" panose="020B0604020202020204" pitchFamily="34" charset="0"/>
                <a:cs typeface="Arial" panose="020B0604020202020204" pitchFamily="34" charset="0"/>
              </a:rPr>
              <a:t>Procure construction and professional services to advance the development of projects at our airports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Oversee the procurement process to ensure fair and legal competition for all TDG projects.</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Assist with addenda, pre-bid/proposal conferences, contract conformance, and other processes related to procuring these services.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328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21</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838200"/>
            <a:ext cx="8229600" cy="466725"/>
          </a:xfrm>
        </p:spPr>
        <p:txBody>
          <a:bodyPr/>
          <a:lstStyle/>
          <a:p>
            <a:r>
              <a:rPr lang="en-US" sz="3200" b="1" i="1" dirty="0"/>
              <a:t>TDG Procurement - Past Procurements/Contracts</a:t>
            </a:r>
          </a:p>
        </p:txBody>
      </p:sp>
      <p:pic>
        <p:nvPicPr>
          <p:cNvPr id="19" name="Picture 18" descr="Table&#10;&#10;Description automatically generated">
            <a:extLst>
              <a:ext uri="{FF2B5EF4-FFF2-40B4-BE49-F238E27FC236}">
                <a16:creationId xmlns:a16="http://schemas.microsoft.com/office/drawing/2014/main" id="{D797AEA7-71D9-674F-8940-AB0C70DE04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3536" y="1287720"/>
            <a:ext cx="4300934" cy="3436680"/>
          </a:xfrm>
          <a:prstGeom prst="rect">
            <a:avLst/>
          </a:prstGeom>
        </p:spPr>
      </p:pic>
      <p:pic>
        <p:nvPicPr>
          <p:cNvPr id="23" name="Picture 22" descr="A picture containing text, newspaper, document&#10;&#10;Description automatically generated">
            <a:extLst>
              <a:ext uri="{FF2B5EF4-FFF2-40B4-BE49-F238E27FC236}">
                <a16:creationId xmlns:a16="http://schemas.microsoft.com/office/drawing/2014/main" id="{E8E8CDA2-86D3-A143-9516-71CC22BE54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304925"/>
            <a:ext cx="4226270" cy="5257800"/>
          </a:xfrm>
          <a:prstGeom prst="rect">
            <a:avLst/>
          </a:prstGeom>
        </p:spPr>
      </p:pic>
    </p:spTree>
    <p:extLst>
      <p:ext uri="{BB962C8B-B14F-4D97-AF65-F5344CB8AC3E}">
        <p14:creationId xmlns:p14="http://schemas.microsoft.com/office/powerpoint/2010/main" val="151695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22</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TDG Procurement Opportunities</a:t>
            </a:r>
          </a:p>
        </p:txBody>
      </p:sp>
      <p:sp>
        <p:nvSpPr>
          <p:cNvPr id="5" name="Rectangle 3">
            <a:extLst>
              <a:ext uri="{FF2B5EF4-FFF2-40B4-BE49-F238E27FC236}">
                <a16:creationId xmlns:a16="http://schemas.microsoft.com/office/drawing/2014/main" id="{F64EB4D1-DAF9-42F0-8097-AE30F59D2A0E}"/>
              </a:ext>
            </a:extLst>
          </p:cNvPr>
          <p:cNvSpPr>
            <a:spLocks noGrp="1" noChangeArrowheads="1"/>
          </p:cNvSpPr>
          <p:nvPr>
            <p:ph idx="1"/>
          </p:nvPr>
        </p:nvSpPr>
        <p:spPr>
          <a:xfrm>
            <a:off x="190500" y="1905000"/>
            <a:ext cx="9791700" cy="4572000"/>
          </a:xfrm>
        </p:spPr>
        <p:txBody>
          <a:bodyPr/>
          <a:lstStyle/>
          <a:p>
            <a:pPr eaLnBrk="1" hangingPunct="1">
              <a:buClr>
                <a:schemeClr val="tx2"/>
              </a:buClr>
              <a:buFont typeface="Wingdings" pitchFamily="2" charset="2"/>
              <a:buNone/>
            </a:pPr>
            <a:r>
              <a:rPr lang="en-US" altLang="en-US" sz="1800" b="1" dirty="0">
                <a:latin typeface="Arial" charset="0"/>
              </a:rPr>
              <a:t>How do I get my business at the airport?</a:t>
            </a:r>
          </a:p>
          <a:p>
            <a:pPr eaLnBrk="1" hangingPunct="1">
              <a:buClr>
                <a:schemeClr val="tx2"/>
              </a:buClr>
              <a:buFont typeface="Wingdings" pitchFamily="2" charset="2"/>
              <a:buNone/>
            </a:pPr>
            <a:endParaRPr lang="en-US" altLang="en-US" sz="800" b="1" dirty="0">
              <a:latin typeface="Arial" charset="0"/>
            </a:endParaRPr>
          </a:p>
          <a:p>
            <a:pPr eaLnBrk="1" hangingPunct="1">
              <a:buClr>
                <a:schemeClr val="tx2"/>
              </a:buClr>
              <a:buFont typeface="Wingdings" pitchFamily="2" charset="2"/>
              <a:buNone/>
            </a:pPr>
            <a:r>
              <a:rPr lang="en-US" altLang="en-US" sz="1800" dirty="0">
                <a:latin typeface="Arial" charset="0"/>
              </a:rPr>
              <a:t>	Firms/Contractors are selected via an open competitive solicitation basis.  </a:t>
            </a:r>
          </a:p>
          <a:p>
            <a:pPr eaLnBrk="1" hangingPunct="1">
              <a:buClr>
                <a:schemeClr val="tx2"/>
              </a:buClr>
              <a:buFont typeface="Wingdings" pitchFamily="2" charset="2"/>
              <a:buNone/>
            </a:pPr>
            <a:r>
              <a:rPr lang="en-US" altLang="en-US" sz="1800" dirty="0">
                <a:latin typeface="Arial" charset="0"/>
              </a:rPr>
              <a:t>	Familiarize yourself with the following:</a:t>
            </a:r>
          </a:p>
          <a:p>
            <a:pPr eaLnBrk="1" hangingPunct="1">
              <a:buClr>
                <a:schemeClr val="tx2"/>
              </a:buClr>
              <a:buFont typeface="Wingdings" pitchFamily="2" charset="2"/>
              <a:buNone/>
            </a:pPr>
            <a:endParaRPr lang="en-US" altLang="en-US" sz="800" dirty="0">
              <a:latin typeface="Arial" charset="0"/>
            </a:endParaRPr>
          </a:p>
          <a:p>
            <a:pPr lvl="1" eaLnBrk="1" hangingPunct="1">
              <a:buClr>
                <a:schemeClr val="tx2"/>
              </a:buClr>
            </a:pPr>
            <a:r>
              <a:rPr lang="en-US" altLang="en-US" sz="2100" dirty="0">
                <a:latin typeface="Arial" charset="0"/>
              </a:rPr>
              <a:t>LABAVN</a:t>
            </a:r>
          </a:p>
          <a:p>
            <a:pPr marL="668337" lvl="2" indent="0" eaLnBrk="1" hangingPunct="1">
              <a:buClr>
                <a:schemeClr val="tx2"/>
              </a:buClr>
              <a:buNone/>
            </a:pPr>
            <a:r>
              <a:rPr lang="en-US" altLang="en-US" sz="1500" dirty="0">
                <a:latin typeface="Arial" charset="0"/>
              </a:rPr>
              <a:t>https://</a:t>
            </a:r>
            <a:r>
              <a:rPr lang="en-US" altLang="en-US" sz="1500" dirty="0" err="1">
                <a:latin typeface="Arial" charset="0"/>
              </a:rPr>
              <a:t>labavn.force.com</a:t>
            </a:r>
            <a:r>
              <a:rPr lang="en-US" altLang="en-US" sz="1500" dirty="0">
                <a:latin typeface="Arial" charset="0"/>
              </a:rPr>
              <a:t>/LABAVN/s/</a:t>
            </a:r>
          </a:p>
          <a:p>
            <a:pPr lvl="1" eaLnBrk="1" hangingPunct="1">
              <a:buClr>
                <a:schemeClr val="tx2"/>
              </a:buClr>
            </a:pPr>
            <a:r>
              <a:rPr lang="en-US" altLang="en-US" sz="2100" dirty="0">
                <a:latin typeface="Arial" charset="0"/>
              </a:rPr>
              <a:t>LAWA </a:t>
            </a:r>
          </a:p>
          <a:p>
            <a:pPr marL="668337" lvl="2" indent="0" eaLnBrk="1" hangingPunct="1">
              <a:buClr>
                <a:schemeClr val="tx2"/>
              </a:buClr>
              <a:buNone/>
            </a:pPr>
            <a:r>
              <a:rPr lang="en-US" altLang="en-US" sz="1500" dirty="0">
                <a:latin typeface="Arial" charset="0"/>
                <a:hlinkClick r:id="rId2"/>
              </a:rPr>
              <a:t>www.lawa.org</a:t>
            </a:r>
            <a:endParaRPr lang="en-US" altLang="en-US" sz="1500" dirty="0">
              <a:latin typeface="Arial" charset="0"/>
            </a:endParaRPr>
          </a:p>
          <a:p>
            <a:pPr marL="941387" lvl="3" indent="0" eaLnBrk="1" hangingPunct="1">
              <a:buClr>
                <a:schemeClr val="tx2"/>
              </a:buClr>
              <a:buNone/>
            </a:pPr>
            <a:r>
              <a:rPr lang="en-US" sz="1400" dirty="0">
                <a:latin typeface="Arial" charset="0"/>
              </a:rPr>
              <a:t>Contract Status Report and Potential Opportunities:</a:t>
            </a:r>
          </a:p>
          <a:p>
            <a:pPr marL="941387" lvl="3" indent="0" eaLnBrk="1" hangingPunct="1">
              <a:buClr>
                <a:schemeClr val="tx2"/>
              </a:buClr>
              <a:buNone/>
            </a:pPr>
            <a:r>
              <a:rPr lang="en-US" sz="1400" dirty="0">
                <a:hlinkClick r:id="rId3"/>
              </a:rPr>
              <a:t>https://www.lawa.org/lawa-businesses/lawa-current-opportunities</a:t>
            </a:r>
            <a:endParaRPr lang="en-US" sz="1400" dirty="0"/>
          </a:p>
          <a:p>
            <a:pPr marL="393700" lvl="1" indent="0" eaLnBrk="1" hangingPunct="1">
              <a:buClr>
                <a:schemeClr val="tx2"/>
              </a:buClr>
              <a:buNone/>
            </a:pPr>
            <a:endParaRPr lang="en-US" altLang="en-US" sz="1800" dirty="0">
              <a:latin typeface="Arial" charset="0"/>
            </a:endParaRPr>
          </a:p>
        </p:txBody>
      </p:sp>
    </p:spTree>
    <p:extLst>
      <p:ext uri="{BB962C8B-B14F-4D97-AF65-F5344CB8AC3E}">
        <p14:creationId xmlns:p14="http://schemas.microsoft.com/office/powerpoint/2010/main" val="324244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838200"/>
          </a:xfrm>
        </p:spPr>
        <p:txBody>
          <a:bodyPr/>
          <a:lstStyle/>
          <a:p>
            <a:r>
              <a:rPr lang="en-US" sz="3200" b="1" i="1" dirty="0"/>
              <a:t>TDG Contact Info</a:t>
            </a:r>
          </a:p>
        </p:txBody>
      </p:sp>
      <p:sp>
        <p:nvSpPr>
          <p:cNvPr id="4" name="Slide Number Placeholder 3"/>
          <p:cNvSpPr>
            <a:spLocks noGrp="1"/>
          </p:cNvSpPr>
          <p:nvPr>
            <p:ph type="sldNum" sz="quarter" idx="12"/>
          </p:nvPr>
        </p:nvSpPr>
        <p:spPr/>
        <p:txBody>
          <a:bodyPr/>
          <a:lstStyle/>
          <a:p>
            <a:pPr>
              <a:defRPr/>
            </a:pPr>
            <a:fld id="{006BB2EB-10CF-4116-B123-B89379A54BD4}" type="slidenum">
              <a:rPr lang="en-US" smtClean="0"/>
              <a:pPr>
                <a:defRPr/>
              </a:pPr>
              <a:t>23</a:t>
            </a:fld>
            <a:endParaRPr lang="en-US" dirty="0"/>
          </a:p>
        </p:txBody>
      </p:sp>
      <p:sp>
        <p:nvSpPr>
          <p:cNvPr id="5" name="TextBox 4"/>
          <p:cNvSpPr txBox="1"/>
          <p:nvPr/>
        </p:nvSpPr>
        <p:spPr>
          <a:xfrm>
            <a:off x="2133600" y="2438400"/>
            <a:ext cx="7848600" cy="1077218"/>
          </a:xfrm>
          <a:prstGeom prst="rect">
            <a:avLst/>
          </a:prstGeom>
          <a:noFill/>
        </p:spPr>
        <p:txBody>
          <a:bodyPr wrap="square" rtlCol="0">
            <a:spAutoFit/>
          </a:bodyPr>
          <a:lstStyle/>
          <a:p>
            <a:endParaRPr lang="en-US" sz="3200" dirty="0">
              <a:latin typeface="+mj-lt"/>
            </a:endParaRPr>
          </a:p>
          <a:p>
            <a:r>
              <a:rPr lang="en-US" sz="3200" u="sng" dirty="0" err="1">
                <a:latin typeface="+mj-lt"/>
              </a:rPr>
              <a:t>PDGprocurement@lawa.org</a:t>
            </a:r>
            <a:endParaRPr lang="en-US" sz="3200" dirty="0">
              <a:latin typeface="+mj-lt"/>
            </a:endParaRPr>
          </a:p>
        </p:txBody>
      </p:sp>
    </p:spTree>
    <p:extLst>
      <p:ext uri="{BB962C8B-B14F-4D97-AF65-F5344CB8AC3E}">
        <p14:creationId xmlns:p14="http://schemas.microsoft.com/office/powerpoint/2010/main" val="3629643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b="1" i="1" dirty="0"/>
              <a:t>Registering w/LABAVN…</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6758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2919" y="1981200"/>
            <a:ext cx="834628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62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5C34-CC9D-4AFC-A2FA-7A0CA365ADC4}"/>
              </a:ext>
            </a:extLst>
          </p:cNvPr>
          <p:cNvSpPr>
            <a:spLocks noGrp="1"/>
          </p:cNvSpPr>
          <p:nvPr>
            <p:ph type="title"/>
          </p:nvPr>
        </p:nvSpPr>
        <p:spPr>
          <a:xfrm>
            <a:off x="457200" y="304800"/>
            <a:ext cx="8229600" cy="1143000"/>
          </a:xfrm>
        </p:spPr>
        <p:txBody>
          <a:bodyPr/>
          <a:lstStyle/>
          <a:p>
            <a:r>
              <a:rPr lang="en-US" sz="3200" b="1" i="1" dirty="0"/>
              <a:t>Registering on LABAVN</a:t>
            </a:r>
          </a:p>
        </p:txBody>
      </p:sp>
      <p:sp>
        <p:nvSpPr>
          <p:cNvPr id="4" name="Slide Number Placeholder 3">
            <a:extLst>
              <a:ext uri="{FF2B5EF4-FFF2-40B4-BE49-F238E27FC236}">
                <a16:creationId xmlns:a16="http://schemas.microsoft.com/office/drawing/2014/main" id="{AA7CACAB-5B30-4CF4-88AF-864FA163305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0D7D564E-8955-4DD4-A436-01842DE00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2099310"/>
            <a:ext cx="6324600" cy="4005580"/>
          </a:xfrm>
          <a:prstGeom prst="rect">
            <a:avLst/>
          </a:prstGeom>
        </p:spPr>
      </p:pic>
    </p:spTree>
    <p:extLst>
      <p:ext uri="{BB962C8B-B14F-4D97-AF65-F5344CB8AC3E}">
        <p14:creationId xmlns:p14="http://schemas.microsoft.com/office/powerpoint/2010/main" val="1417217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9BAD6-C082-46CA-A7F8-4EABCEF9C3F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482578C4-04CD-4402-8B06-FEF7F9B242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838200"/>
            <a:ext cx="5029200" cy="3185160"/>
          </a:xfrm>
          <a:prstGeom prst="rect">
            <a:avLst/>
          </a:prstGeom>
        </p:spPr>
      </p:pic>
      <p:pic>
        <p:nvPicPr>
          <p:cNvPr id="6" name="Picture 5">
            <a:extLst>
              <a:ext uri="{FF2B5EF4-FFF2-40B4-BE49-F238E27FC236}">
                <a16:creationId xmlns:a16="http://schemas.microsoft.com/office/drawing/2014/main" id="{AC461FC7-AE26-4C08-BA89-A23A8EBD3F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00" y="3223881"/>
            <a:ext cx="5257800" cy="3329940"/>
          </a:xfrm>
          <a:prstGeom prst="rect">
            <a:avLst/>
          </a:prstGeom>
        </p:spPr>
      </p:pic>
    </p:spTree>
    <p:extLst>
      <p:ext uri="{BB962C8B-B14F-4D97-AF65-F5344CB8AC3E}">
        <p14:creationId xmlns:p14="http://schemas.microsoft.com/office/powerpoint/2010/main" val="3035178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6399A2CD-A2F2-4F18-8C39-0CD53B34AA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1295400"/>
            <a:ext cx="5943600" cy="3764280"/>
          </a:xfrm>
          <a:prstGeom prst="rect">
            <a:avLst/>
          </a:prstGeom>
        </p:spPr>
      </p:pic>
      <p:pic>
        <p:nvPicPr>
          <p:cNvPr id="6" name="Picture 5">
            <a:extLst>
              <a:ext uri="{FF2B5EF4-FFF2-40B4-BE49-F238E27FC236}">
                <a16:creationId xmlns:a16="http://schemas.microsoft.com/office/drawing/2014/main" id="{2B6B4870-DB5F-4253-8B23-387B55FB63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7800" y="4800600"/>
            <a:ext cx="5943600" cy="1295400"/>
          </a:xfrm>
          <a:prstGeom prst="rect">
            <a:avLst/>
          </a:prstGeom>
        </p:spPr>
      </p:pic>
    </p:spTree>
    <p:extLst>
      <p:ext uri="{BB962C8B-B14F-4D97-AF65-F5344CB8AC3E}">
        <p14:creationId xmlns:p14="http://schemas.microsoft.com/office/powerpoint/2010/main" val="46767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623CD-DDCC-47A1-BE61-87CC9E37B43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40754886-6005-47A0-AA08-AF48EE2E6B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698321"/>
            <a:ext cx="7391400" cy="4681220"/>
          </a:xfrm>
          <a:prstGeom prst="rect">
            <a:avLst/>
          </a:prstGeom>
        </p:spPr>
      </p:pic>
      <p:sp>
        <p:nvSpPr>
          <p:cNvPr id="8" name="TextBox 7">
            <a:extLst>
              <a:ext uri="{FF2B5EF4-FFF2-40B4-BE49-F238E27FC236}">
                <a16:creationId xmlns:a16="http://schemas.microsoft.com/office/drawing/2014/main" id="{B6482174-3B4E-458E-9E74-265C4E593936}"/>
              </a:ext>
            </a:extLst>
          </p:cNvPr>
          <p:cNvSpPr txBox="1"/>
          <p:nvPr/>
        </p:nvSpPr>
        <p:spPr>
          <a:xfrm>
            <a:off x="3048000" y="1078468"/>
            <a:ext cx="2895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Arial" charset="0"/>
                <a:hlinkClick r:id="rId3"/>
              </a:rPr>
              <a:t>https://finance.lacity.org/</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49993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9537AC-C0F7-4A49-8809-9665FCCB7DD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EC2B3672-6B50-40B2-9BA4-4A99DE01B8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838200"/>
            <a:ext cx="6858000" cy="4343400"/>
          </a:xfrm>
          <a:prstGeom prst="rect">
            <a:avLst/>
          </a:prstGeom>
        </p:spPr>
      </p:pic>
      <p:pic>
        <p:nvPicPr>
          <p:cNvPr id="6" name="Picture 5">
            <a:extLst>
              <a:ext uri="{FF2B5EF4-FFF2-40B4-BE49-F238E27FC236}">
                <a16:creationId xmlns:a16="http://schemas.microsoft.com/office/drawing/2014/main" id="{91FDB3C9-1421-41B4-A3ED-4E7EE2BD91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7800" y="4648200"/>
            <a:ext cx="6858000" cy="1676400"/>
          </a:xfrm>
          <a:prstGeom prst="rect">
            <a:avLst/>
          </a:prstGeom>
        </p:spPr>
      </p:pic>
    </p:spTree>
    <p:extLst>
      <p:ext uri="{BB962C8B-B14F-4D97-AF65-F5344CB8AC3E}">
        <p14:creationId xmlns:p14="http://schemas.microsoft.com/office/powerpoint/2010/main" val="96760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838200"/>
            <a:ext cx="8642350" cy="914400"/>
          </a:xfrm>
        </p:spPr>
        <p:txBody>
          <a:bodyPr/>
          <a:lstStyle/>
          <a:p>
            <a:pPr eaLnBrk="1" hangingPunct="1"/>
            <a:r>
              <a:rPr lang="en-US" altLang="en-US" sz="3200" b="1" i="1" dirty="0"/>
              <a:t>Workshop Overview</a:t>
            </a:r>
          </a:p>
        </p:txBody>
      </p:sp>
      <p:sp>
        <p:nvSpPr>
          <p:cNvPr id="35843" name="Rectangle 3"/>
          <p:cNvSpPr>
            <a:spLocks noGrp="1" noChangeArrowheads="1"/>
          </p:cNvSpPr>
          <p:nvPr>
            <p:ph idx="1"/>
          </p:nvPr>
        </p:nvSpPr>
        <p:spPr>
          <a:xfrm>
            <a:off x="1371600" y="1981200"/>
            <a:ext cx="6553200" cy="4572000"/>
          </a:xfrm>
        </p:spPr>
        <p:txBody>
          <a:bodyPr/>
          <a:lstStyle/>
          <a:p>
            <a:pPr lvl="2" eaLnBrk="1" hangingPunct="1">
              <a:lnSpc>
                <a:spcPct val="120000"/>
              </a:lnSpc>
              <a:buClr>
                <a:schemeClr val="tx2"/>
              </a:buClr>
            </a:pPr>
            <a:r>
              <a:rPr lang="en-US" altLang="en-US" sz="2400" b="1" dirty="0">
                <a:latin typeface="Arial" charset="0"/>
              </a:rPr>
              <a:t>Business Opportunities</a:t>
            </a:r>
          </a:p>
          <a:p>
            <a:pPr lvl="2" eaLnBrk="1" hangingPunct="1">
              <a:lnSpc>
                <a:spcPct val="120000"/>
              </a:lnSpc>
              <a:buClr>
                <a:schemeClr val="tx2"/>
              </a:buClr>
            </a:pPr>
            <a:r>
              <a:rPr lang="en-US" altLang="en-US" sz="2400" b="1" dirty="0">
                <a:latin typeface="Arial" charset="0"/>
              </a:rPr>
              <a:t>Competitive Processes</a:t>
            </a:r>
          </a:p>
          <a:p>
            <a:pPr lvl="2" eaLnBrk="1" hangingPunct="1">
              <a:lnSpc>
                <a:spcPct val="120000"/>
              </a:lnSpc>
              <a:buClr>
                <a:schemeClr val="tx2"/>
              </a:buClr>
            </a:pPr>
            <a:r>
              <a:rPr lang="en-US" altLang="en-US" sz="2400" b="1" dirty="0">
                <a:latin typeface="Arial" charset="0"/>
              </a:rPr>
              <a:t>Concessions </a:t>
            </a:r>
          </a:p>
          <a:p>
            <a:pPr lvl="2" eaLnBrk="1" hangingPunct="1">
              <a:lnSpc>
                <a:spcPct val="120000"/>
              </a:lnSpc>
              <a:buClr>
                <a:schemeClr val="tx2"/>
              </a:buClr>
            </a:pPr>
            <a:r>
              <a:rPr lang="en-US" altLang="en-US" sz="2400" b="1" dirty="0">
                <a:latin typeface="Arial" charset="0"/>
              </a:rPr>
              <a:t>The Development Group</a:t>
            </a:r>
          </a:p>
          <a:p>
            <a:pPr lvl="2" eaLnBrk="1" hangingPunct="1">
              <a:lnSpc>
                <a:spcPct val="120000"/>
              </a:lnSpc>
              <a:buClr>
                <a:schemeClr val="tx2"/>
              </a:buClr>
            </a:pPr>
            <a:r>
              <a:rPr lang="en-US" altLang="en-US" sz="2400" b="1" dirty="0">
                <a:latin typeface="Arial" charset="0"/>
              </a:rPr>
              <a:t>Registering on LABAVN</a:t>
            </a:r>
          </a:p>
          <a:p>
            <a:pPr lvl="2" eaLnBrk="1" hangingPunct="1">
              <a:lnSpc>
                <a:spcPct val="120000"/>
              </a:lnSpc>
              <a:buClr>
                <a:schemeClr val="tx2"/>
              </a:buClr>
            </a:pPr>
            <a:r>
              <a:rPr lang="en-US" altLang="en-US" sz="2400" b="1" dirty="0">
                <a:latin typeface="Arial" charset="0"/>
              </a:rPr>
              <a:t>Business Assistance Programs</a:t>
            </a:r>
          </a:p>
          <a:p>
            <a:pPr lvl="2" eaLnBrk="1" hangingPunct="1">
              <a:lnSpc>
                <a:spcPct val="120000"/>
              </a:lnSpc>
              <a:buClr>
                <a:schemeClr val="tx2"/>
              </a:buClr>
            </a:pPr>
            <a:r>
              <a:rPr lang="en-US" altLang="en-US" sz="2400" b="1" dirty="0">
                <a:latin typeface="Arial" charset="0"/>
              </a:rPr>
              <a:t>Certification</a:t>
            </a:r>
          </a:p>
          <a:p>
            <a:pPr lvl="2" eaLnBrk="1" hangingPunct="1">
              <a:lnSpc>
                <a:spcPct val="120000"/>
              </a:lnSpc>
              <a:buClr>
                <a:schemeClr val="tx2"/>
              </a:buClr>
            </a:pPr>
            <a:r>
              <a:rPr lang="en-US" altLang="en-US" sz="2400" b="1" dirty="0">
                <a:latin typeface="Arial" charset="0"/>
              </a:rPr>
              <a:t>Administrative Requirements</a:t>
            </a:r>
          </a:p>
          <a:p>
            <a:pPr lvl="2" eaLnBrk="1" hangingPunct="1">
              <a:lnSpc>
                <a:spcPct val="120000"/>
              </a:lnSpc>
              <a:buClr>
                <a:schemeClr val="tx2"/>
              </a:buClr>
            </a:pPr>
            <a:r>
              <a:rPr lang="en-US" altLang="en-US" sz="2400" b="1" dirty="0">
                <a:latin typeface="Arial" charset="0"/>
              </a:rPr>
              <a:t>Next Steps</a:t>
            </a:r>
          </a:p>
        </p:txBody>
      </p:sp>
      <p:sp>
        <p:nvSpPr>
          <p:cNvPr id="2" name="Slide Number Placeholder 1"/>
          <p:cNvSpPr>
            <a:spLocks noGrp="1"/>
          </p:cNvSpPr>
          <p:nvPr>
            <p:ph type="sldNum" sz="quarter" idx="12"/>
          </p:nvPr>
        </p:nvSpPr>
        <p:spPr/>
        <p:txBody>
          <a:bodyPr/>
          <a:lstStyle/>
          <a:p>
            <a:pPr>
              <a:defRPr/>
            </a:pPr>
            <a:fld id="{3F9A08A4-BF4A-4691-AA18-660875A8139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EC76C7-F81D-4EAB-8119-8747BD09902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F6666709-0420-4CA1-B00D-1F6BCDA76B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685800"/>
            <a:ext cx="6553200" cy="4150360"/>
          </a:xfrm>
          <a:prstGeom prst="rect">
            <a:avLst/>
          </a:prstGeom>
        </p:spPr>
      </p:pic>
      <p:pic>
        <p:nvPicPr>
          <p:cNvPr id="6" name="Picture 5">
            <a:extLst>
              <a:ext uri="{FF2B5EF4-FFF2-40B4-BE49-F238E27FC236}">
                <a16:creationId xmlns:a16="http://schemas.microsoft.com/office/drawing/2014/main" id="{51C22310-096F-4748-9B0D-92B0AF2E7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6402" y="3271715"/>
            <a:ext cx="6553198" cy="3510085"/>
          </a:xfrm>
          <a:prstGeom prst="rect">
            <a:avLst/>
          </a:prstGeom>
        </p:spPr>
      </p:pic>
    </p:spTree>
    <p:extLst>
      <p:ext uri="{BB962C8B-B14F-4D97-AF65-F5344CB8AC3E}">
        <p14:creationId xmlns:p14="http://schemas.microsoft.com/office/powerpoint/2010/main" val="3088269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EC76C7-F81D-4EAB-8119-8747BD09902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143000"/>
            <a:ext cx="832419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592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FCAE09-05A6-4944-8210-4CE6C69595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F1D1A9E3-860B-4E6A-B135-CF284348C4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0" y="838200"/>
            <a:ext cx="6858000" cy="4343400"/>
          </a:xfrm>
          <a:prstGeom prst="rect">
            <a:avLst/>
          </a:prstGeom>
        </p:spPr>
      </p:pic>
      <p:pic>
        <p:nvPicPr>
          <p:cNvPr id="6" name="Picture 5">
            <a:extLst>
              <a:ext uri="{FF2B5EF4-FFF2-40B4-BE49-F238E27FC236}">
                <a16:creationId xmlns:a16="http://schemas.microsoft.com/office/drawing/2014/main" id="{5A715732-3EBD-423C-8653-D0A79442C1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1600" y="5105400"/>
            <a:ext cx="6858000" cy="1676400"/>
          </a:xfrm>
          <a:prstGeom prst="rect">
            <a:avLst/>
          </a:prstGeom>
        </p:spPr>
      </p:pic>
    </p:spTree>
    <p:extLst>
      <p:ext uri="{BB962C8B-B14F-4D97-AF65-F5344CB8AC3E}">
        <p14:creationId xmlns:p14="http://schemas.microsoft.com/office/powerpoint/2010/main" val="1090588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06400-8CB7-470D-B659-9921A72ADD0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A3E491DF-C51F-4D3C-A559-D520F88E98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838200"/>
            <a:ext cx="7162800" cy="4536440"/>
          </a:xfrm>
          <a:prstGeom prst="rect">
            <a:avLst/>
          </a:prstGeom>
        </p:spPr>
      </p:pic>
      <p:pic>
        <p:nvPicPr>
          <p:cNvPr id="6" name="Picture 5">
            <a:extLst>
              <a:ext uri="{FF2B5EF4-FFF2-40B4-BE49-F238E27FC236}">
                <a16:creationId xmlns:a16="http://schemas.microsoft.com/office/drawing/2014/main" id="{D9C5497C-28C3-4DFC-8890-FCB299F63B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9200" y="5181600"/>
            <a:ext cx="7162800" cy="762000"/>
          </a:xfrm>
          <a:prstGeom prst="rect">
            <a:avLst/>
          </a:prstGeom>
        </p:spPr>
      </p:pic>
      <p:sp>
        <p:nvSpPr>
          <p:cNvPr id="2" name="TextBox 1"/>
          <p:cNvSpPr txBox="1"/>
          <p:nvPr/>
        </p:nvSpPr>
        <p:spPr>
          <a:xfrm>
            <a:off x="762000" y="6172200"/>
            <a:ext cx="1981200" cy="3810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Q &amp; A</a:t>
            </a:r>
          </a:p>
        </p:txBody>
      </p:sp>
    </p:spTree>
    <p:extLst>
      <p:ext uri="{BB962C8B-B14F-4D97-AF65-F5344CB8AC3E}">
        <p14:creationId xmlns:p14="http://schemas.microsoft.com/office/powerpoint/2010/main" val="72798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3253"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166688" y="203200"/>
            <a:ext cx="4572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b="1" dirty="0">
                <a:solidFill>
                  <a:srgbClr val="D9D9D9"/>
                </a:solidFill>
                <a:latin typeface="Tw Cen MT" pitchFamily="34" charset="0"/>
              </a:rPr>
              <a:t>BUSINESS, JOBS </a:t>
            </a:r>
          </a:p>
          <a:p>
            <a:pPr eaLnBrk="1" hangingPunct="1">
              <a:lnSpc>
                <a:spcPct val="100000"/>
              </a:lnSpc>
              <a:spcBef>
                <a:spcPct val="0"/>
              </a:spcBef>
              <a:buFontTx/>
              <a:buNone/>
            </a:pPr>
            <a:endParaRPr lang="en-US" altLang="en-US" sz="900" b="1" dirty="0">
              <a:solidFill>
                <a:srgbClr val="D9D9D9"/>
              </a:solidFill>
              <a:latin typeface="Tw Cen MT" pitchFamily="34" charset="0"/>
            </a:endParaRPr>
          </a:p>
          <a:p>
            <a:pPr eaLnBrk="1" hangingPunct="1">
              <a:lnSpc>
                <a:spcPct val="100000"/>
              </a:lnSpc>
              <a:spcBef>
                <a:spcPct val="0"/>
              </a:spcBef>
              <a:buFontTx/>
              <a:buNone/>
            </a:pPr>
            <a:r>
              <a:rPr lang="en-US" altLang="en-US" sz="3200" b="1" dirty="0">
                <a:solidFill>
                  <a:srgbClr val="00B0F0"/>
                </a:solidFill>
                <a:latin typeface="Tw Cen MT" pitchFamily="34" charset="0"/>
              </a:rPr>
              <a:t>&amp; SOCIAL RESPONSIBILITY</a:t>
            </a:r>
          </a:p>
          <a:p>
            <a:pPr eaLnBrk="1" hangingPunct="1">
              <a:lnSpc>
                <a:spcPct val="100000"/>
              </a:lnSpc>
              <a:spcBef>
                <a:spcPct val="0"/>
              </a:spcBef>
              <a:buFontTx/>
              <a:buNone/>
            </a:pPr>
            <a:endParaRPr lang="en-US" altLang="en-US" sz="3200" b="1" dirty="0">
              <a:solidFill>
                <a:srgbClr val="00B0F0"/>
              </a:solidFill>
              <a:latin typeface="Tw Cen MT" pitchFamily="34" charset="0"/>
            </a:endParaRPr>
          </a:p>
          <a:p>
            <a:pPr eaLnBrk="1" hangingPunct="1">
              <a:lnSpc>
                <a:spcPct val="100000"/>
              </a:lnSpc>
              <a:spcBef>
                <a:spcPct val="0"/>
              </a:spcBef>
              <a:buFontTx/>
              <a:buNone/>
            </a:pPr>
            <a:endParaRPr lang="en-US" altLang="en-US" sz="3200" b="1" dirty="0">
              <a:solidFill>
                <a:srgbClr val="00B0F0"/>
              </a:solidFill>
              <a:latin typeface="Tw Cen MT" pitchFamily="34" charset="0"/>
            </a:endParaRPr>
          </a:p>
        </p:txBody>
      </p:sp>
      <p:sp>
        <p:nvSpPr>
          <p:cNvPr id="53255" name="TextBox 9"/>
          <p:cNvSpPr txBox="1">
            <a:spLocks noChangeArrowheads="1"/>
          </p:cNvSpPr>
          <p:nvPr/>
        </p:nvSpPr>
        <p:spPr bwMode="auto">
          <a:xfrm>
            <a:off x="4602163" y="5214938"/>
            <a:ext cx="22034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33CCFF"/>
                </a:solidFill>
                <a:latin typeface="Tw Cen MT" pitchFamily="34" charset="0"/>
              </a:rPr>
              <a:t>THE</a:t>
            </a:r>
            <a:r>
              <a:rPr lang="en-US" altLang="en-US" b="1">
                <a:solidFill>
                  <a:srgbClr val="212179"/>
                </a:solidFill>
                <a:latin typeface="Tw Cen MT" pitchFamily="34" charset="0"/>
              </a:rPr>
              <a:t> </a:t>
            </a:r>
            <a:r>
              <a:rPr lang="en-US" altLang="en-US" b="1">
                <a:solidFill>
                  <a:srgbClr val="212179"/>
                </a:solidFill>
                <a:latin typeface="Tw Cen MT" pitchFamily="34" charset="0"/>
                <a:hlinkClick r:id="rId4"/>
              </a:rPr>
              <a:t>FUTURE</a:t>
            </a:r>
            <a:r>
              <a:rPr lang="en-US" altLang="en-US" b="1">
                <a:solidFill>
                  <a:srgbClr val="212179"/>
                </a:solidFill>
                <a:latin typeface="Tw Cen MT" pitchFamily="34" charset="0"/>
              </a:rPr>
              <a:t> </a:t>
            </a:r>
            <a:r>
              <a:rPr lang="en-US" altLang="en-US" b="1">
                <a:solidFill>
                  <a:srgbClr val="33CCFF"/>
                </a:solidFill>
                <a:latin typeface="Tw Cen MT" pitchFamily="34" charset="0"/>
              </a:rPr>
              <a:t>IS NOW</a:t>
            </a:r>
          </a:p>
        </p:txBody>
      </p:sp>
      <p:sp>
        <p:nvSpPr>
          <p:cNvPr id="20" name="TextBox 19"/>
          <p:cNvSpPr txBox="1"/>
          <p:nvPr/>
        </p:nvSpPr>
        <p:spPr>
          <a:xfrm>
            <a:off x="6805613" y="1414463"/>
            <a:ext cx="1903412" cy="4278312"/>
          </a:xfrm>
          <a:prstGeom prst="rect">
            <a:avLst/>
          </a:prstGeom>
          <a:solidFill>
            <a:schemeClr val="tx1"/>
          </a:solidFill>
        </p:spPr>
        <p:txBody>
          <a:bodyPr>
            <a:spAutoFit/>
          </a:bodyPr>
          <a:lstStyle/>
          <a:p>
            <a:pPr fontAlgn="auto">
              <a:spcBef>
                <a:spcPts val="0"/>
              </a:spcBef>
              <a:spcAft>
                <a:spcPts val="0"/>
              </a:spcAft>
              <a:defRPr/>
            </a:pPr>
            <a:r>
              <a:rPr lang="en-US" sz="1600" b="1" dirty="0">
                <a:solidFill>
                  <a:srgbClr val="212179"/>
                </a:solidFill>
                <a:latin typeface="Tw Cen MT" panose="020B0602020104020603" pitchFamily="34" charset="0"/>
              </a:rPr>
              <a:t>OUR MISSION            </a:t>
            </a: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Maximize access to business and job opportunities</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Ensure that local, diverse communities benefit from LAWA’S investments </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Set the global airport standard for public corporate social responsibility </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925" y="5930106"/>
            <a:ext cx="1858963" cy="929482"/>
          </a:xfrm>
          <a:prstGeom prst="rect">
            <a:avLst/>
          </a:prstGeom>
        </p:spPr>
      </p:pic>
    </p:spTree>
    <p:extLst>
      <p:ext uri="{BB962C8B-B14F-4D97-AF65-F5344CB8AC3E}">
        <p14:creationId xmlns:p14="http://schemas.microsoft.com/office/powerpoint/2010/main" val="253233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Rectangle 1"/>
          <p:cNvSpPr/>
          <p:nvPr/>
        </p:nvSpPr>
        <p:spPr>
          <a:xfrm>
            <a:off x="130175" y="6640513"/>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525185FE-2446-4748-9845-1FD58BE22DF9}"/>
              </a:ext>
            </a:extLst>
          </p:cNvPr>
          <p:cNvSpPr/>
          <p:nvPr/>
        </p:nvSpPr>
        <p:spPr>
          <a:xfrm rot="16200000">
            <a:off x="5820102" y="3560996"/>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CE0B349C-3B8E-48A3-A650-50001ADF4FA6}"/>
              </a:ext>
            </a:extLst>
          </p:cNvPr>
          <p:cNvSpPr/>
          <p:nvPr/>
        </p:nvSpPr>
        <p:spPr>
          <a:xfrm>
            <a:off x="8679984" y="8965"/>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595FC98D-54E7-4756-94BE-975211409F47}"/>
              </a:ext>
            </a:extLst>
          </p:cNvPr>
          <p:cNvSpPr/>
          <p:nvPr/>
        </p:nvSpPr>
        <p:spPr>
          <a:xfrm>
            <a:off x="112246" y="6649478"/>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a:extLst>
              <a:ext uri="{FF2B5EF4-FFF2-40B4-BE49-F238E27FC236}">
                <a16:creationId xmlns:a16="http://schemas.microsoft.com/office/drawing/2014/main" id="{7F17B4C4-4BA8-40A8-B18D-20EEB51627C3}"/>
              </a:ext>
            </a:extLst>
          </p:cNvPr>
          <p:cNvSpPr/>
          <p:nvPr/>
        </p:nvSpPr>
        <p:spPr>
          <a:xfrm>
            <a:off x="-2476" y="-1972"/>
            <a:ext cx="8682458" cy="867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sp>
        <p:nvSpPr>
          <p:cNvPr id="21" name="TextBox 20">
            <a:extLst>
              <a:ext uri="{FF2B5EF4-FFF2-40B4-BE49-F238E27FC236}">
                <a16:creationId xmlns:a16="http://schemas.microsoft.com/office/drawing/2014/main" id="{E52BF89C-017C-48E5-AF83-8FD788ECE9C6}"/>
              </a:ext>
            </a:extLst>
          </p:cNvPr>
          <p:cNvSpPr txBox="1"/>
          <p:nvPr/>
        </p:nvSpPr>
        <p:spPr>
          <a:xfrm>
            <a:off x="130175" y="54894"/>
            <a:ext cx="8662053" cy="830997"/>
          </a:xfrm>
          <a:prstGeom prst="rect">
            <a:avLst/>
          </a:prstGeom>
          <a:noFill/>
        </p:spPr>
        <p:txBody>
          <a:bodyPr wrap="square" rtlCol="0">
            <a:spAutoFit/>
          </a:bodyPr>
          <a:lstStyle/>
          <a:p>
            <a:r>
              <a:rPr lang="en-US" sz="2400" b="1" spc="450" dirty="0">
                <a:latin typeface="Tw Cen MT" panose="020B0602020104020603" pitchFamily="34" charset="0"/>
              </a:rPr>
              <a:t>LAWA BUSINESS, JOBS &amp; SOCIAL RESPONSIBILTITY DIVISION </a:t>
            </a:r>
          </a:p>
        </p:txBody>
      </p:sp>
      <p:sp>
        <p:nvSpPr>
          <p:cNvPr id="22" name="Rectangle 21">
            <a:extLst>
              <a:ext uri="{FF2B5EF4-FFF2-40B4-BE49-F238E27FC236}">
                <a16:creationId xmlns:a16="http://schemas.microsoft.com/office/drawing/2014/main" id="{DDE909F6-DE7B-4799-8D9F-97D8C57A7953}"/>
              </a:ext>
            </a:extLst>
          </p:cNvPr>
          <p:cNvSpPr/>
          <p:nvPr/>
        </p:nvSpPr>
        <p:spPr>
          <a:xfrm>
            <a:off x="1" y="5498362"/>
            <a:ext cx="2504661" cy="50238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pic>
        <p:nvPicPr>
          <p:cNvPr id="23" name="Picture 22">
            <a:extLst>
              <a:ext uri="{FF2B5EF4-FFF2-40B4-BE49-F238E27FC236}">
                <a16:creationId xmlns:a16="http://schemas.microsoft.com/office/drawing/2014/main" id="{363B3214-A7A3-4F6F-9BE1-50C61C0E6B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56690"/>
            <a:ext cx="2895600" cy="4588330"/>
          </a:xfrm>
          <a:prstGeom prst="rect">
            <a:avLst/>
          </a:prstGeom>
        </p:spPr>
      </p:pic>
      <p:sp>
        <p:nvSpPr>
          <p:cNvPr id="25" name="TextBox 24">
            <a:extLst>
              <a:ext uri="{FF2B5EF4-FFF2-40B4-BE49-F238E27FC236}">
                <a16:creationId xmlns:a16="http://schemas.microsoft.com/office/drawing/2014/main" id="{496BB1F1-D0A5-4E81-9328-D9ACD04B1BB2}"/>
              </a:ext>
            </a:extLst>
          </p:cNvPr>
          <p:cNvSpPr txBox="1"/>
          <p:nvPr/>
        </p:nvSpPr>
        <p:spPr>
          <a:xfrm>
            <a:off x="3113461" y="1298777"/>
            <a:ext cx="1600200" cy="430887"/>
          </a:xfrm>
          <a:prstGeom prst="rect">
            <a:avLst/>
          </a:prstGeom>
          <a:noFill/>
        </p:spPr>
        <p:txBody>
          <a:bodyPr wrap="square" rtlCol="0">
            <a:spAutoFit/>
          </a:bodyPr>
          <a:lstStyle/>
          <a:p>
            <a:r>
              <a:rPr lang="en-US" sz="2200" b="1" dirty="0">
                <a:solidFill>
                  <a:srgbClr val="002060"/>
                </a:solidFill>
                <a:latin typeface="Tw Cen MT" panose="020B0602020104020603" pitchFamily="34" charset="0"/>
              </a:rPr>
              <a:t>BUSINESS </a:t>
            </a:r>
          </a:p>
        </p:txBody>
      </p:sp>
      <p:sp>
        <p:nvSpPr>
          <p:cNvPr id="27" name="TextBox 26">
            <a:extLst>
              <a:ext uri="{FF2B5EF4-FFF2-40B4-BE49-F238E27FC236}">
                <a16:creationId xmlns:a16="http://schemas.microsoft.com/office/drawing/2014/main" id="{46DFAC0F-4E31-4AC6-BEDF-927BF75B2868}"/>
              </a:ext>
            </a:extLst>
          </p:cNvPr>
          <p:cNvSpPr txBox="1"/>
          <p:nvPr/>
        </p:nvSpPr>
        <p:spPr>
          <a:xfrm>
            <a:off x="3096746" y="1775831"/>
            <a:ext cx="54102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w Cen MT" panose="020B0602020104020603" pitchFamily="34" charset="0"/>
              </a:rPr>
              <a:t>Business Navigation &amp; Support </a:t>
            </a:r>
          </a:p>
          <a:p>
            <a:pPr marL="285750" indent="-285750">
              <a:buFont typeface="Arial" panose="020B0604020202020204" pitchFamily="34" charset="0"/>
              <a:buChar char="•"/>
            </a:pPr>
            <a:r>
              <a:rPr lang="en-US" sz="2000" dirty="0">
                <a:latin typeface="Tw Cen MT" panose="020B0602020104020603" pitchFamily="34" charset="0"/>
              </a:rPr>
              <a:t>Business Inclusion Contract Requirements</a:t>
            </a:r>
          </a:p>
          <a:p>
            <a:pPr marL="285750" indent="-285750">
              <a:buFont typeface="Arial" panose="020B0604020202020204" pitchFamily="34" charset="0"/>
              <a:buChar char="•"/>
            </a:pPr>
            <a:r>
              <a:rPr lang="en-US" sz="2000" dirty="0">
                <a:latin typeface="Tw Cen MT" panose="020B0602020104020603" pitchFamily="34" charset="0"/>
              </a:rPr>
              <a:t>Contractor Development </a:t>
            </a:r>
          </a:p>
          <a:p>
            <a:pPr marL="285750" indent="-285750">
              <a:buFont typeface="Arial" panose="020B0604020202020204" pitchFamily="34" charset="0"/>
              <a:buChar char="•"/>
            </a:pPr>
            <a:r>
              <a:rPr lang="en-US" sz="2000" dirty="0">
                <a:latin typeface="Tw Cen MT" panose="020B0602020104020603" pitchFamily="34" charset="0"/>
              </a:rPr>
              <a:t>Bonding Assistance Program </a:t>
            </a:r>
          </a:p>
          <a:p>
            <a:pPr marL="285750" indent="-285750">
              <a:buFont typeface="Arial" panose="020B0604020202020204" pitchFamily="34" charset="0"/>
              <a:buChar char="•"/>
            </a:pPr>
            <a:r>
              <a:rPr lang="en-US" sz="2000" dirty="0">
                <a:latin typeface="Tw Cen MT" panose="020B0602020104020603" pitchFamily="34" charset="0"/>
              </a:rPr>
              <a:t>Contract Finance Assistance Program </a:t>
            </a:r>
          </a:p>
          <a:p>
            <a:pPr marL="285750" indent="-285750">
              <a:buFont typeface="Arial" panose="020B0604020202020204" pitchFamily="34" charset="0"/>
              <a:buChar char="•"/>
            </a:pPr>
            <a:r>
              <a:rPr lang="en-US" sz="2000" dirty="0">
                <a:latin typeface="Tw Cen MT" panose="020B0602020104020603" pitchFamily="34" charset="0"/>
              </a:rPr>
              <a:t>Workforce Recruitment &amp; Sourcing</a:t>
            </a:r>
          </a:p>
          <a:p>
            <a:pPr marL="285750" indent="-285750">
              <a:buFont typeface="Arial" panose="020B0604020202020204" pitchFamily="34" charset="0"/>
              <a:buChar char="•"/>
            </a:pPr>
            <a:r>
              <a:rPr lang="en-US" sz="2000" dirty="0">
                <a:latin typeface="Tw Cen MT" panose="020B0602020104020603" pitchFamily="34" charset="0"/>
              </a:rPr>
              <a:t>Diversity, Equity, Inclusion Engagement</a:t>
            </a:r>
          </a:p>
          <a:p>
            <a:pPr marL="285750" indent="-285750">
              <a:buFont typeface="Arial" panose="020B0604020202020204" pitchFamily="34" charset="0"/>
              <a:buChar char="•"/>
            </a:pPr>
            <a:r>
              <a:rPr lang="en-US" sz="2000" dirty="0">
                <a:latin typeface="Tw Cen MT" panose="020B0602020104020603" pitchFamily="34" charset="0"/>
              </a:rPr>
              <a:t>Targeted Outreach &amp; Engagement</a:t>
            </a:r>
          </a:p>
        </p:txBody>
      </p:sp>
      <p:sp>
        <p:nvSpPr>
          <p:cNvPr id="29" name="Rectangle 28">
            <a:extLst>
              <a:ext uri="{FF2B5EF4-FFF2-40B4-BE49-F238E27FC236}">
                <a16:creationId xmlns:a16="http://schemas.microsoft.com/office/drawing/2014/main" id="{C678815E-D8DC-403E-A541-8F2EC81EC319}"/>
              </a:ext>
            </a:extLst>
          </p:cNvPr>
          <p:cNvSpPr/>
          <p:nvPr/>
        </p:nvSpPr>
        <p:spPr>
          <a:xfrm>
            <a:off x="-2476" y="5325898"/>
            <a:ext cx="9144000" cy="9171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sp>
        <p:nvSpPr>
          <p:cNvPr id="31" name="TextBox 30">
            <a:extLst>
              <a:ext uri="{FF2B5EF4-FFF2-40B4-BE49-F238E27FC236}">
                <a16:creationId xmlns:a16="http://schemas.microsoft.com/office/drawing/2014/main" id="{79EF8102-5BC3-4C94-9332-AD5C63D6F961}"/>
              </a:ext>
            </a:extLst>
          </p:cNvPr>
          <p:cNvSpPr txBox="1"/>
          <p:nvPr/>
        </p:nvSpPr>
        <p:spPr>
          <a:xfrm>
            <a:off x="67798" y="5434594"/>
            <a:ext cx="4114800" cy="769441"/>
          </a:xfrm>
          <a:prstGeom prst="rect">
            <a:avLst/>
          </a:prstGeom>
          <a:noFill/>
        </p:spPr>
        <p:txBody>
          <a:bodyPr wrap="square" rtlCol="0">
            <a:spAutoFit/>
          </a:bodyPr>
          <a:lstStyle/>
          <a:p>
            <a:r>
              <a:rPr lang="en-US" sz="2200" dirty="0">
                <a:latin typeface="Tw Cen MT" panose="020B0602020104020603" pitchFamily="34" charset="0"/>
              </a:rPr>
              <a:t>businessandjobs@lawa.org</a:t>
            </a:r>
          </a:p>
          <a:p>
            <a:r>
              <a:rPr lang="en-US" sz="2200" dirty="0">
                <a:latin typeface="Tw Cen MT" panose="020B0602020104020603" pitchFamily="34" charset="0"/>
              </a:rPr>
              <a:t>424-646-7300</a:t>
            </a:r>
            <a:endParaRPr lang="en-US" sz="900" dirty="0"/>
          </a:p>
        </p:txBody>
      </p:sp>
      <p:sp>
        <p:nvSpPr>
          <p:cNvPr id="33" name="TextBox 32">
            <a:extLst>
              <a:ext uri="{FF2B5EF4-FFF2-40B4-BE49-F238E27FC236}">
                <a16:creationId xmlns:a16="http://schemas.microsoft.com/office/drawing/2014/main" id="{A03E8164-3A5C-4283-8EF1-3689DAF50334}"/>
              </a:ext>
            </a:extLst>
          </p:cNvPr>
          <p:cNvSpPr txBox="1"/>
          <p:nvPr/>
        </p:nvSpPr>
        <p:spPr>
          <a:xfrm>
            <a:off x="4182599" y="5486944"/>
            <a:ext cx="4933089" cy="584775"/>
          </a:xfrm>
          <a:prstGeom prst="rect">
            <a:avLst/>
          </a:prstGeom>
          <a:noFill/>
        </p:spPr>
        <p:txBody>
          <a:bodyPr wrap="square" rtlCol="0">
            <a:spAutoFit/>
          </a:bodyPr>
          <a:lstStyle/>
          <a:p>
            <a:pPr algn="r"/>
            <a:r>
              <a:rPr lang="en-US" sz="1600" b="1" dirty="0">
                <a:latin typeface="Tw Cen MT" panose="020B0602020104020603" pitchFamily="34" charset="0"/>
              </a:rPr>
              <a:t>www.lawa.org/groups-and-divisions/business-jobs-and-social-responsibility</a:t>
            </a:r>
          </a:p>
        </p:txBody>
      </p:sp>
    </p:spTree>
    <p:extLst>
      <p:ext uri="{BB962C8B-B14F-4D97-AF65-F5344CB8AC3E}">
        <p14:creationId xmlns:p14="http://schemas.microsoft.com/office/powerpoint/2010/main" val="1840569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Rectangle 1"/>
          <p:cNvSpPr/>
          <p:nvPr/>
        </p:nvSpPr>
        <p:spPr>
          <a:xfrm>
            <a:off x="130175" y="6640513"/>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1140D5D8-0D8D-42FA-A53D-D2D363A42C91}"/>
              </a:ext>
            </a:extLst>
          </p:cNvPr>
          <p:cNvSpPr/>
          <p:nvPr/>
        </p:nvSpPr>
        <p:spPr>
          <a:xfrm>
            <a:off x="-17930" y="8964"/>
            <a:ext cx="8991600" cy="490538"/>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latin typeface="Tw Cen MT" panose="020B0602020104020603" pitchFamily="34" charset="0"/>
            </a:endParaRPr>
          </a:p>
        </p:txBody>
      </p:sp>
      <p:sp>
        <p:nvSpPr>
          <p:cNvPr id="8" name="Rectangle 7">
            <a:extLst>
              <a:ext uri="{FF2B5EF4-FFF2-40B4-BE49-F238E27FC236}">
                <a16:creationId xmlns:a16="http://schemas.microsoft.com/office/drawing/2014/main" id="{525185FE-2446-4748-9845-1FD58BE22DF9}"/>
              </a:ext>
            </a:extLst>
          </p:cNvPr>
          <p:cNvSpPr/>
          <p:nvPr/>
        </p:nvSpPr>
        <p:spPr>
          <a:xfrm rot="16200000">
            <a:off x="5820102" y="3560996"/>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CE0B349C-3B8E-48A3-A650-50001ADF4FA6}"/>
              </a:ext>
            </a:extLst>
          </p:cNvPr>
          <p:cNvSpPr/>
          <p:nvPr/>
        </p:nvSpPr>
        <p:spPr>
          <a:xfrm>
            <a:off x="8679984" y="8965"/>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595FC98D-54E7-4756-94BE-975211409F47}"/>
              </a:ext>
            </a:extLst>
          </p:cNvPr>
          <p:cNvSpPr/>
          <p:nvPr/>
        </p:nvSpPr>
        <p:spPr>
          <a:xfrm>
            <a:off x="112246" y="6649478"/>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TextBox 23">
            <a:extLst>
              <a:ext uri="{FF2B5EF4-FFF2-40B4-BE49-F238E27FC236}">
                <a16:creationId xmlns:a16="http://schemas.microsoft.com/office/drawing/2014/main" id="{057E6FE1-D414-498F-B353-237396C99FF5}"/>
              </a:ext>
            </a:extLst>
          </p:cNvPr>
          <p:cNvSpPr txBox="1">
            <a:spLocks noChangeArrowheads="1"/>
          </p:cNvSpPr>
          <p:nvPr/>
        </p:nvSpPr>
        <p:spPr bwMode="auto">
          <a:xfrm>
            <a:off x="93196" y="-24374"/>
            <a:ext cx="685482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D9D9D9"/>
                </a:solidFill>
                <a:latin typeface="Tw Cen MT" pitchFamily="34" charset="0"/>
              </a:rPr>
              <a:t>LAX: OPPORTUNITIES- ACTIVE PROJECTS</a:t>
            </a:r>
          </a:p>
        </p:txBody>
      </p:sp>
      <p:pic>
        <p:nvPicPr>
          <p:cNvPr id="15" name="Picture 9">
            <a:extLst>
              <a:ext uri="{FF2B5EF4-FFF2-40B4-BE49-F238E27FC236}">
                <a16:creationId xmlns:a16="http://schemas.microsoft.com/office/drawing/2014/main" id="{5359C373-5C6E-4722-982B-F43467145C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1127" y="1509448"/>
            <a:ext cx="5157015" cy="423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Table 23">
            <a:extLst>
              <a:ext uri="{FF2B5EF4-FFF2-40B4-BE49-F238E27FC236}">
                <a16:creationId xmlns:a16="http://schemas.microsoft.com/office/drawing/2014/main" id="{5E0362CC-769D-479C-8F49-15434FBFF9BB}"/>
              </a:ext>
            </a:extLst>
          </p:cNvPr>
          <p:cNvGraphicFramePr>
            <a:graphicFrameLocks noGrp="1"/>
          </p:cNvGraphicFramePr>
          <p:nvPr/>
        </p:nvGraphicFramePr>
        <p:xfrm>
          <a:off x="3951129" y="739511"/>
          <a:ext cx="5157013" cy="821319"/>
        </p:xfrm>
        <a:graphic>
          <a:graphicData uri="http://schemas.openxmlformats.org/drawingml/2006/table">
            <a:tbl>
              <a:tblPr firstRow="1" bandRow="1">
                <a:tableStyleId>{5C22544A-7EE6-4342-B048-85BDC9FD1C3A}</a:tableStyleId>
              </a:tblPr>
              <a:tblGrid>
                <a:gridCol w="3082868">
                  <a:extLst>
                    <a:ext uri="{9D8B030D-6E8A-4147-A177-3AD203B41FA5}">
                      <a16:colId xmlns:a16="http://schemas.microsoft.com/office/drawing/2014/main" val="20000"/>
                    </a:ext>
                  </a:extLst>
                </a:gridCol>
                <a:gridCol w="1175501">
                  <a:extLst>
                    <a:ext uri="{9D8B030D-6E8A-4147-A177-3AD203B41FA5}">
                      <a16:colId xmlns:a16="http://schemas.microsoft.com/office/drawing/2014/main" val="20001"/>
                    </a:ext>
                  </a:extLst>
                </a:gridCol>
                <a:gridCol w="898644">
                  <a:extLst>
                    <a:ext uri="{9D8B030D-6E8A-4147-A177-3AD203B41FA5}">
                      <a16:colId xmlns:a16="http://schemas.microsoft.com/office/drawing/2014/main" val="20002"/>
                    </a:ext>
                  </a:extLst>
                </a:gridCol>
              </a:tblGrid>
              <a:tr h="821319">
                <a:tc>
                  <a:txBody>
                    <a:bodyPr/>
                    <a:lstStyle/>
                    <a:p>
                      <a:pPr algn="ctr"/>
                      <a:r>
                        <a:rPr lang="en-US" sz="1400" dirty="0">
                          <a:solidFill>
                            <a:srgbClr val="002060"/>
                          </a:solidFill>
                          <a:latin typeface="Tw Cen MT" panose="020B0602020104020603" pitchFamily="34" charset="0"/>
                        </a:rPr>
                        <a:t>PROJECT NAME</a:t>
                      </a:r>
                    </a:p>
                  </a:txBody>
                  <a:tcPr marL="67327" marR="67327" marT="44819" marB="44819"/>
                </a:tc>
                <a:tc>
                  <a:txBody>
                    <a:bodyPr/>
                    <a:lstStyle/>
                    <a:p>
                      <a:pPr algn="ctr"/>
                      <a:r>
                        <a:rPr lang="en-US" sz="1400" dirty="0">
                          <a:solidFill>
                            <a:srgbClr val="002060"/>
                          </a:solidFill>
                          <a:latin typeface="Tw Cen MT" panose="020B0602020104020603" pitchFamily="34" charset="0"/>
                        </a:rPr>
                        <a:t>DEVELOPER</a:t>
                      </a:r>
                      <a:r>
                        <a:rPr lang="en-US" sz="1400" baseline="0" dirty="0">
                          <a:solidFill>
                            <a:srgbClr val="002060"/>
                          </a:solidFill>
                          <a:latin typeface="Tw Cen MT" panose="020B0602020104020603" pitchFamily="34" charset="0"/>
                        </a:rPr>
                        <a:t> or </a:t>
                      </a:r>
                      <a:r>
                        <a:rPr lang="en-US" sz="1400" dirty="0">
                          <a:solidFill>
                            <a:srgbClr val="002060"/>
                          </a:solidFill>
                          <a:latin typeface="Tw Cen MT" panose="020B0602020104020603" pitchFamily="34" charset="0"/>
                        </a:rPr>
                        <a:t>PRIME</a:t>
                      </a:r>
                    </a:p>
                  </a:txBody>
                  <a:tcPr marL="67327" marR="67327" marT="44819" marB="44819"/>
                </a:tc>
                <a:tc>
                  <a:txBody>
                    <a:bodyPr/>
                    <a:lstStyle/>
                    <a:p>
                      <a:pPr algn="ctr"/>
                      <a:r>
                        <a:rPr lang="en-US" sz="1400" dirty="0">
                          <a:solidFill>
                            <a:srgbClr val="002060"/>
                          </a:solidFill>
                          <a:latin typeface="Tw Cen MT" panose="020B0602020104020603" pitchFamily="34" charset="0"/>
                        </a:rPr>
                        <a:t>APPROX. PROJECT</a:t>
                      </a:r>
                      <a:r>
                        <a:rPr lang="en-US" sz="1400" baseline="0" dirty="0">
                          <a:solidFill>
                            <a:srgbClr val="002060"/>
                          </a:solidFill>
                          <a:latin typeface="Tw Cen MT" panose="020B0602020104020603" pitchFamily="34" charset="0"/>
                        </a:rPr>
                        <a:t> VALUE</a:t>
                      </a:r>
                      <a:endParaRPr lang="en-US" sz="1400" dirty="0">
                        <a:solidFill>
                          <a:srgbClr val="002060"/>
                        </a:solidFill>
                        <a:latin typeface="Tw Cen MT" panose="020B0602020104020603" pitchFamily="34" charset="0"/>
                      </a:endParaRPr>
                    </a:p>
                  </a:txBody>
                  <a:tcPr marL="67327" marR="67327" marT="44819" marB="44819"/>
                </a:tc>
                <a:extLst>
                  <a:ext uri="{0D108BD9-81ED-4DB2-BD59-A6C34878D82A}">
                    <a16:rowId xmlns:a16="http://schemas.microsoft.com/office/drawing/2014/main" val="10000"/>
                  </a:ext>
                </a:extLst>
              </a:tr>
            </a:tbl>
          </a:graphicData>
        </a:graphic>
      </p:graphicFrame>
      <p:sp>
        <p:nvSpPr>
          <p:cNvPr id="26" name="Rectangle 25">
            <a:extLst>
              <a:ext uri="{FF2B5EF4-FFF2-40B4-BE49-F238E27FC236}">
                <a16:creationId xmlns:a16="http://schemas.microsoft.com/office/drawing/2014/main" id="{1EBB5EAC-B5F2-4EBB-8D4F-EBDE1F26CE96}"/>
              </a:ext>
            </a:extLst>
          </p:cNvPr>
          <p:cNvSpPr/>
          <p:nvPr/>
        </p:nvSpPr>
        <p:spPr>
          <a:xfrm>
            <a:off x="-17929" y="1083703"/>
            <a:ext cx="3768725" cy="18113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white"/>
                </a:solidFill>
                <a:latin typeface="Tw Cen MT" panose="020B0602020104020603" pitchFamily="34" charset="0"/>
              </a:rPr>
              <a:t>APM</a:t>
            </a:r>
          </a:p>
        </p:txBody>
      </p:sp>
      <p:sp>
        <p:nvSpPr>
          <p:cNvPr id="28" name="Rectangle 27">
            <a:extLst>
              <a:ext uri="{FF2B5EF4-FFF2-40B4-BE49-F238E27FC236}">
                <a16:creationId xmlns:a16="http://schemas.microsoft.com/office/drawing/2014/main" id="{C2985852-2359-4F47-9CF8-58942D02AC8F}"/>
              </a:ext>
            </a:extLst>
          </p:cNvPr>
          <p:cNvSpPr/>
          <p:nvPr/>
        </p:nvSpPr>
        <p:spPr>
          <a:xfrm>
            <a:off x="-467" y="3099827"/>
            <a:ext cx="3751262" cy="1574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white"/>
                </a:solidFill>
                <a:latin typeface="Tw Cen MT" panose="020B0602020104020603" pitchFamily="34" charset="0"/>
              </a:rPr>
              <a:t>CONRAC</a:t>
            </a:r>
          </a:p>
        </p:txBody>
      </p:sp>
      <p:graphicFrame>
        <p:nvGraphicFramePr>
          <p:cNvPr id="30" name="Table 29">
            <a:extLst>
              <a:ext uri="{FF2B5EF4-FFF2-40B4-BE49-F238E27FC236}">
                <a16:creationId xmlns:a16="http://schemas.microsoft.com/office/drawing/2014/main" id="{8C545BC1-C84A-44A6-9E87-2A6B8045BDC8}"/>
              </a:ext>
            </a:extLst>
          </p:cNvPr>
          <p:cNvGraphicFramePr>
            <a:graphicFrameLocks noGrp="1"/>
          </p:cNvGraphicFramePr>
          <p:nvPr/>
        </p:nvGraphicFramePr>
        <p:xfrm>
          <a:off x="984031" y="3122099"/>
          <a:ext cx="2861299" cy="1370208"/>
        </p:xfrm>
        <a:graphic>
          <a:graphicData uri="http://schemas.openxmlformats.org/drawingml/2006/table">
            <a:tbl>
              <a:tblPr firstRow="1" bandRow="1">
                <a:tableStyleId>{5C22544A-7EE6-4342-B048-85BDC9FD1C3A}</a:tableStyleId>
              </a:tblPr>
              <a:tblGrid>
                <a:gridCol w="713151">
                  <a:extLst>
                    <a:ext uri="{9D8B030D-6E8A-4147-A177-3AD203B41FA5}">
                      <a16:colId xmlns:a16="http://schemas.microsoft.com/office/drawing/2014/main" val="20000"/>
                    </a:ext>
                  </a:extLst>
                </a:gridCol>
                <a:gridCol w="523855">
                  <a:extLst>
                    <a:ext uri="{9D8B030D-6E8A-4147-A177-3AD203B41FA5}">
                      <a16:colId xmlns:a16="http://schemas.microsoft.com/office/drawing/2014/main" val="20001"/>
                    </a:ext>
                  </a:extLst>
                </a:gridCol>
                <a:gridCol w="508593">
                  <a:extLst>
                    <a:ext uri="{9D8B030D-6E8A-4147-A177-3AD203B41FA5}">
                      <a16:colId xmlns:a16="http://schemas.microsoft.com/office/drawing/2014/main" val="20002"/>
                    </a:ext>
                  </a:extLst>
                </a:gridCol>
                <a:gridCol w="557850">
                  <a:extLst>
                    <a:ext uri="{9D8B030D-6E8A-4147-A177-3AD203B41FA5}">
                      <a16:colId xmlns:a16="http://schemas.microsoft.com/office/drawing/2014/main" val="20003"/>
                    </a:ext>
                  </a:extLst>
                </a:gridCol>
                <a:gridCol w="557850">
                  <a:extLst>
                    <a:ext uri="{9D8B030D-6E8A-4147-A177-3AD203B41FA5}">
                      <a16:colId xmlns:a16="http://schemas.microsoft.com/office/drawing/2014/main" val="20004"/>
                    </a:ext>
                  </a:extLst>
                </a:gridCol>
              </a:tblGrid>
              <a:tr h="381412">
                <a:tc>
                  <a:txBody>
                    <a:bodyPr/>
                    <a:lstStyle/>
                    <a:p>
                      <a:pPr algn="ctr"/>
                      <a:r>
                        <a:rPr lang="en-US" sz="1400" dirty="0">
                          <a:latin typeface="Tw Cen MT" panose="020B0602020104020603" pitchFamily="34" charset="0"/>
                        </a:rPr>
                        <a:t>PHASE</a:t>
                      </a:r>
                    </a:p>
                  </a:txBody>
                  <a:tcPr marL="67686" marR="67686" marT="45166" marB="45166"/>
                </a:tc>
                <a:tc>
                  <a:txBody>
                    <a:bodyPr/>
                    <a:lstStyle/>
                    <a:p>
                      <a:pPr algn="ctr"/>
                      <a:r>
                        <a:rPr lang="en-US" sz="1400" dirty="0">
                          <a:latin typeface="Tw Cen MT" panose="020B0602020104020603" pitchFamily="34" charset="0"/>
                        </a:rPr>
                        <a:t>SBE</a:t>
                      </a:r>
                    </a:p>
                  </a:txBody>
                  <a:tcPr marL="67686" marR="67686" marT="45166" marB="45166"/>
                </a:tc>
                <a:tc>
                  <a:txBody>
                    <a:bodyPr/>
                    <a:lstStyle/>
                    <a:p>
                      <a:pPr algn="ctr"/>
                      <a:r>
                        <a:rPr lang="en-US" sz="1400" dirty="0">
                          <a:latin typeface="Tw Cen MT" panose="020B0602020104020603" pitchFamily="34" charset="0"/>
                        </a:rPr>
                        <a:t>LBE</a:t>
                      </a:r>
                    </a:p>
                  </a:txBody>
                  <a:tcPr marL="67686" marR="67686" marT="45166" marB="45166"/>
                </a:tc>
                <a:tc>
                  <a:txBody>
                    <a:bodyPr/>
                    <a:lstStyle/>
                    <a:p>
                      <a:pPr algn="ctr"/>
                      <a:r>
                        <a:rPr lang="en-US" sz="1400" dirty="0">
                          <a:latin typeface="Tw Cen MT" panose="020B0602020104020603" pitchFamily="34" charset="0"/>
                        </a:rPr>
                        <a:t>LSBE</a:t>
                      </a:r>
                    </a:p>
                  </a:txBody>
                  <a:tcPr marL="67686" marR="67686" marT="45166" marB="45166"/>
                </a:tc>
                <a:tc>
                  <a:txBody>
                    <a:bodyPr/>
                    <a:lstStyle/>
                    <a:p>
                      <a:pPr algn="ctr"/>
                      <a:r>
                        <a:rPr lang="en-US" sz="1400" dirty="0">
                          <a:latin typeface="Tw Cen MT" panose="020B0602020104020603" pitchFamily="34" charset="0"/>
                        </a:rPr>
                        <a:t>DVBE</a:t>
                      </a:r>
                    </a:p>
                  </a:txBody>
                  <a:tcPr marL="67686" marR="67686" marT="45166" marB="45166"/>
                </a:tc>
                <a:extLst>
                  <a:ext uri="{0D108BD9-81ED-4DB2-BD59-A6C34878D82A}">
                    <a16:rowId xmlns:a16="http://schemas.microsoft.com/office/drawing/2014/main" val="10000"/>
                  </a:ext>
                </a:extLst>
              </a:tr>
              <a:tr h="301373">
                <a:tc>
                  <a:txBody>
                    <a:bodyPr/>
                    <a:lstStyle/>
                    <a:p>
                      <a:r>
                        <a:rPr lang="en-US" sz="1400" dirty="0">
                          <a:latin typeface="Tw Cen MT" panose="020B0602020104020603" pitchFamily="34" charset="0"/>
                        </a:rPr>
                        <a:t>DESIGN</a:t>
                      </a:r>
                    </a:p>
                  </a:txBody>
                  <a:tcPr marL="67686" marR="67686" marT="45166" marB="45166"/>
                </a:tc>
                <a:tc>
                  <a:txBody>
                    <a:bodyPr/>
                    <a:lstStyle/>
                    <a:p>
                      <a:pPr algn="ctr"/>
                      <a:r>
                        <a:rPr lang="en-US" sz="1400" dirty="0">
                          <a:latin typeface="Tw Cen MT" panose="020B0602020104020603" pitchFamily="34" charset="0"/>
                        </a:rPr>
                        <a:t>18%</a:t>
                      </a:r>
                    </a:p>
                  </a:txBody>
                  <a:tcPr marL="67686" marR="67686" marT="45166" marB="45166"/>
                </a:tc>
                <a:tc>
                  <a:txBody>
                    <a:bodyPr/>
                    <a:lstStyle/>
                    <a:p>
                      <a:pPr algn="ctr"/>
                      <a:r>
                        <a:rPr lang="en-US" sz="1400" dirty="0">
                          <a:latin typeface="Tw Cen MT" panose="020B0602020104020603" pitchFamily="34" charset="0"/>
                        </a:rPr>
                        <a:t>50%</a:t>
                      </a:r>
                    </a:p>
                  </a:txBody>
                  <a:tcPr marL="67686" marR="67686" marT="45166" marB="45166"/>
                </a:tc>
                <a:tc>
                  <a:txBody>
                    <a:bodyPr/>
                    <a:lstStyle/>
                    <a:p>
                      <a:pPr algn="ctr"/>
                      <a:r>
                        <a:rPr lang="en-US" sz="1400" dirty="0">
                          <a:latin typeface="Tw Cen MT" panose="020B0602020104020603" pitchFamily="34" charset="0"/>
                        </a:rPr>
                        <a:t>10%</a:t>
                      </a:r>
                    </a:p>
                  </a:txBody>
                  <a:tcPr marL="67686" marR="67686" marT="45166" marB="45166"/>
                </a:tc>
                <a:tc>
                  <a:txBody>
                    <a:bodyPr/>
                    <a:lstStyle/>
                    <a:p>
                      <a:pPr algn="ctr"/>
                      <a:r>
                        <a:rPr lang="en-US" sz="1400" dirty="0">
                          <a:latin typeface="Tw Cen MT" panose="020B0602020104020603" pitchFamily="34" charset="0"/>
                        </a:rPr>
                        <a:t>3%</a:t>
                      </a:r>
                    </a:p>
                  </a:txBody>
                  <a:tcPr marL="67686" marR="67686" marT="45166" marB="45166"/>
                </a:tc>
                <a:extLst>
                  <a:ext uri="{0D108BD9-81ED-4DB2-BD59-A6C34878D82A}">
                    <a16:rowId xmlns:a16="http://schemas.microsoft.com/office/drawing/2014/main" val="10001"/>
                  </a:ext>
                </a:extLst>
              </a:tr>
              <a:tr h="301373">
                <a:tc>
                  <a:txBody>
                    <a:bodyPr/>
                    <a:lstStyle/>
                    <a:p>
                      <a:r>
                        <a:rPr lang="en-US" sz="1400" dirty="0">
                          <a:latin typeface="Tw Cen MT" panose="020B0602020104020603" pitchFamily="34" charset="0"/>
                        </a:rPr>
                        <a:t>BUILD</a:t>
                      </a:r>
                    </a:p>
                  </a:txBody>
                  <a:tcPr marL="67686" marR="67686" marT="45166" marB="45166"/>
                </a:tc>
                <a:tc>
                  <a:txBody>
                    <a:bodyPr/>
                    <a:lstStyle/>
                    <a:p>
                      <a:pPr algn="ctr"/>
                      <a:r>
                        <a:rPr lang="en-US" sz="1400" dirty="0">
                          <a:latin typeface="Tw Cen MT" panose="020B0602020104020603" pitchFamily="34" charset="0"/>
                        </a:rPr>
                        <a:t>22%</a:t>
                      </a:r>
                    </a:p>
                  </a:txBody>
                  <a:tcPr marL="67686" marR="67686" marT="45166" marB="45166"/>
                </a:tc>
                <a:tc>
                  <a:txBody>
                    <a:bodyPr/>
                    <a:lstStyle/>
                    <a:p>
                      <a:pPr algn="ctr"/>
                      <a:r>
                        <a:rPr lang="en-US" sz="1400" dirty="0">
                          <a:latin typeface="Tw Cen MT" panose="020B0602020104020603" pitchFamily="34" charset="0"/>
                        </a:rPr>
                        <a:t>20%</a:t>
                      </a:r>
                    </a:p>
                  </a:txBody>
                  <a:tcPr marL="67686" marR="67686" marT="45166" marB="45166"/>
                </a:tc>
                <a:tc>
                  <a:txBody>
                    <a:bodyPr/>
                    <a:lstStyle/>
                    <a:p>
                      <a:pPr algn="ctr"/>
                      <a:r>
                        <a:rPr lang="en-US" sz="1400" dirty="0">
                          <a:latin typeface="Tw Cen MT" panose="020B0602020104020603" pitchFamily="34" charset="0"/>
                        </a:rPr>
                        <a:t>5%</a:t>
                      </a:r>
                    </a:p>
                  </a:txBody>
                  <a:tcPr marL="67686" marR="67686" marT="45166" marB="45166"/>
                </a:tc>
                <a:tc>
                  <a:txBody>
                    <a:bodyPr/>
                    <a:lstStyle/>
                    <a:p>
                      <a:pPr algn="ctr"/>
                      <a:r>
                        <a:rPr lang="en-US" sz="1400" dirty="0">
                          <a:latin typeface="Tw Cen MT" panose="020B0602020104020603" pitchFamily="34" charset="0"/>
                        </a:rPr>
                        <a:t>5%</a:t>
                      </a:r>
                    </a:p>
                  </a:txBody>
                  <a:tcPr marL="67686" marR="67686" marT="45166" marB="45166"/>
                </a:tc>
                <a:extLst>
                  <a:ext uri="{0D108BD9-81ED-4DB2-BD59-A6C34878D82A}">
                    <a16:rowId xmlns:a16="http://schemas.microsoft.com/office/drawing/2014/main" val="10002"/>
                  </a:ext>
                </a:extLst>
              </a:tr>
              <a:tr h="381412">
                <a:tc>
                  <a:txBody>
                    <a:bodyPr/>
                    <a:lstStyle/>
                    <a:p>
                      <a:r>
                        <a:rPr lang="en-US" sz="1400" dirty="0">
                          <a:latin typeface="Tw Cen MT" panose="020B0602020104020603" pitchFamily="34" charset="0"/>
                        </a:rPr>
                        <a:t>O &amp;</a:t>
                      </a:r>
                      <a:r>
                        <a:rPr lang="en-US" sz="1400" baseline="0" dirty="0">
                          <a:latin typeface="Tw Cen MT" panose="020B0602020104020603" pitchFamily="34" charset="0"/>
                        </a:rPr>
                        <a:t> M</a:t>
                      </a:r>
                      <a:endParaRPr lang="en-US" sz="1400" dirty="0">
                        <a:latin typeface="Tw Cen MT" panose="020B0602020104020603" pitchFamily="34" charset="0"/>
                      </a:endParaRPr>
                    </a:p>
                  </a:txBody>
                  <a:tcPr marL="67686" marR="67686" marT="45166" marB="45166"/>
                </a:tc>
                <a:tc>
                  <a:txBody>
                    <a:bodyPr/>
                    <a:lstStyle/>
                    <a:p>
                      <a:pPr algn="ctr"/>
                      <a:r>
                        <a:rPr lang="en-US" sz="1400" dirty="0">
                          <a:latin typeface="Tw Cen MT" panose="020B0602020104020603" pitchFamily="34" charset="0"/>
                        </a:rPr>
                        <a:t>20%</a:t>
                      </a:r>
                    </a:p>
                  </a:txBody>
                  <a:tcPr marL="67686" marR="67686" marT="45166" marB="45166"/>
                </a:tc>
                <a:tc>
                  <a:txBody>
                    <a:bodyPr/>
                    <a:lstStyle/>
                    <a:p>
                      <a:pPr algn="ctr"/>
                      <a:r>
                        <a:rPr lang="en-US" sz="1400" dirty="0">
                          <a:latin typeface="Tw Cen MT" panose="020B0602020104020603" pitchFamily="34" charset="0"/>
                        </a:rPr>
                        <a:t>7%</a:t>
                      </a:r>
                    </a:p>
                  </a:txBody>
                  <a:tcPr marL="67686" marR="67686" marT="45166" marB="4516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5%</a:t>
                      </a:r>
                    </a:p>
                  </a:txBody>
                  <a:tcPr marL="67686" marR="67686" marT="45166" marB="45166"/>
                </a:tc>
                <a:tc>
                  <a:txBody>
                    <a:bodyPr/>
                    <a:lstStyle/>
                    <a:p>
                      <a:pPr algn="ctr"/>
                      <a:r>
                        <a:rPr lang="en-US" sz="1400" dirty="0">
                          <a:latin typeface="Tw Cen MT" panose="020B0602020104020603" pitchFamily="34" charset="0"/>
                        </a:rPr>
                        <a:t>3%</a:t>
                      </a:r>
                    </a:p>
                  </a:txBody>
                  <a:tcPr marL="67686" marR="67686" marT="45166" marB="45166"/>
                </a:tc>
                <a:extLst>
                  <a:ext uri="{0D108BD9-81ED-4DB2-BD59-A6C34878D82A}">
                    <a16:rowId xmlns:a16="http://schemas.microsoft.com/office/drawing/2014/main" val="10003"/>
                  </a:ext>
                </a:extLst>
              </a:tr>
            </a:tbl>
          </a:graphicData>
        </a:graphic>
      </p:graphicFrame>
      <p:sp>
        <p:nvSpPr>
          <p:cNvPr id="32" name="TextBox 13">
            <a:extLst>
              <a:ext uri="{FF2B5EF4-FFF2-40B4-BE49-F238E27FC236}">
                <a16:creationId xmlns:a16="http://schemas.microsoft.com/office/drawing/2014/main" id="{94273360-57E4-4E14-BD14-DB590F2C3624}"/>
              </a:ext>
            </a:extLst>
          </p:cNvPr>
          <p:cNvSpPr txBox="1">
            <a:spLocks noChangeArrowheads="1"/>
          </p:cNvSpPr>
          <p:nvPr/>
        </p:nvSpPr>
        <p:spPr bwMode="auto">
          <a:xfrm>
            <a:off x="-17929" y="556653"/>
            <a:ext cx="974725" cy="52228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600" b="1">
                <a:solidFill>
                  <a:srgbClr val="FFFFFF"/>
                </a:solidFill>
                <a:latin typeface="Tw Cen MT" pitchFamily="34" charset="0"/>
              </a:rPr>
              <a:t>PROJECT</a:t>
            </a:r>
          </a:p>
          <a:p>
            <a:pPr algn="ctr" eaLnBrk="1" hangingPunct="1">
              <a:lnSpc>
                <a:spcPct val="100000"/>
              </a:lnSpc>
              <a:spcBef>
                <a:spcPct val="0"/>
              </a:spcBef>
              <a:buFontTx/>
              <a:buNone/>
            </a:pPr>
            <a:endParaRPr lang="en-US" altLang="en-US" sz="1200">
              <a:solidFill>
                <a:srgbClr val="FFFFFF"/>
              </a:solidFill>
              <a:latin typeface="Tw Cen MT" pitchFamily="34" charset="0"/>
            </a:endParaRPr>
          </a:p>
        </p:txBody>
      </p:sp>
      <p:sp>
        <p:nvSpPr>
          <p:cNvPr id="34" name="TextBox 14">
            <a:extLst>
              <a:ext uri="{FF2B5EF4-FFF2-40B4-BE49-F238E27FC236}">
                <a16:creationId xmlns:a16="http://schemas.microsoft.com/office/drawing/2014/main" id="{ACC4A9EF-D5AE-4A26-BFFE-BB0BFBA7D8D9}"/>
              </a:ext>
            </a:extLst>
          </p:cNvPr>
          <p:cNvSpPr txBox="1">
            <a:spLocks noChangeArrowheads="1"/>
          </p:cNvSpPr>
          <p:nvPr/>
        </p:nvSpPr>
        <p:spPr bwMode="auto">
          <a:xfrm>
            <a:off x="967909" y="558239"/>
            <a:ext cx="2782886" cy="73866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400" b="1" dirty="0">
                <a:solidFill>
                  <a:srgbClr val="FFFFFF"/>
                </a:solidFill>
                <a:latin typeface="Tw Cen MT" pitchFamily="34" charset="0"/>
              </a:rPr>
              <a:t>LAMP BUSINESS INCLUSION REQUIREMENTS</a:t>
            </a:r>
          </a:p>
          <a:p>
            <a:pPr algn="ctr" eaLnBrk="1" hangingPunct="1">
              <a:lnSpc>
                <a:spcPct val="100000"/>
              </a:lnSpc>
              <a:spcBef>
                <a:spcPct val="0"/>
              </a:spcBef>
              <a:buFontTx/>
              <a:buNone/>
            </a:pPr>
            <a:endParaRPr lang="en-US" altLang="en-US" sz="1400" b="1" dirty="0">
              <a:solidFill>
                <a:srgbClr val="FFFFFF"/>
              </a:solidFill>
              <a:latin typeface="Tw Cen MT" pitchFamily="34" charset="0"/>
            </a:endParaRPr>
          </a:p>
        </p:txBody>
      </p:sp>
      <p:graphicFrame>
        <p:nvGraphicFramePr>
          <p:cNvPr id="36" name="Table 35">
            <a:extLst>
              <a:ext uri="{FF2B5EF4-FFF2-40B4-BE49-F238E27FC236}">
                <a16:creationId xmlns:a16="http://schemas.microsoft.com/office/drawing/2014/main" id="{F102FD7A-DD6E-4CFC-A37E-DC6A38E2F107}"/>
              </a:ext>
            </a:extLst>
          </p:cNvPr>
          <p:cNvGraphicFramePr>
            <a:graphicFrameLocks noGrp="1"/>
          </p:cNvGraphicFramePr>
          <p:nvPr/>
        </p:nvGraphicFramePr>
        <p:xfrm>
          <a:off x="956796" y="1435196"/>
          <a:ext cx="2861299" cy="1316163"/>
        </p:xfrm>
        <a:graphic>
          <a:graphicData uri="http://schemas.openxmlformats.org/drawingml/2006/table">
            <a:tbl>
              <a:tblPr firstRow="1" bandRow="1">
                <a:tableStyleId>{5C22544A-7EE6-4342-B048-85BDC9FD1C3A}</a:tableStyleId>
              </a:tblPr>
              <a:tblGrid>
                <a:gridCol w="702139">
                  <a:extLst>
                    <a:ext uri="{9D8B030D-6E8A-4147-A177-3AD203B41FA5}">
                      <a16:colId xmlns:a16="http://schemas.microsoft.com/office/drawing/2014/main" val="20000"/>
                    </a:ext>
                  </a:extLst>
                </a:gridCol>
                <a:gridCol w="494565">
                  <a:extLst>
                    <a:ext uri="{9D8B030D-6E8A-4147-A177-3AD203B41FA5}">
                      <a16:colId xmlns:a16="http://schemas.microsoft.com/office/drawing/2014/main" val="20001"/>
                    </a:ext>
                  </a:extLst>
                </a:gridCol>
                <a:gridCol w="554865">
                  <a:extLst>
                    <a:ext uri="{9D8B030D-6E8A-4147-A177-3AD203B41FA5}">
                      <a16:colId xmlns:a16="http://schemas.microsoft.com/office/drawing/2014/main" val="20002"/>
                    </a:ext>
                  </a:extLst>
                </a:gridCol>
                <a:gridCol w="554865">
                  <a:extLst>
                    <a:ext uri="{9D8B030D-6E8A-4147-A177-3AD203B41FA5}">
                      <a16:colId xmlns:a16="http://schemas.microsoft.com/office/drawing/2014/main" val="20003"/>
                    </a:ext>
                  </a:extLst>
                </a:gridCol>
                <a:gridCol w="554865">
                  <a:extLst>
                    <a:ext uri="{9D8B030D-6E8A-4147-A177-3AD203B41FA5}">
                      <a16:colId xmlns:a16="http://schemas.microsoft.com/office/drawing/2014/main" val="20004"/>
                    </a:ext>
                  </a:extLst>
                </a:gridCol>
              </a:tblGrid>
              <a:tr h="305265">
                <a:tc>
                  <a:txBody>
                    <a:bodyPr/>
                    <a:lstStyle/>
                    <a:p>
                      <a:pPr algn="ctr"/>
                      <a:r>
                        <a:rPr lang="en-US" sz="1400" dirty="0">
                          <a:latin typeface="Tw Cen MT" panose="020B0602020104020603" pitchFamily="34" charset="0"/>
                        </a:rPr>
                        <a:t>PHASE</a:t>
                      </a:r>
                    </a:p>
                  </a:txBody>
                  <a:tcPr marL="67946" marR="67946" marT="45322" marB="45322"/>
                </a:tc>
                <a:tc>
                  <a:txBody>
                    <a:bodyPr/>
                    <a:lstStyle/>
                    <a:p>
                      <a:pPr algn="ctr"/>
                      <a:r>
                        <a:rPr lang="en-US" sz="1400" dirty="0">
                          <a:latin typeface="Tw Cen MT" panose="020B0602020104020603" pitchFamily="34" charset="0"/>
                        </a:rPr>
                        <a:t>SBE</a:t>
                      </a:r>
                    </a:p>
                  </a:txBody>
                  <a:tcPr marL="67946" marR="67946" marT="45322" marB="45322"/>
                </a:tc>
                <a:tc>
                  <a:txBody>
                    <a:bodyPr/>
                    <a:lstStyle/>
                    <a:p>
                      <a:pPr algn="ctr"/>
                      <a:r>
                        <a:rPr lang="en-US" sz="1400" dirty="0">
                          <a:latin typeface="Tw Cen MT" panose="020B0602020104020603" pitchFamily="34" charset="0"/>
                        </a:rPr>
                        <a:t>LBE</a:t>
                      </a:r>
                    </a:p>
                  </a:txBody>
                  <a:tcPr marL="67946" marR="67946" marT="45322" marB="45322"/>
                </a:tc>
                <a:tc>
                  <a:txBody>
                    <a:bodyPr/>
                    <a:lstStyle/>
                    <a:p>
                      <a:pPr algn="ctr"/>
                      <a:r>
                        <a:rPr lang="en-US" sz="1400" dirty="0">
                          <a:latin typeface="Tw Cen MT" panose="020B0602020104020603" pitchFamily="34" charset="0"/>
                        </a:rPr>
                        <a:t>LSBE</a:t>
                      </a:r>
                    </a:p>
                  </a:txBody>
                  <a:tcPr marL="67946" marR="67946" marT="45322" marB="45322"/>
                </a:tc>
                <a:tc>
                  <a:txBody>
                    <a:bodyPr/>
                    <a:lstStyle/>
                    <a:p>
                      <a:pPr algn="ctr"/>
                      <a:r>
                        <a:rPr lang="en-US" sz="1400" dirty="0">
                          <a:latin typeface="Tw Cen MT" panose="020B0602020104020603" pitchFamily="34" charset="0"/>
                        </a:rPr>
                        <a:t>DVBE</a:t>
                      </a:r>
                    </a:p>
                  </a:txBody>
                  <a:tcPr marL="67946" marR="67946" marT="45322" marB="45322"/>
                </a:tc>
                <a:extLst>
                  <a:ext uri="{0D108BD9-81ED-4DB2-BD59-A6C34878D82A}">
                    <a16:rowId xmlns:a16="http://schemas.microsoft.com/office/drawing/2014/main" val="10000"/>
                  </a:ext>
                </a:extLst>
              </a:tr>
              <a:tr h="334496">
                <a:tc>
                  <a:txBody>
                    <a:bodyPr/>
                    <a:lstStyle/>
                    <a:p>
                      <a:r>
                        <a:rPr lang="en-US" sz="1300" dirty="0">
                          <a:latin typeface="Tw Cen MT" panose="020B0602020104020603" pitchFamily="34" charset="0"/>
                        </a:rPr>
                        <a:t>DESIGN</a:t>
                      </a:r>
                    </a:p>
                  </a:txBody>
                  <a:tcPr marL="67946" marR="67946" marT="45322" marB="45322"/>
                </a:tc>
                <a:tc>
                  <a:txBody>
                    <a:bodyPr/>
                    <a:lstStyle/>
                    <a:p>
                      <a:pPr algn="ctr"/>
                      <a:r>
                        <a:rPr lang="en-US" sz="1400" dirty="0">
                          <a:latin typeface="Tw Cen MT" panose="020B0602020104020603" pitchFamily="34" charset="0"/>
                        </a:rPr>
                        <a:t>22%</a:t>
                      </a:r>
                    </a:p>
                  </a:txBody>
                  <a:tcPr marL="67946" marR="67946" marT="45322" marB="45322"/>
                </a:tc>
                <a:tc>
                  <a:txBody>
                    <a:bodyPr/>
                    <a:lstStyle/>
                    <a:p>
                      <a:pPr algn="ctr"/>
                      <a:r>
                        <a:rPr lang="en-US" sz="1400" dirty="0">
                          <a:latin typeface="Tw Cen MT" panose="020B0602020104020603" pitchFamily="34" charset="0"/>
                        </a:rPr>
                        <a:t>8%</a:t>
                      </a:r>
                    </a:p>
                  </a:txBody>
                  <a:tcPr marL="67946" marR="67946" marT="45322" marB="45322"/>
                </a:tc>
                <a:tc>
                  <a:txBody>
                    <a:bodyPr/>
                    <a:lstStyle/>
                    <a:p>
                      <a:pPr algn="ctr"/>
                      <a:r>
                        <a:rPr lang="en-US" sz="1400" dirty="0">
                          <a:latin typeface="Tw Cen MT" panose="020B0602020104020603" pitchFamily="34" charset="0"/>
                        </a:rPr>
                        <a:t>3%</a:t>
                      </a:r>
                    </a:p>
                  </a:txBody>
                  <a:tcPr marL="67946" marR="67946" marT="45322" marB="45322"/>
                </a:tc>
                <a:tc>
                  <a:txBody>
                    <a:bodyPr/>
                    <a:lstStyle/>
                    <a:p>
                      <a:pPr algn="ctr"/>
                      <a:r>
                        <a:rPr lang="en-US" sz="1400" dirty="0">
                          <a:latin typeface="Tw Cen MT" panose="020B0602020104020603" pitchFamily="34" charset="0"/>
                        </a:rPr>
                        <a:t>3%</a:t>
                      </a:r>
                    </a:p>
                  </a:txBody>
                  <a:tcPr marL="67946" marR="67946" marT="45322" marB="45322"/>
                </a:tc>
                <a:extLst>
                  <a:ext uri="{0D108BD9-81ED-4DB2-BD59-A6C34878D82A}">
                    <a16:rowId xmlns:a16="http://schemas.microsoft.com/office/drawing/2014/main" val="10001"/>
                  </a:ext>
                </a:extLst>
              </a:tr>
              <a:tr h="305265">
                <a:tc>
                  <a:txBody>
                    <a:bodyPr/>
                    <a:lstStyle/>
                    <a:p>
                      <a:r>
                        <a:rPr lang="en-US" sz="1400" dirty="0">
                          <a:latin typeface="Tw Cen MT" panose="020B0602020104020603" pitchFamily="34" charset="0"/>
                        </a:rPr>
                        <a:t>BUILD</a:t>
                      </a:r>
                    </a:p>
                  </a:txBody>
                  <a:tcPr marL="67946" marR="67946" marT="45322" marB="45322"/>
                </a:tc>
                <a:tc>
                  <a:txBody>
                    <a:bodyPr/>
                    <a:lstStyle/>
                    <a:p>
                      <a:pPr algn="ctr"/>
                      <a:r>
                        <a:rPr lang="en-US" sz="1400" dirty="0">
                          <a:latin typeface="Tw Cen MT" panose="020B0602020104020603" pitchFamily="34" charset="0"/>
                        </a:rPr>
                        <a:t>18%</a:t>
                      </a:r>
                    </a:p>
                  </a:txBody>
                  <a:tcPr marL="67946" marR="67946" marT="45322" marB="45322"/>
                </a:tc>
                <a:tc>
                  <a:txBody>
                    <a:bodyPr/>
                    <a:lstStyle/>
                    <a:p>
                      <a:pPr algn="ctr"/>
                      <a:r>
                        <a:rPr lang="en-US" sz="1400" dirty="0">
                          <a:latin typeface="Tw Cen MT" panose="020B0602020104020603" pitchFamily="34" charset="0"/>
                        </a:rPr>
                        <a:t>7%</a:t>
                      </a:r>
                    </a:p>
                  </a:txBody>
                  <a:tcPr marL="67946" marR="67946" marT="45322" marB="45322"/>
                </a:tc>
                <a:tc>
                  <a:txBody>
                    <a:bodyPr/>
                    <a:lstStyle/>
                    <a:p>
                      <a:pPr algn="ctr"/>
                      <a:r>
                        <a:rPr lang="en-US" sz="1400" dirty="0">
                          <a:latin typeface="Tw Cen MT" panose="020B0602020104020603" pitchFamily="34" charset="0"/>
                        </a:rPr>
                        <a:t>5%</a:t>
                      </a:r>
                    </a:p>
                  </a:txBody>
                  <a:tcPr marL="67946" marR="67946" marT="45322" marB="45322"/>
                </a:tc>
                <a:tc>
                  <a:txBody>
                    <a:bodyPr/>
                    <a:lstStyle/>
                    <a:p>
                      <a:pPr algn="ctr"/>
                      <a:r>
                        <a:rPr lang="en-US" sz="1400" dirty="0">
                          <a:latin typeface="Tw Cen MT" panose="020B0602020104020603" pitchFamily="34" charset="0"/>
                        </a:rPr>
                        <a:t>3%</a:t>
                      </a:r>
                    </a:p>
                  </a:txBody>
                  <a:tcPr marL="67946" marR="67946" marT="45322" marB="45322"/>
                </a:tc>
                <a:extLst>
                  <a:ext uri="{0D108BD9-81ED-4DB2-BD59-A6C34878D82A}">
                    <a16:rowId xmlns:a16="http://schemas.microsoft.com/office/drawing/2014/main" val="10002"/>
                  </a:ext>
                </a:extLst>
              </a:tr>
              <a:tr h="371137">
                <a:tc>
                  <a:txBody>
                    <a:bodyPr/>
                    <a:lstStyle/>
                    <a:p>
                      <a:r>
                        <a:rPr lang="en-US" sz="1400" dirty="0">
                          <a:latin typeface="Tw Cen MT" panose="020B0602020104020603" pitchFamily="34" charset="0"/>
                        </a:rPr>
                        <a:t>O &amp;</a:t>
                      </a:r>
                      <a:r>
                        <a:rPr lang="en-US" sz="1400" baseline="0" dirty="0">
                          <a:latin typeface="Tw Cen MT" panose="020B0602020104020603" pitchFamily="34" charset="0"/>
                        </a:rPr>
                        <a:t> M</a:t>
                      </a:r>
                      <a:endParaRPr lang="en-US" sz="1400" dirty="0">
                        <a:latin typeface="Tw Cen MT" panose="020B0602020104020603" pitchFamily="34" charset="0"/>
                      </a:endParaRPr>
                    </a:p>
                  </a:txBody>
                  <a:tcPr marL="67946" marR="67946" marT="45322" marB="45322"/>
                </a:tc>
                <a:tc>
                  <a:txBody>
                    <a:bodyPr/>
                    <a:lstStyle/>
                    <a:p>
                      <a:pPr algn="ctr"/>
                      <a:r>
                        <a:rPr lang="en-US" sz="1400" dirty="0">
                          <a:latin typeface="Tw Cen MT" panose="020B0602020104020603" pitchFamily="34" charset="0"/>
                        </a:rPr>
                        <a:t>17%</a:t>
                      </a:r>
                    </a:p>
                  </a:txBody>
                  <a:tcPr marL="67946" marR="67946" marT="45322" marB="45322"/>
                </a:tc>
                <a:tc>
                  <a:txBody>
                    <a:bodyPr/>
                    <a:lstStyle/>
                    <a:p>
                      <a:pPr algn="ctr"/>
                      <a:r>
                        <a:rPr lang="en-US" sz="1400" dirty="0">
                          <a:latin typeface="Tw Cen MT" panose="020B0602020104020603" pitchFamily="34" charset="0"/>
                        </a:rPr>
                        <a:t>10%</a:t>
                      </a:r>
                    </a:p>
                  </a:txBody>
                  <a:tcPr marL="67946" marR="67946" marT="45322" marB="45322"/>
                </a:tc>
                <a:tc>
                  <a:txBody>
                    <a:bodyPr/>
                    <a:lstStyle/>
                    <a:p>
                      <a:pPr algn="ctr"/>
                      <a:r>
                        <a:rPr lang="en-US" sz="1400" dirty="0">
                          <a:latin typeface="Tw Cen MT" panose="020B0602020104020603" pitchFamily="34" charset="0"/>
                        </a:rPr>
                        <a:t>5%</a:t>
                      </a:r>
                    </a:p>
                  </a:txBody>
                  <a:tcPr marL="67946" marR="67946" marT="45322" marB="45322"/>
                </a:tc>
                <a:tc>
                  <a:txBody>
                    <a:bodyPr/>
                    <a:lstStyle/>
                    <a:p>
                      <a:pPr algn="ctr"/>
                      <a:r>
                        <a:rPr lang="en-US" sz="1400" dirty="0">
                          <a:latin typeface="Tw Cen MT" panose="020B0602020104020603" pitchFamily="34" charset="0"/>
                        </a:rPr>
                        <a:t>3%</a:t>
                      </a:r>
                    </a:p>
                  </a:txBody>
                  <a:tcPr marL="67946" marR="67946" marT="45322" marB="45322"/>
                </a:tc>
                <a:extLst>
                  <a:ext uri="{0D108BD9-81ED-4DB2-BD59-A6C34878D82A}">
                    <a16:rowId xmlns:a16="http://schemas.microsoft.com/office/drawing/2014/main" val="10003"/>
                  </a:ext>
                </a:extLst>
              </a:tr>
            </a:tbl>
          </a:graphicData>
        </a:graphic>
      </p:graphicFrame>
      <p:sp>
        <p:nvSpPr>
          <p:cNvPr id="38" name="Rectangle 37">
            <a:extLst>
              <a:ext uri="{FF2B5EF4-FFF2-40B4-BE49-F238E27FC236}">
                <a16:creationId xmlns:a16="http://schemas.microsoft.com/office/drawing/2014/main" id="{F375BA90-4FC9-43DE-8AE9-2F4DA0ED30CD}"/>
              </a:ext>
            </a:extLst>
          </p:cNvPr>
          <p:cNvSpPr/>
          <p:nvPr/>
        </p:nvSpPr>
        <p:spPr>
          <a:xfrm>
            <a:off x="17929" y="4860926"/>
            <a:ext cx="3768725" cy="14335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white"/>
                </a:solidFill>
                <a:latin typeface="Tw Cen MT" panose="020B0602020104020603" pitchFamily="34" charset="0"/>
              </a:rPr>
              <a:t>ITF-W</a:t>
            </a:r>
          </a:p>
        </p:txBody>
      </p:sp>
      <p:graphicFrame>
        <p:nvGraphicFramePr>
          <p:cNvPr id="40" name="Table 39">
            <a:extLst>
              <a:ext uri="{FF2B5EF4-FFF2-40B4-BE49-F238E27FC236}">
                <a16:creationId xmlns:a16="http://schemas.microsoft.com/office/drawing/2014/main" id="{6A0C6CED-1455-4EF4-AD5F-FA6C749B8FA1}"/>
              </a:ext>
            </a:extLst>
          </p:cNvPr>
          <p:cNvGraphicFramePr>
            <a:graphicFrameLocks noGrp="1"/>
          </p:cNvGraphicFramePr>
          <p:nvPr/>
        </p:nvGraphicFramePr>
        <p:xfrm>
          <a:off x="956796" y="4866297"/>
          <a:ext cx="2888534" cy="1244701"/>
        </p:xfrm>
        <a:graphic>
          <a:graphicData uri="http://schemas.openxmlformats.org/drawingml/2006/table">
            <a:tbl>
              <a:tblPr firstRow="1" bandRow="1">
                <a:tableStyleId>{5C22544A-7EE6-4342-B048-85BDC9FD1C3A}</a:tableStyleId>
              </a:tblPr>
              <a:tblGrid>
                <a:gridCol w="694179">
                  <a:extLst>
                    <a:ext uri="{9D8B030D-6E8A-4147-A177-3AD203B41FA5}">
                      <a16:colId xmlns:a16="http://schemas.microsoft.com/office/drawing/2014/main" val="20000"/>
                    </a:ext>
                  </a:extLst>
                </a:gridCol>
                <a:gridCol w="491771">
                  <a:extLst>
                    <a:ext uri="{9D8B030D-6E8A-4147-A177-3AD203B41FA5}">
                      <a16:colId xmlns:a16="http://schemas.microsoft.com/office/drawing/2014/main" val="20001"/>
                    </a:ext>
                  </a:extLst>
                </a:gridCol>
                <a:gridCol w="567528">
                  <a:extLst>
                    <a:ext uri="{9D8B030D-6E8A-4147-A177-3AD203B41FA5}">
                      <a16:colId xmlns:a16="http://schemas.microsoft.com/office/drawing/2014/main" val="20002"/>
                    </a:ext>
                  </a:extLst>
                </a:gridCol>
                <a:gridCol w="567528">
                  <a:extLst>
                    <a:ext uri="{9D8B030D-6E8A-4147-A177-3AD203B41FA5}">
                      <a16:colId xmlns:a16="http://schemas.microsoft.com/office/drawing/2014/main" val="20003"/>
                    </a:ext>
                  </a:extLst>
                </a:gridCol>
                <a:gridCol w="567528">
                  <a:extLst>
                    <a:ext uri="{9D8B030D-6E8A-4147-A177-3AD203B41FA5}">
                      <a16:colId xmlns:a16="http://schemas.microsoft.com/office/drawing/2014/main" val="20004"/>
                    </a:ext>
                  </a:extLst>
                </a:gridCol>
              </a:tblGrid>
              <a:tr h="363773">
                <a:tc>
                  <a:txBody>
                    <a:bodyPr/>
                    <a:lstStyle/>
                    <a:p>
                      <a:pPr algn="ctr"/>
                      <a:r>
                        <a:rPr lang="en-US" sz="1300" dirty="0">
                          <a:latin typeface="Tw Cen MT" panose="020B0602020104020603" pitchFamily="34" charset="0"/>
                        </a:rPr>
                        <a:t>PHASE</a:t>
                      </a:r>
                    </a:p>
                  </a:txBody>
                  <a:tcPr marL="69412" marR="69412" marT="46269" marB="46269"/>
                </a:tc>
                <a:tc>
                  <a:txBody>
                    <a:bodyPr/>
                    <a:lstStyle/>
                    <a:p>
                      <a:pPr algn="ctr"/>
                      <a:r>
                        <a:rPr lang="en-US" sz="1300" dirty="0">
                          <a:latin typeface="Tw Cen MT" panose="020B0602020104020603" pitchFamily="34" charset="0"/>
                        </a:rPr>
                        <a:t>SBE</a:t>
                      </a:r>
                    </a:p>
                  </a:txBody>
                  <a:tcPr marL="69412" marR="69412" marT="46269" marB="46269"/>
                </a:tc>
                <a:tc>
                  <a:txBody>
                    <a:bodyPr/>
                    <a:lstStyle/>
                    <a:p>
                      <a:pPr algn="ctr"/>
                      <a:r>
                        <a:rPr lang="en-US" sz="1300" dirty="0">
                          <a:latin typeface="Tw Cen MT" panose="020B0602020104020603" pitchFamily="34" charset="0"/>
                        </a:rPr>
                        <a:t>LBE</a:t>
                      </a:r>
                    </a:p>
                  </a:txBody>
                  <a:tcPr marL="69412" marR="69412" marT="46269" marB="46269"/>
                </a:tc>
                <a:tc>
                  <a:txBody>
                    <a:bodyPr/>
                    <a:lstStyle/>
                    <a:p>
                      <a:pPr algn="ctr"/>
                      <a:r>
                        <a:rPr lang="en-US" sz="1300" dirty="0">
                          <a:latin typeface="Tw Cen MT" panose="020B0602020104020603" pitchFamily="34" charset="0"/>
                        </a:rPr>
                        <a:t>LSBE</a:t>
                      </a:r>
                    </a:p>
                  </a:txBody>
                  <a:tcPr marL="69412" marR="69412" marT="46269" marB="46269"/>
                </a:tc>
                <a:tc>
                  <a:txBody>
                    <a:bodyPr/>
                    <a:lstStyle/>
                    <a:p>
                      <a:pPr algn="ctr"/>
                      <a:r>
                        <a:rPr lang="en-US" sz="1300" dirty="0">
                          <a:latin typeface="Tw Cen MT" panose="020B0602020104020603" pitchFamily="34" charset="0"/>
                        </a:rPr>
                        <a:t>DVBE</a:t>
                      </a:r>
                    </a:p>
                  </a:txBody>
                  <a:tcPr marL="69412" marR="69412" marT="46269" marB="46269"/>
                </a:tc>
                <a:extLst>
                  <a:ext uri="{0D108BD9-81ED-4DB2-BD59-A6C34878D82A}">
                    <a16:rowId xmlns:a16="http://schemas.microsoft.com/office/drawing/2014/main" val="10000"/>
                  </a:ext>
                </a:extLst>
              </a:tr>
              <a:tr h="366099">
                <a:tc rowSpan="2">
                  <a:txBody>
                    <a:bodyPr/>
                    <a:lstStyle/>
                    <a:p>
                      <a:pPr marL="0" algn="l" defTabSz="914400" rtl="0" eaLnBrk="1" latinLnBrk="0" hangingPunct="1"/>
                      <a:r>
                        <a:rPr lang="en-US" sz="1250" kern="1200" dirty="0">
                          <a:solidFill>
                            <a:schemeClr val="dk1"/>
                          </a:solidFill>
                          <a:latin typeface="Tw Cen MT" panose="020B0602020104020603" pitchFamily="34" charset="0"/>
                          <a:ea typeface="+mn-ea"/>
                          <a:cs typeface="+mn-cs"/>
                        </a:rPr>
                        <a:t>DESIGN &amp; BUILD</a:t>
                      </a:r>
                    </a:p>
                  </a:txBody>
                  <a:tcPr marL="89594" marR="89594" marT="44797" marB="44797"/>
                </a:tc>
                <a:tc>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20%</a:t>
                      </a:r>
                    </a:p>
                  </a:txBody>
                  <a:tcPr marL="69412" marR="69412" marT="46269" marB="46269"/>
                </a:tc>
                <a:tc>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10%</a:t>
                      </a:r>
                    </a:p>
                  </a:txBody>
                  <a:tcPr marL="69412" marR="69412" marT="46269" marB="46269"/>
                </a:tc>
                <a:tc>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5%</a:t>
                      </a:r>
                    </a:p>
                  </a:txBody>
                  <a:tcPr marL="69412" marR="69412" marT="46269" marB="46269"/>
                </a:tc>
                <a:tc>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3%</a:t>
                      </a:r>
                    </a:p>
                  </a:txBody>
                  <a:tcPr marL="69412" marR="69412" marT="46269" marB="46269"/>
                </a:tc>
                <a:extLst>
                  <a:ext uri="{0D108BD9-81ED-4DB2-BD59-A6C34878D82A}">
                    <a16:rowId xmlns:a16="http://schemas.microsoft.com/office/drawing/2014/main" val="10001"/>
                  </a:ext>
                </a:extLst>
              </a:tr>
              <a:tr h="514829">
                <a:tc vMerge="1">
                  <a:txBody>
                    <a:bodyPr/>
                    <a:lstStyle/>
                    <a:p>
                      <a:pPr marL="0" algn="l"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tc gridSpan="4">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Plus all firms</a:t>
                      </a:r>
                      <a:r>
                        <a:rPr lang="en-US" sz="1300" kern="1200" baseline="0" dirty="0">
                          <a:solidFill>
                            <a:schemeClr val="dk1"/>
                          </a:solidFill>
                          <a:latin typeface="Tw Cen MT" panose="020B0602020104020603" pitchFamily="34" charset="0"/>
                          <a:ea typeface="+mn-ea"/>
                          <a:cs typeface="+mn-cs"/>
                        </a:rPr>
                        <a:t> named in the proposal </a:t>
                      </a:r>
                      <a:endParaRPr lang="en-US" sz="1300" kern="1200" dirty="0">
                        <a:solidFill>
                          <a:schemeClr val="dk1"/>
                        </a:solidFill>
                        <a:latin typeface="Tw Cen MT" panose="020B0602020104020603" pitchFamily="34" charset="0"/>
                        <a:ea typeface="+mn-ea"/>
                        <a:cs typeface="+mn-cs"/>
                      </a:endParaRPr>
                    </a:p>
                  </a:txBody>
                  <a:tcPr marL="89594" marR="89594" marT="44797" marB="44797"/>
                </a:tc>
                <a:tc hMerge="1">
                  <a:txBody>
                    <a:bodyPr/>
                    <a:lstStyle/>
                    <a:p>
                      <a:pPr marL="0" algn="ctr"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tc hMerge="1">
                  <a:txBody>
                    <a:bodyPr/>
                    <a:lstStyle/>
                    <a:p>
                      <a:pPr marL="0" algn="ctr"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tc hMerge="1">
                  <a:txBody>
                    <a:bodyPr/>
                    <a:lstStyle/>
                    <a:p>
                      <a:pPr marL="0" algn="ctr"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03839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609600"/>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8373" name="TextBox 23"/>
          <p:cNvSpPr txBox="1">
            <a:spLocks noChangeArrowheads="1"/>
          </p:cNvSpPr>
          <p:nvPr/>
        </p:nvSpPr>
        <p:spPr bwMode="auto">
          <a:xfrm>
            <a:off x="17463" y="42862"/>
            <a:ext cx="5602287"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dirty="0">
                <a:solidFill>
                  <a:srgbClr val="D9D9D9"/>
                </a:solidFill>
                <a:latin typeface="Tw Cen MT" pitchFamily="34" charset="0"/>
              </a:rPr>
              <a:t>LAX: WHAT YOU SHOULD KNOW</a:t>
            </a:r>
          </a:p>
        </p:txBody>
      </p:sp>
      <p:graphicFrame>
        <p:nvGraphicFramePr>
          <p:cNvPr id="9" name="Diagram 8"/>
          <p:cNvGraphicFramePr/>
          <p:nvPr/>
        </p:nvGraphicFramePr>
        <p:xfrm>
          <a:off x="84364" y="691980"/>
          <a:ext cx="5908933" cy="5947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6934200" y="481013"/>
            <a:ext cx="1763713" cy="636905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i="1" dirty="0">
                <a:solidFill>
                  <a:srgbClr val="002060"/>
                </a:solidFill>
                <a:latin typeface="+mj-lt"/>
              </a:rPr>
              <a:t>BE PREPARED</a:t>
            </a:r>
          </a:p>
          <a:p>
            <a:pPr fontAlgn="auto">
              <a:spcBef>
                <a:spcPts val="0"/>
              </a:spcBef>
              <a:spcAft>
                <a:spcPts val="0"/>
              </a:spcAft>
              <a:defRPr/>
            </a:pPr>
            <a:endParaRPr lang="en-US" b="1" i="1" dirty="0">
              <a:solidFill>
                <a:srgbClr val="002060"/>
              </a:solidFill>
              <a:latin typeface="+mj-lt"/>
            </a:endParaRPr>
          </a:p>
          <a:p>
            <a:pPr fontAlgn="auto">
              <a:spcBef>
                <a:spcPts val="0"/>
              </a:spcBef>
              <a:spcAft>
                <a:spcPts val="0"/>
              </a:spcAft>
              <a:defRPr/>
            </a:pPr>
            <a:r>
              <a:rPr lang="en-US" b="1" i="1" dirty="0">
                <a:solidFill>
                  <a:srgbClr val="002060"/>
                </a:solidFill>
                <a:latin typeface="+mj-lt"/>
              </a:rPr>
              <a:t>The doors of opportunity are open. </a:t>
            </a:r>
          </a:p>
          <a:p>
            <a:pPr fontAlgn="auto">
              <a:spcBef>
                <a:spcPts val="0"/>
              </a:spcBef>
              <a:spcAft>
                <a:spcPts val="0"/>
              </a:spcAft>
              <a:defRPr/>
            </a:pPr>
            <a:endParaRPr lang="en-US" b="1" i="1" dirty="0">
              <a:solidFill>
                <a:srgbClr val="002060"/>
              </a:solidFill>
              <a:latin typeface="+mj-lt"/>
            </a:endParaRPr>
          </a:p>
          <a:p>
            <a:pPr fontAlgn="auto">
              <a:spcBef>
                <a:spcPts val="0"/>
              </a:spcBef>
              <a:spcAft>
                <a:spcPts val="0"/>
              </a:spcAft>
              <a:defRPr/>
            </a:pPr>
            <a:r>
              <a:rPr lang="en-US" b="1" i="1" dirty="0">
                <a:solidFill>
                  <a:srgbClr val="002060"/>
                </a:solidFill>
                <a:latin typeface="+mj-lt"/>
              </a:rPr>
              <a:t>Prepare to walk through. </a:t>
            </a:r>
          </a:p>
          <a:p>
            <a:pPr fontAlgn="auto">
              <a:spcBef>
                <a:spcPts val="0"/>
              </a:spcBef>
              <a:spcAft>
                <a:spcPts val="0"/>
              </a:spcAft>
              <a:defRPr/>
            </a:pPr>
            <a:endParaRPr lang="en-US" b="1" i="1" dirty="0">
              <a:solidFill>
                <a:srgbClr val="002060"/>
              </a:solidFill>
            </a:endParaRPr>
          </a:p>
          <a:p>
            <a:pPr fontAlgn="auto">
              <a:spcBef>
                <a:spcPts val="0"/>
              </a:spcBef>
              <a:spcAft>
                <a:spcPts val="0"/>
              </a:spcAft>
              <a:defRPr/>
            </a:pPr>
            <a:endParaRPr lang="en-US" b="1" i="1" dirty="0">
              <a:solidFill>
                <a:srgbClr val="002060"/>
              </a:solidFill>
            </a:endParaRPr>
          </a:p>
          <a:p>
            <a:pPr fontAlgn="auto">
              <a:spcBef>
                <a:spcPts val="0"/>
              </a:spcBef>
              <a:spcAft>
                <a:spcPts val="0"/>
              </a:spcAft>
              <a:defRPr/>
            </a:pPr>
            <a:endParaRPr lang="en-US" dirty="0">
              <a:solidFill>
                <a:srgbClr val="002060"/>
              </a:solidFill>
            </a:endParaRPr>
          </a:p>
        </p:txBody>
      </p:sp>
    </p:spTree>
    <p:extLst>
      <p:ext uri="{BB962C8B-B14F-4D97-AF65-F5344CB8AC3E}">
        <p14:creationId xmlns:p14="http://schemas.microsoft.com/office/powerpoint/2010/main" val="1133400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652992"/>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7349" name="TextBox 23"/>
          <p:cNvSpPr txBox="1">
            <a:spLocks noChangeArrowheads="1"/>
          </p:cNvSpPr>
          <p:nvPr/>
        </p:nvSpPr>
        <p:spPr bwMode="auto">
          <a:xfrm>
            <a:off x="17463" y="64886"/>
            <a:ext cx="6992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dirty="0">
                <a:solidFill>
                  <a:srgbClr val="D9D9D9"/>
                </a:solidFill>
                <a:latin typeface="Tw Cen MT" pitchFamily="34" charset="0"/>
              </a:rPr>
              <a:t>LAX: SMALL BUSINESS POLICIES &amp; SUPPORT</a:t>
            </a:r>
          </a:p>
        </p:txBody>
      </p:sp>
      <p:grpSp>
        <p:nvGrpSpPr>
          <p:cNvPr id="57350" name="Group 2"/>
          <p:cNvGrpSpPr>
            <a:grpSpLocks/>
          </p:cNvGrpSpPr>
          <p:nvPr/>
        </p:nvGrpSpPr>
        <p:grpSpPr bwMode="auto">
          <a:xfrm>
            <a:off x="4517496" y="2330978"/>
            <a:ext cx="3344863" cy="1416050"/>
            <a:chOff x="-89225" y="3475295"/>
            <a:chExt cx="5110260" cy="1299980"/>
          </a:xfrm>
        </p:grpSpPr>
        <p:sp>
          <p:nvSpPr>
            <p:cNvPr id="57374" name="TextBox 6"/>
            <p:cNvSpPr txBox="1">
              <a:spLocks noChangeArrowheads="1"/>
            </p:cNvSpPr>
            <p:nvPr/>
          </p:nvSpPr>
          <p:spPr bwMode="auto">
            <a:xfrm>
              <a:off x="960962" y="3475295"/>
              <a:ext cx="4060073" cy="129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b="1" i="1" dirty="0">
                  <a:solidFill>
                    <a:srgbClr val="242484"/>
                  </a:solidFill>
                  <a:latin typeface="Tw Cen MT" pitchFamily="34" charset="0"/>
                </a:rPr>
                <a:t>LAX BUSINESS NAVIGATION &amp; SUPPORT OFFICE</a:t>
              </a:r>
            </a:p>
            <a:p>
              <a:pPr eaLnBrk="1" hangingPunct="1">
                <a:lnSpc>
                  <a:spcPct val="100000"/>
                </a:lnSpc>
                <a:spcBef>
                  <a:spcPct val="0"/>
                </a:spcBef>
                <a:buFontTx/>
                <a:buNone/>
              </a:pPr>
              <a:r>
                <a:rPr lang="en-US" altLang="en-US" sz="1800" i="1" dirty="0">
                  <a:solidFill>
                    <a:srgbClr val="000000"/>
                  </a:solidFill>
                  <a:latin typeface="Tw Cen MT" pitchFamily="34" charset="0"/>
                </a:rPr>
                <a:t>Help small, local, diverse firms navigate LAWA and connect to resources</a:t>
              </a:r>
              <a:endParaRPr lang="en-US" altLang="en-US" sz="1800" i="1" dirty="0">
                <a:solidFill>
                  <a:srgbClr val="242484"/>
                </a:solidFill>
                <a:latin typeface="Tw Cen MT" pitchFamily="34" charset="0"/>
              </a:endParaRPr>
            </a:p>
          </p:txBody>
        </p:sp>
        <p:pic>
          <p:nvPicPr>
            <p:cNvPr id="57375"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225" y="3527710"/>
              <a:ext cx="972296" cy="82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51" name="Group 12"/>
          <p:cNvGrpSpPr>
            <a:grpSpLocks/>
          </p:cNvGrpSpPr>
          <p:nvPr/>
        </p:nvGrpSpPr>
        <p:grpSpPr bwMode="auto">
          <a:xfrm>
            <a:off x="4534429" y="3985153"/>
            <a:ext cx="3932503" cy="2215991"/>
            <a:chOff x="82038" y="4618549"/>
            <a:chExt cx="5513257" cy="2216037"/>
          </a:xfrm>
        </p:grpSpPr>
        <p:pic>
          <p:nvPicPr>
            <p:cNvPr id="57372"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038" y="4618549"/>
              <a:ext cx="796159" cy="77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3" name="TextBox 9"/>
            <p:cNvSpPr txBox="1">
              <a:spLocks noChangeArrowheads="1"/>
            </p:cNvSpPr>
            <p:nvPr/>
          </p:nvSpPr>
          <p:spPr bwMode="auto">
            <a:xfrm>
              <a:off x="951358" y="4618549"/>
              <a:ext cx="4643937" cy="22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b="1" i="1" dirty="0">
                  <a:solidFill>
                    <a:srgbClr val="242484"/>
                  </a:solidFill>
                  <a:latin typeface="Tw Cen MT" pitchFamily="34" charset="0"/>
                </a:rPr>
                <a:t>NEW!</a:t>
              </a:r>
            </a:p>
            <a:p>
              <a:pPr eaLnBrk="1" hangingPunct="1">
                <a:lnSpc>
                  <a:spcPct val="100000"/>
                </a:lnSpc>
                <a:spcBef>
                  <a:spcPct val="0"/>
                </a:spcBef>
                <a:buFontTx/>
                <a:buNone/>
              </a:pPr>
              <a:r>
                <a:rPr lang="en-US" altLang="en-US" sz="1600" b="1" i="1" dirty="0">
                  <a:solidFill>
                    <a:srgbClr val="242484"/>
                  </a:solidFill>
                  <a:latin typeface="Tw Cen MT" pitchFamily="34" charset="0"/>
                </a:rPr>
                <a:t>BUILDLAX- THE LAWA CONTRACTOR DEVELOPMENT ACADEMY</a:t>
              </a:r>
            </a:p>
            <a:p>
              <a:pPr eaLnBrk="1" hangingPunct="1">
                <a:lnSpc>
                  <a:spcPct val="100000"/>
                </a:lnSpc>
                <a:spcBef>
                  <a:spcPct val="0"/>
                </a:spcBef>
                <a:buFontTx/>
                <a:buNone/>
              </a:pPr>
              <a:r>
                <a:rPr lang="en-US" altLang="en-US" sz="1800" i="1" dirty="0">
                  <a:solidFill>
                    <a:srgbClr val="000000"/>
                  </a:solidFill>
                  <a:latin typeface="Tw Cen MT" pitchFamily="34" charset="0"/>
                </a:rPr>
                <a:t>Provides small contractors support and preparation to address the challenges they may encounter  accessing contract opportunities on LAWA projects.</a:t>
              </a:r>
            </a:p>
          </p:txBody>
        </p:sp>
      </p:grpSp>
      <p:grpSp>
        <p:nvGrpSpPr>
          <p:cNvPr id="57352" name="Group 14"/>
          <p:cNvGrpSpPr>
            <a:grpSpLocks/>
          </p:cNvGrpSpPr>
          <p:nvPr/>
        </p:nvGrpSpPr>
        <p:grpSpPr bwMode="auto">
          <a:xfrm>
            <a:off x="4495800" y="652992"/>
            <a:ext cx="3667126" cy="1427162"/>
            <a:chOff x="-299366" y="728999"/>
            <a:chExt cx="6421033" cy="1428466"/>
          </a:xfrm>
        </p:grpSpPr>
        <p:pic>
          <p:nvPicPr>
            <p:cNvPr id="57370" name="Picture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9366" y="728999"/>
              <a:ext cx="1756937" cy="9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1" name="TextBox 11"/>
            <p:cNvSpPr txBox="1">
              <a:spLocks noChangeArrowheads="1"/>
            </p:cNvSpPr>
            <p:nvPr/>
          </p:nvSpPr>
          <p:spPr bwMode="auto">
            <a:xfrm>
              <a:off x="1104367" y="771900"/>
              <a:ext cx="5017300" cy="138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b="1" i="1" dirty="0">
                  <a:solidFill>
                    <a:srgbClr val="242484"/>
                  </a:solidFill>
                  <a:latin typeface="Tw Cen MT" pitchFamily="34" charset="0"/>
                </a:rPr>
                <a:t>ESTABLISH LAWA CONTRACTOR RECRUITMENT PIPELINE PARTNERSHIPS </a:t>
              </a:r>
            </a:p>
            <a:p>
              <a:pPr eaLnBrk="1" hangingPunct="1">
                <a:lnSpc>
                  <a:spcPct val="100000"/>
                </a:lnSpc>
                <a:spcBef>
                  <a:spcPct val="0"/>
                </a:spcBef>
                <a:buFontTx/>
                <a:buNone/>
              </a:pPr>
              <a:r>
                <a:rPr lang="en-US" altLang="en-US" sz="1800" i="1" dirty="0">
                  <a:solidFill>
                    <a:srgbClr val="000000"/>
                  </a:solidFill>
                  <a:latin typeface="Tw Cen MT" pitchFamily="34" charset="0"/>
                </a:rPr>
                <a:t>Build a pipeline of firms at various levels of readiness</a:t>
              </a:r>
              <a:endParaRPr lang="en-US" altLang="en-US" sz="1800" i="1" dirty="0">
                <a:solidFill>
                  <a:srgbClr val="242484"/>
                </a:solidFill>
                <a:latin typeface="Tw Cen MT" pitchFamily="34" charset="0"/>
              </a:endParaRPr>
            </a:p>
          </p:txBody>
        </p:sp>
      </p:grpSp>
      <p:sp>
        <p:nvSpPr>
          <p:cNvPr id="57369" name="Rectangle 15"/>
          <p:cNvSpPr>
            <a:spLocks noChangeArrowheads="1"/>
          </p:cNvSpPr>
          <p:nvPr/>
        </p:nvSpPr>
        <p:spPr bwMode="auto">
          <a:xfrm>
            <a:off x="76729" y="6477000"/>
            <a:ext cx="891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dirty="0">
                <a:solidFill>
                  <a:srgbClr val="000000"/>
                </a:solidFill>
                <a:latin typeface="Tw Cen MT" pitchFamily="34" charset="0"/>
              </a:rPr>
              <a:t> </a:t>
            </a:r>
            <a:r>
              <a:rPr lang="en-US" altLang="en-US" sz="1600" dirty="0">
                <a:solidFill>
                  <a:srgbClr val="000000"/>
                </a:solidFill>
                <a:latin typeface="Tw Cen MT" pitchFamily="34" charset="0"/>
                <a:hlinkClick r:id="rId6"/>
              </a:rPr>
              <a:t>http://www.lawa.org</a:t>
            </a:r>
            <a:r>
              <a:rPr lang="en-US" altLang="en-US" sz="1600" dirty="0">
                <a:solidFill>
                  <a:srgbClr val="000000"/>
                </a:solidFill>
                <a:latin typeface="Tw Cen MT" pitchFamily="34" charset="0"/>
              </a:rPr>
              <a:t> - &gt; About LAWA - &gt; Business Opportunities - &gt; Administrative Requirements </a:t>
            </a:r>
          </a:p>
        </p:txBody>
      </p:sp>
      <p:pic>
        <p:nvPicPr>
          <p:cNvPr id="66562"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38666" y="2078622"/>
            <a:ext cx="4048125" cy="24193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069713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939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76200" y="76200"/>
            <a:ext cx="8229600" cy="584775"/>
          </a:xfrm>
          <a:prstGeom prst="rect">
            <a:avLst/>
          </a:prstGeom>
          <a:noFill/>
          <a:ln>
            <a:noFill/>
          </a:ln>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defRPr/>
            </a:pPr>
            <a:r>
              <a:rPr lang="en-US" altLang="en-US" sz="3200" b="1" dirty="0">
                <a:solidFill>
                  <a:schemeClr val="tx2"/>
                </a:solidFill>
                <a:latin typeface="Tw Cen MT" pitchFamily="34" charset="0"/>
              </a:rPr>
              <a:t>BUSINESS, JOBS &amp; SOCIAL RESPONSIBILITY</a:t>
            </a:r>
          </a:p>
        </p:txBody>
      </p:sp>
      <p:sp>
        <p:nvSpPr>
          <p:cNvPr id="2" name="Rectangle 1"/>
          <p:cNvSpPr/>
          <p:nvPr/>
        </p:nvSpPr>
        <p:spPr>
          <a:xfrm>
            <a:off x="76200" y="5557355"/>
            <a:ext cx="6689725" cy="1282723"/>
          </a:xfrm>
          <a:prstGeom prst="rect">
            <a:avLst/>
          </a:prstGeom>
        </p:spPr>
        <p:txBody>
          <a:bodyPr wrap="square">
            <a:spAutoFit/>
          </a:bodyPr>
          <a:lstStyle/>
          <a:p>
            <a:pPr marL="0" marR="0" indent="0" algn="ctr">
              <a:lnSpc>
                <a:spcPct val="119000"/>
              </a:lnSpc>
              <a:spcBef>
                <a:spcPts val="0"/>
              </a:spcBef>
              <a:spcAft>
                <a:spcPts val="0"/>
              </a:spcAft>
            </a:pPr>
            <a:r>
              <a:rPr lang="en-US" b="1" kern="1400" dirty="0">
                <a:solidFill>
                  <a:srgbClr val="FFFFFF"/>
                </a:solidFill>
                <a:latin typeface="Tw Cen MT"/>
              </a:rPr>
              <a:t>For general inquires, contact the Business Jobs and </a:t>
            </a:r>
            <a:endParaRPr lang="en-US" sz="1100" b="1" kern="1400" dirty="0">
              <a:solidFill>
                <a:srgbClr val="000000"/>
              </a:solidFill>
              <a:latin typeface="Calibri"/>
            </a:endParaRPr>
          </a:p>
          <a:p>
            <a:pPr marL="0" marR="0" indent="0" algn="ctr">
              <a:lnSpc>
                <a:spcPct val="119000"/>
              </a:lnSpc>
              <a:spcBef>
                <a:spcPts val="0"/>
              </a:spcBef>
              <a:spcAft>
                <a:spcPts val="0"/>
              </a:spcAft>
            </a:pPr>
            <a:r>
              <a:rPr lang="en-US" b="1" kern="1400" dirty="0">
                <a:solidFill>
                  <a:srgbClr val="FFFFFF"/>
                </a:solidFill>
                <a:latin typeface="Tw Cen MT"/>
              </a:rPr>
              <a:t>Social Responsibility Division at </a:t>
            </a:r>
            <a:r>
              <a:rPr lang="en-US" b="1" u="sng" kern="1400" dirty="0">
                <a:solidFill>
                  <a:srgbClr val="FFFFFF"/>
                </a:solidFill>
                <a:latin typeface="Tw Cen MT"/>
                <a:hlinkClick r:id="rId4"/>
              </a:rPr>
              <a:t>BusinessandJobs@lawa.org</a:t>
            </a:r>
            <a:r>
              <a:rPr lang="en-US" b="1" kern="1400" dirty="0">
                <a:solidFill>
                  <a:srgbClr val="FFFFFF"/>
                </a:solidFill>
                <a:latin typeface="Tw Cen MT"/>
              </a:rPr>
              <a:t> or (424) 646 -7300. </a:t>
            </a:r>
            <a:endParaRPr lang="en-US" sz="1100" b="1" kern="1400" dirty="0">
              <a:solidFill>
                <a:srgbClr val="000000"/>
              </a:solidFill>
              <a:latin typeface="Calibri"/>
            </a:endParaRPr>
          </a:p>
          <a:p>
            <a:pPr>
              <a:lnSpc>
                <a:spcPct val="119000"/>
              </a:lnSpc>
              <a:spcBef>
                <a:spcPts val="0"/>
              </a:spcBef>
              <a:spcAft>
                <a:spcPts val="600"/>
              </a:spcAft>
            </a:pPr>
            <a:r>
              <a:rPr lang="en-US" sz="1100" kern="1400" dirty="0">
                <a:solidFill>
                  <a:srgbClr val="000000"/>
                </a:solidFill>
                <a:latin typeface="Calibri"/>
              </a:rPr>
              <a:t> </a:t>
            </a:r>
            <a:endParaRPr lang="en-US" sz="1100" kern="1400" dirty="0">
              <a:solidFill>
                <a:srgbClr val="000000"/>
              </a:solidFill>
              <a:effectLst/>
              <a:latin typeface="Calibri"/>
            </a:endParaRPr>
          </a:p>
        </p:txBody>
      </p:sp>
      <p:sp>
        <p:nvSpPr>
          <p:cNvPr id="3" name="Rectangle 2"/>
          <p:cNvSpPr/>
          <p:nvPr/>
        </p:nvSpPr>
        <p:spPr>
          <a:xfrm>
            <a:off x="914400" y="1447800"/>
            <a:ext cx="5105400" cy="1107996"/>
          </a:xfrm>
          <a:prstGeom prst="rect">
            <a:avLst/>
          </a:prstGeom>
        </p:spPr>
        <p:txBody>
          <a:bodyPr wrap="square">
            <a:spAutoFit/>
          </a:bodyPr>
          <a:lstStyle/>
          <a:p>
            <a:pPr algn="ctr">
              <a:defRPr/>
            </a:pPr>
            <a:r>
              <a:rPr lang="en-US" altLang="en-US" b="1" dirty="0">
                <a:latin typeface="Tw Cen MT" pitchFamily="34" charset="0"/>
              </a:rPr>
              <a:t>For more information please contact: </a:t>
            </a:r>
          </a:p>
          <a:p>
            <a:pPr algn="ctr">
              <a:defRPr/>
            </a:pPr>
            <a:r>
              <a:rPr lang="en-US" altLang="en-US" sz="2400" b="1" dirty="0" err="1">
                <a:latin typeface="Tw Cen MT" pitchFamily="34" charset="0"/>
              </a:rPr>
              <a:t>Shanette</a:t>
            </a:r>
            <a:r>
              <a:rPr lang="en-US" altLang="en-US" sz="2400" b="1" dirty="0">
                <a:latin typeface="Tw Cen MT" pitchFamily="34" charset="0"/>
              </a:rPr>
              <a:t> Anderson</a:t>
            </a:r>
          </a:p>
          <a:p>
            <a:pPr algn="ctr">
              <a:defRPr/>
            </a:pPr>
            <a:r>
              <a:rPr lang="en-US" altLang="en-US" sz="2400" b="1" dirty="0">
                <a:latin typeface="Tw Cen MT" pitchFamily="34" charset="0"/>
              </a:rPr>
              <a:t>sanderson@lawa.org</a:t>
            </a:r>
            <a:endParaRPr lang="en-US" altLang="en-US" sz="2400" b="1" dirty="0">
              <a:solidFill>
                <a:srgbClr val="00B0F0"/>
              </a:solidFill>
              <a:latin typeface="Tw Cen MT" pitchFamily="34" charset="0"/>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925" y="5930106"/>
            <a:ext cx="1858963" cy="929482"/>
          </a:xfrm>
          <a:prstGeom prst="rect">
            <a:avLst/>
          </a:prstGeom>
        </p:spPr>
      </p:pic>
    </p:spTree>
    <p:extLst>
      <p:ext uri="{BB962C8B-B14F-4D97-AF65-F5344CB8AC3E}">
        <p14:creationId xmlns:p14="http://schemas.microsoft.com/office/powerpoint/2010/main" val="95695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7700" y="1295400"/>
            <a:ext cx="4576042" cy="3048000"/>
          </a:xfrm>
          <a:prstGeom prst="rect">
            <a:avLst/>
          </a:prstGeom>
          <a:effectLst/>
        </p:spPr>
      </p:pic>
      <p:sp>
        <p:nvSpPr>
          <p:cNvPr id="28674" name="Rectangle 2"/>
          <p:cNvSpPr>
            <a:spLocks noGrp="1" noChangeArrowheads="1"/>
          </p:cNvSpPr>
          <p:nvPr>
            <p:ph type="title"/>
          </p:nvPr>
        </p:nvSpPr>
        <p:spPr>
          <a:xfrm>
            <a:off x="304800" y="1066800"/>
            <a:ext cx="8356600" cy="639763"/>
          </a:xfrm>
        </p:spPr>
        <p:txBody>
          <a:bodyPr/>
          <a:lstStyle/>
          <a:p>
            <a:pPr eaLnBrk="1" hangingPunct="1"/>
            <a:r>
              <a:rPr lang="en-US" altLang="en-US" sz="3200" b="1" i="1" dirty="0"/>
              <a:t>Business Opportunities</a:t>
            </a:r>
          </a:p>
        </p:txBody>
      </p:sp>
      <p:sp>
        <p:nvSpPr>
          <p:cNvPr id="28675" name="Rectangle 3"/>
          <p:cNvSpPr>
            <a:spLocks noGrp="1" noChangeArrowheads="1"/>
          </p:cNvSpPr>
          <p:nvPr>
            <p:ph idx="1"/>
          </p:nvPr>
        </p:nvSpPr>
        <p:spPr>
          <a:xfrm>
            <a:off x="74399" y="1828800"/>
            <a:ext cx="8458200" cy="2209800"/>
          </a:xfrm>
        </p:spPr>
        <p:txBody>
          <a:bodyPr/>
          <a:lstStyle/>
          <a:p>
            <a:pPr eaLnBrk="1" hangingPunct="1">
              <a:lnSpc>
                <a:spcPct val="90000"/>
              </a:lnSpc>
              <a:buFontTx/>
              <a:buNone/>
            </a:pPr>
            <a:r>
              <a:rPr lang="en-US" altLang="en-US" sz="2400" dirty="0">
                <a:latin typeface="Arial" charset="0"/>
              </a:rPr>
              <a:t>   LAWA procures hundreds of </a:t>
            </a:r>
          </a:p>
          <a:p>
            <a:pPr eaLnBrk="1" hangingPunct="1">
              <a:lnSpc>
                <a:spcPct val="90000"/>
              </a:lnSpc>
              <a:buFontTx/>
              <a:buNone/>
            </a:pPr>
            <a:r>
              <a:rPr lang="en-US" altLang="en-US" sz="2400" dirty="0">
                <a:latin typeface="Arial" charset="0"/>
              </a:rPr>
              <a:t>	million $ annually in Request </a:t>
            </a:r>
          </a:p>
          <a:p>
            <a:pPr eaLnBrk="1" hangingPunct="1">
              <a:lnSpc>
                <a:spcPct val="90000"/>
              </a:lnSpc>
              <a:buFontTx/>
              <a:buNone/>
            </a:pPr>
            <a:r>
              <a:rPr lang="en-US" altLang="en-US" sz="2400" dirty="0">
                <a:latin typeface="Arial" charset="0"/>
              </a:rPr>
              <a:t>	for Bids (RFBs):</a:t>
            </a:r>
            <a:endParaRPr lang="en-US" altLang="en-US" sz="1800" dirty="0">
              <a:latin typeface="Arial" charset="0"/>
            </a:endParaRPr>
          </a:p>
          <a:p>
            <a:pPr lvl="2" eaLnBrk="1" hangingPunct="1">
              <a:lnSpc>
                <a:spcPct val="120000"/>
              </a:lnSpc>
              <a:buClr>
                <a:schemeClr val="tx2"/>
              </a:buClr>
            </a:pPr>
            <a:r>
              <a:rPr lang="en-US" altLang="en-US" dirty="0">
                <a:latin typeface="Arial" charset="0"/>
              </a:rPr>
              <a:t>Goods and Equipment</a:t>
            </a:r>
          </a:p>
          <a:p>
            <a:pPr lvl="2" eaLnBrk="1" hangingPunct="1">
              <a:lnSpc>
                <a:spcPct val="120000"/>
              </a:lnSpc>
              <a:buClr>
                <a:schemeClr val="tx2"/>
              </a:buClr>
            </a:pPr>
            <a:r>
              <a:rPr lang="en-US" altLang="en-US" dirty="0">
                <a:latin typeface="Arial" charset="0"/>
              </a:rPr>
              <a:t>Materials and Supplies</a:t>
            </a:r>
          </a:p>
          <a:p>
            <a:pPr lvl="2" eaLnBrk="1" hangingPunct="1">
              <a:lnSpc>
                <a:spcPct val="120000"/>
              </a:lnSpc>
              <a:buClr>
                <a:schemeClr val="tx2"/>
              </a:buClr>
            </a:pPr>
            <a:r>
              <a:rPr lang="en-US" altLang="en-US" dirty="0">
                <a:latin typeface="Arial" charset="0"/>
              </a:rPr>
              <a:t>Non-professional services.</a:t>
            </a:r>
          </a:p>
          <a:p>
            <a:pPr lvl="2" eaLnBrk="1" hangingPunct="1">
              <a:lnSpc>
                <a:spcPct val="120000"/>
              </a:lnSpc>
              <a:buClr>
                <a:schemeClr val="tx2"/>
              </a:buClr>
            </a:pPr>
            <a:endParaRPr lang="en-US" altLang="en-US" sz="1800" dirty="0">
              <a:latin typeface="Arial" charset="0"/>
            </a:endParaRPr>
          </a:p>
          <a:p>
            <a:pPr marL="668337" lvl="2" indent="0" eaLnBrk="1" hangingPunct="1">
              <a:lnSpc>
                <a:spcPct val="120000"/>
              </a:lnSpc>
              <a:buClr>
                <a:schemeClr val="tx2"/>
              </a:buClr>
              <a:buNone/>
            </a:pPr>
            <a:endParaRPr lang="en-US" altLang="en-US" sz="1800" dirty="0"/>
          </a:p>
          <a:p>
            <a:pPr lvl="2" eaLnBrk="1" hangingPunct="1">
              <a:lnSpc>
                <a:spcPct val="120000"/>
              </a:lnSpc>
              <a:buClr>
                <a:schemeClr val="tx2"/>
              </a:buClr>
            </a:pPr>
            <a:endParaRPr lang="en-US" altLang="en-US" sz="1800" dirty="0"/>
          </a:p>
        </p:txBody>
      </p:sp>
      <p:sp>
        <p:nvSpPr>
          <p:cNvPr id="2" name="Slide Number Placeholder 1"/>
          <p:cNvSpPr>
            <a:spLocks noGrp="1"/>
          </p:cNvSpPr>
          <p:nvPr>
            <p:ph type="sldNum" sz="quarter" idx="12"/>
          </p:nvPr>
        </p:nvSpPr>
        <p:spPr/>
        <p:txBody>
          <a:bodyPr/>
          <a:lstStyle/>
          <a:p>
            <a:pPr>
              <a:defRPr/>
            </a:pPr>
            <a:fld id="{D1E9598F-1962-48E5-82EB-4A7D33FE9D5E}" type="slidenum">
              <a:rPr lang="en-US" smtClean="0"/>
              <a:pPr>
                <a:defRPr/>
              </a:pPr>
              <a:t>4</a:t>
            </a:fld>
            <a:endParaRPr lang="en-US" dirty="0"/>
          </a:p>
        </p:txBody>
      </p:sp>
      <p:sp>
        <p:nvSpPr>
          <p:cNvPr id="5" name="Rectangle 3">
            <a:extLst>
              <a:ext uri="{FF2B5EF4-FFF2-40B4-BE49-F238E27FC236}">
                <a16:creationId xmlns:a16="http://schemas.microsoft.com/office/drawing/2014/main" id="{68B96455-AEAD-4466-BDF8-768A5CE8BE17}"/>
              </a:ext>
            </a:extLst>
          </p:cNvPr>
          <p:cNvSpPr txBox="1">
            <a:spLocks noChangeArrowheads="1"/>
          </p:cNvSpPr>
          <p:nvPr/>
        </p:nvSpPr>
        <p:spPr bwMode="auto">
          <a:xfrm>
            <a:off x="228600" y="45720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90000"/>
              </a:lnSpc>
              <a:buFontTx/>
              <a:buNone/>
            </a:pPr>
            <a:r>
              <a:rPr lang="en-US" altLang="en-US" sz="2400" dirty="0">
                <a:latin typeface="Arial" charset="0"/>
              </a:rPr>
              <a:t>   LAWA has administered over $14 Billion in Request for Proposals (RFPs):</a:t>
            </a:r>
            <a:endParaRPr lang="en-US" altLang="en-US" sz="1800" dirty="0">
              <a:latin typeface="Arial" charset="0"/>
            </a:endParaRPr>
          </a:p>
          <a:p>
            <a:pPr lvl="2" eaLnBrk="1" hangingPunct="1">
              <a:lnSpc>
                <a:spcPct val="120000"/>
              </a:lnSpc>
              <a:buClr>
                <a:schemeClr val="tx2"/>
              </a:buClr>
            </a:pPr>
            <a:r>
              <a:rPr lang="en-US" altLang="en-US" dirty="0">
                <a:latin typeface="Arial" charset="0"/>
              </a:rPr>
              <a:t>Construction Projects (Planning &amp; Development Group)</a:t>
            </a:r>
          </a:p>
          <a:p>
            <a:pPr lvl="2" eaLnBrk="1" hangingPunct="1">
              <a:lnSpc>
                <a:spcPct val="120000"/>
              </a:lnSpc>
              <a:buClr>
                <a:schemeClr val="tx2"/>
              </a:buClr>
            </a:pPr>
            <a:r>
              <a:rPr lang="en-US" altLang="en-US" dirty="0">
                <a:latin typeface="Arial" charset="0"/>
              </a:rPr>
              <a:t>Professional Services including </a:t>
            </a:r>
            <a:r>
              <a:rPr lang="en-US" altLang="en-US">
                <a:latin typeface="Arial" charset="0"/>
              </a:rPr>
              <a:t>On-Call contracts.</a:t>
            </a:r>
            <a:endParaRPr lang="en-US" altLang="en-US" dirty="0">
              <a:latin typeface="Arial" charset="0"/>
            </a:endParaRPr>
          </a:p>
          <a:p>
            <a:pPr lvl="2" eaLnBrk="1" hangingPunct="1">
              <a:lnSpc>
                <a:spcPct val="120000"/>
              </a:lnSpc>
              <a:buClr>
                <a:schemeClr val="tx2"/>
              </a:buClr>
            </a:pPr>
            <a:endParaRPr lang="en-US" altLang="en-US" sz="1800" dirty="0">
              <a:latin typeface="Arial" charset="0"/>
            </a:endParaRPr>
          </a:p>
          <a:p>
            <a:pPr marL="668337" lvl="2" indent="0" eaLnBrk="1" hangingPunct="1">
              <a:lnSpc>
                <a:spcPct val="120000"/>
              </a:lnSpc>
              <a:buClr>
                <a:schemeClr val="tx2"/>
              </a:buClr>
              <a:buFont typeface="Wingdings 2" pitchFamily="18" charset="2"/>
              <a:buNone/>
            </a:pPr>
            <a:endParaRPr lang="en-US" altLang="en-US" sz="1800" dirty="0"/>
          </a:p>
          <a:p>
            <a:pPr lvl="2" eaLnBrk="1" hangingPunct="1">
              <a:lnSpc>
                <a:spcPct val="120000"/>
              </a:lnSpc>
              <a:buClr>
                <a:schemeClr val="tx2"/>
              </a:buClr>
            </a:pPr>
            <a:endParaRPr lang="en-US" altLang="en-US" sz="1800" dirty="0"/>
          </a:p>
        </p:txBody>
      </p:sp>
    </p:spTree>
    <p:extLst>
      <p:ext uri="{BB962C8B-B14F-4D97-AF65-F5344CB8AC3E}">
        <p14:creationId xmlns:p14="http://schemas.microsoft.com/office/powerpoint/2010/main" val="6304987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ppt_x</p:attrName>
                                        </p:attrNameLst>
                                      </p:cBhvr>
                                      <p:tavLst>
                                        <p:tav tm="0">
                                          <p:val>
                                            <p:strVal val="#ppt_x-.2"/>
                                          </p:val>
                                        </p:tav>
                                        <p:tav tm="100000">
                                          <p:val>
                                            <p:strVal val="#ppt_x"/>
                                          </p:val>
                                        </p:tav>
                                      </p:tavLst>
                                    </p:anim>
                                    <p:anim calcmode="lin" valueType="num">
                                      <p:cBhvr>
                                        <p:cTn id="8"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Effect transition="in" filter="fade">
                                      <p:cBhvr>
                                        <p:cTn id="14" dur="500"/>
                                        <p:tgtEl>
                                          <p:spTgt spid="28675">
                                            <p:txEl>
                                              <p:pRg st="0" end="0"/>
                                            </p:txEl>
                                          </p:spTgt>
                                        </p:tgtEl>
                                      </p:cBhvr>
                                    </p:animEffect>
                                    <p:anim calcmode="lin" valueType="num">
                                      <p:cBhvr>
                                        <p:cTn id="15"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86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8675">
                                            <p:txEl>
                                              <p:pRg st="1" end="1"/>
                                            </p:txEl>
                                          </p:spTgt>
                                        </p:tgtEl>
                                        <p:attrNameLst>
                                          <p:attrName>style.visibility</p:attrName>
                                        </p:attrNameLst>
                                      </p:cBhvr>
                                      <p:to>
                                        <p:strVal val="visible"/>
                                      </p:to>
                                    </p:set>
                                    <p:animEffect transition="in" filter="fade">
                                      <p:cBhvr>
                                        <p:cTn id="21" dur="500"/>
                                        <p:tgtEl>
                                          <p:spTgt spid="28675">
                                            <p:txEl>
                                              <p:pRg st="1" end="1"/>
                                            </p:txEl>
                                          </p:spTgt>
                                        </p:tgtEl>
                                      </p:cBhvr>
                                    </p:animEffect>
                                    <p:anim calcmode="lin" valueType="num">
                                      <p:cBhvr>
                                        <p:cTn id="22"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86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8675">
                                            <p:txEl>
                                              <p:pRg st="2" end="2"/>
                                            </p:txEl>
                                          </p:spTgt>
                                        </p:tgtEl>
                                        <p:attrNameLst>
                                          <p:attrName>style.visibility</p:attrName>
                                        </p:attrNameLst>
                                      </p:cBhvr>
                                      <p:to>
                                        <p:strVal val="visible"/>
                                      </p:to>
                                    </p:set>
                                    <p:animEffect transition="in" filter="fade">
                                      <p:cBhvr>
                                        <p:cTn id="28" dur="500"/>
                                        <p:tgtEl>
                                          <p:spTgt spid="28675">
                                            <p:txEl>
                                              <p:pRg st="2" end="2"/>
                                            </p:txEl>
                                          </p:spTgt>
                                        </p:tgtEl>
                                      </p:cBhvr>
                                    </p:animEffect>
                                    <p:anim calcmode="lin" valueType="num">
                                      <p:cBhvr>
                                        <p:cTn id="2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8675">
                                            <p:txEl>
                                              <p:pRg st="2" end="2"/>
                                            </p:txEl>
                                          </p:spTgt>
                                        </p:tgtEl>
                                        <p:attrNameLst>
                                          <p:attrName>ppt_y</p:attrName>
                                        </p:attrNameLst>
                                      </p:cBhvr>
                                      <p:tavLst>
                                        <p:tav tm="0">
                                          <p:val>
                                            <p:strVal val="#ppt_y+.05"/>
                                          </p:val>
                                        </p:tav>
                                        <p:tav tm="100000">
                                          <p:val>
                                            <p:strVal val="#ppt_y"/>
                                          </p:val>
                                        </p:tav>
                                      </p:tavLst>
                                    </p:anim>
                                  </p:childTnLst>
                                </p:cTn>
                              </p:par>
                              <p:par>
                                <p:cTn id="31" presetID="44" presetClass="entr" presetSubtype="0" fill="hold" grpId="0" nodeType="withEffect">
                                  <p:stCondLst>
                                    <p:cond delay="0"/>
                                  </p:stCondLst>
                                  <p:childTnLst>
                                    <p:set>
                                      <p:cBhvr>
                                        <p:cTn id="32" dur="1" fill="hold">
                                          <p:stCondLst>
                                            <p:cond delay="0"/>
                                          </p:stCondLst>
                                        </p:cTn>
                                        <p:tgtEl>
                                          <p:spTgt spid="28675">
                                            <p:txEl>
                                              <p:pRg st="3" end="3"/>
                                            </p:txEl>
                                          </p:spTgt>
                                        </p:tgtEl>
                                        <p:attrNameLst>
                                          <p:attrName>style.visibility</p:attrName>
                                        </p:attrNameLst>
                                      </p:cBhvr>
                                      <p:to>
                                        <p:strVal val="visible"/>
                                      </p:to>
                                    </p:set>
                                    <p:animEffect transition="in" filter="fade">
                                      <p:cBhvr>
                                        <p:cTn id="33" dur="500"/>
                                        <p:tgtEl>
                                          <p:spTgt spid="28675">
                                            <p:txEl>
                                              <p:pRg st="3" end="3"/>
                                            </p:txEl>
                                          </p:spTgt>
                                        </p:tgtEl>
                                      </p:cBhvr>
                                    </p:animEffect>
                                    <p:anim calcmode="lin" valueType="num">
                                      <p:cBhvr>
                                        <p:cTn id="34"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28675">
                                            <p:txEl>
                                              <p:pRg st="3" end="3"/>
                                            </p:txEl>
                                          </p:spTgt>
                                        </p:tgtEl>
                                        <p:attrNameLst>
                                          <p:attrName>ppt_y</p:attrName>
                                        </p:attrNameLst>
                                      </p:cBhvr>
                                      <p:tavLst>
                                        <p:tav tm="0">
                                          <p:val>
                                            <p:strVal val="#ppt_y+.05"/>
                                          </p:val>
                                        </p:tav>
                                        <p:tav tm="100000">
                                          <p:val>
                                            <p:strVal val="#ppt_y"/>
                                          </p:val>
                                        </p:tav>
                                      </p:tavLst>
                                    </p:anim>
                                  </p:childTnLst>
                                </p:cTn>
                              </p:par>
                              <p:par>
                                <p:cTn id="36" presetID="44" presetClass="entr" presetSubtype="0" fill="hold" grpId="0" nodeType="withEffect">
                                  <p:stCondLst>
                                    <p:cond delay="0"/>
                                  </p:stCondLst>
                                  <p:childTnLst>
                                    <p:set>
                                      <p:cBhvr>
                                        <p:cTn id="37" dur="1" fill="hold">
                                          <p:stCondLst>
                                            <p:cond delay="0"/>
                                          </p:stCondLst>
                                        </p:cTn>
                                        <p:tgtEl>
                                          <p:spTgt spid="28675">
                                            <p:txEl>
                                              <p:pRg st="4" end="4"/>
                                            </p:txEl>
                                          </p:spTgt>
                                        </p:tgtEl>
                                        <p:attrNameLst>
                                          <p:attrName>style.visibility</p:attrName>
                                        </p:attrNameLst>
                                      </p:cBhvr>
                                      <p:to>
                                        <p:strVal val="visible"/>
                                      </p:to>
                                    </p:set>
                                    <p:animEffect transition="in" filter="fade">
                                      <p:cBhvr>
                                        <p:cTn id="38" dur="500"/>
                                        <p:tgtEl>
                                          <p:spTgt spid="28675">
                                            <p:txEl>
                                              <p:pRg st="4" end="4"/>
                                            </p:txEl>
                                          </p:spTgt>
                                        </p:tgtEl>
                                      </p:cBhvr>
                                    </p:animEffect>
                                    <p:anim calcmode="lin" valueType="num">
                                      <p:cBhvr>
                                        <p:cTn id="39"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28675">
                                            <p:txEl>
                                              <p:pRg st="4" end="4"/>
                                            </p:txEl>
                                          </p:spTgt>
                                        </p:tgtEl>
                                        <p:attrNameLst>
                                          <p:attrName>ppt_y</p:attrName>
                                        </p:attrNameLst>
                                      </p:cBhvr>
                                      <p:tavLst>
                                        <p:tav tm="0">
                                          <p:val>
                                            <p:strVal val="#ppt_y+.05"/>
                                          </p:val>
                                        </p:tav>
                                        <p:tav tm="100000">
                                          <p:val>
                                            <p:strVal val="#ppt_y"/>
                                          </p:val>
                                        </p:tav>
                                      </p:tavLst>
                                    </p:anim>
                                  </p:childTnLst>
                                </p:cTn>
                              </p:par>
                              <p:par>
                                <p:cTn id="41" presetID="44" presetClass="entr" presetSubtype="0" fill="hold" grpId="0" nodeType="withEffect">
                                  <p:stCondLst>
                                    <p:cond delay="0"/>
                                  </p:stCondLst>
                                  <p:childTnLst>
                                    <p:set>
                                      <p:cBhvr>
                                        <p:cTn id="42" dur="1" fill="hold">
                                          <p:stCondLst>
                                            <p:cond delay="0"/>
                                          </p:stCondLst>
                                        </p:cTn>
                                        <p:tgtEl>
                                          <p:spTgt spid="28675">
                                            <p:txEl>
                                              <p:pRg st="5" end="5"/>
                                            </p:txEl>
                                          </p:spTgt>
                                        </p:tgtEl>
                                        <p:attrNameLst>
                                          <p:attrName>style.visibility</p:attrName>
                                        </p:attrNameLst>
                                      </p:cBhvr>
                                      <p:to>
                                        <p:strVal val="visible"/>
                                      </p:to>
                                    </p:set>
                                    <p:animEffect transition="in" filter="fade">
                                      <p:cBhvr>
                                        <p:cTn id="43" dur="500"/>
                                        <p:tgtEl>
                                          <p:spTgt spid="28675">
                                            <p:txEl>
                                              <p:pRg st="5" end="5"/>
                                            </p:txEl>
                                          </p:spTgt>
                                        </p:tgtEl>
                                      </p:cBhvr>
                                    </p:animEffect>
                                    <p:anim calcmode="lin" valueType="num">
                                      <p:cBhvr>
                                        <p:cTn id="44"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2867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4" presetClass="entr" presetSubtype="0" fill="hold" grpId="0"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Effect transition="in" filter="fade">
                                      <p:cBhvr>
                                        <p:cTn id="50" dur="500"/>
                                        <p:tgtEl>
                                          <p:spTgt spid="5">
                                            <p:txEl>
                                              <p:pRg st="0" end="0"/>
                                            </p:txEl>
                                          </p:spTgt>
                                        </p:tgtEl>
                                      </p:cBhvr>
                                    </p:animEffect>
                                    <p:anim calcmode="lin" valueType="num">
                                      <p:cBhvr>
                                        <p:cTn id="5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5">
                                            <p:txEl>
                                              <p:pRg st="0" end="0"/>
                                            </p:txEl>
                                          </p:spTgt>
                                        </p:tgtEl>
                                        <p:attrNameLst>
                                          <p:attrName>ppt_y</p:attrName>
                                        </p:attrNameLst>
                                      </p:cBhvr>
                                      <p:tavLst>
                                        <p:tav tm="0">
                                          <p:val>
                                            <p:strVal val="#ppt_y+.05"/>
                                          </p:val>
                                        </p:tav>
                                        <p:tav tm="100000">
                                          <p:val>
                                            <p:strVal val="#ppt_y"/>
                                          </p:val>
                                        </p:tav>
                                      </p:tavLst>
                                    </p:anim>
                                  </p:childTnLst>
                                </p:cTn>
                              </p:par>
                              <p:par>
                                <p:cTn id="53" presetID="44" presetClass="entr" presetSubtype="0" fill="hold" grpId="0" nodeType="with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Effect transition="in" filter="fade">
                                      <p:cBhvr>
                                        <p:cTn id="55" dur="500"/>
                                        <p:tgtEl>
                                          <p:spTgt spid="5">
                                            <p:txEl>
                                              <p:pRg st="1" end="1"/>
                                            </p:txEl>
                                          </p:spTgt>
                                        </p:tgtEl>
                                      </p:cBhvr>
                                    </p:animEffect>
                                    <p:anim calcmode="lin" valueType="num">
                                      <p:cBhvr>
                                        <p:cTn id="5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7" dur="500" fill="hold"/>
                                        <p:tgtEl>
                                          <p:spTgt spid="5">
                                            <p:txEl>
                                              <p:pRg st="1" end="1"/>
                                            </p:txEl>
                                          </p:spTgt>
                                        </p:tgtEl>
                                        <p:attrNameLst>
                                          <p:attrName>ppt_y</p:attrName>
                                        </p:attrNameLst>
                                      </p:cBhvr>
                                      <p:tavLst>
                                        <p:tav tm="0">
                                          <p:val>
                                            <p:strVal val="#ppt_y+.05"/>
                                          </p:val>
                                        </p:tav>
                                        <p:tav tm="100000">
                                          <p:val>
                                            <p:strVal val="#ppt_y"/>
                                          </p:val>
                                        </p:tav>
                                      </p:tavLst>
                                    </p:anim>
                                  </p:childTnLst>
                                </p:cTn>
                              </p:par>
                              <p:par>
                                <p:cTn id="58" presetID="44" presetClass="entr" presetSubtype="0" fill="hold" grpId="0" nodeType="with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fade">
                                      <p:cBhvr>
                                        <p:cTn id="60" dur="500"/>
                                        <p:tgtEl>
                                          <p:spTgt spid="5">
                                            <p:txEl>
                                              <p:pRg st="2" end="2"/>
                                            </p:txEl>
                                          </p:spTgt>
                                        </p:tgtEl>
                                      </p:cBhvr>
                                    </p:animEffect>
                                    <p:anim calcmode="lin" valueType="num">
                                      <p:cBhvr>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2" dur="500" fill="hold"/>
                                        <p:tgtEl>
                                          <p:spTgt spid="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11D25910-9BFB-4BB3-AD0D-6AF685902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3490" y="699234"/>
            <a:ext cx="3077020" cy="1538510"/>
          </a:xfrm>
          <a:prstGeom prst="rect">
            <a:avLst/>
          </a:prstGeom>
        </p:spPr>
      </p:pic>
      <p:sp>
        <p:nvSpPr>
          <p:cNvPr id="2" name="Title 1"/>
          <p:cNvSpPr>
            <a:spLocks noGrp="1"/>
          </p:cNvSpPr>
          <p:nvPr>
            <p:ph type="title"/>
          </p:nvPr>
        </p:nvSpPr>
        <p:spPr>
          <a:xfrm>
            <a:off x="793059" y="2426897"/>
            <a:ext cx="7566436" cy="795114"/>
          </a:xfrm>
        </p:spPr>
        <p:txBody>
          <a:bodyPr>
            <a:normAutofit fontScale="90000"/>
          </a:bodyPr>
          <a:lstStyle/>
          <a:p>
            <a:pPr algn="ctr"/>
            <a:r>
              <a:rPr lang="en-US" sz="4900" b="1" dirty="0">
                <a:solidFill>
                  <a:srgbClr val="293990"/>
                </a:solidFill>
                <a:latin typeface="Arial" panose="020B0604020202020204" pitchFamily="34" charset="0"/>
                <a:cs typeface="Arial" panose="020B0604020202020204" pitchFamily="34" charset="0"/>
              </a:rPr>
              <a:t>First Source Hiring Program</a:t>
            </a:r>
          </a:p>
        </p:txBody>
      </p:sp>
      <p:sp>
        <p:nvSpPr>
          <p:cNvPr id="3" name="Content Placeholder 2"/>
          <p:cNvSpPr>
            <a:spLocks noGrp="1"/>
          </p:cNvSpPr>
          <p:nvPr>
            <p:ph idx="1"/>
          </p:nvPr>
        </p:nvSpPr>
        <p:spPr>
          <a:xfrm>
            <a:off x="1482581" y="3693209"/>
            <a:ext cx="6178838" cy="1390648"/>
          </a:xfrm>
        </p:spPr>
        <p:txBody>
          <a:bodyPr>
            <a:normAutofit/>
          </a:bodyPr>
          <a:lstStyle/>
          <a:p>
            <a:pPr marL="45719" indent="0" algn="ctr">
              <a:buNone/>
            </a:pPr>
            <a:r>
              <a:rPr lang="en-US" sz="2800" b="1" dirty="0">
                <a:latin typeface="Arial" panose="020B0604020202020204" pitchFamily="34" charset="0"/>
                <a:cs typeface="Arial" panose="020B0604020202020204" pitchFamily="34" charset="0"/>
              </a:rPr>
              <a:t>Business, Jobs &amp; Social Responsibility Division (BJSR)</a:t>
            </a:r>
          </a:p>
          <a:p>
            <a:pPr marL="45719" indent="0">
              <a:buNone/>
            </a:pPr>
            <a:endParaRPr lang="en-US" i="1" dirty="0"/>
          </a:p>
        </p:txBody>
      </p:sp>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Tree>
    <p:extLst>
      <p:ext uri="{BB962C8B-B14F-4D97-AF65-F5344CB8AC3E}">
        <p14:creationId xmlns:p14="http://schemas.microsoft.com/office/powerpoint/2010/main" val="1596496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10" name="Rectangle 2">
            <a:extLst>
              <a:ext uri="{FF2B5EF4-FFF2-40B4-BE49-F238E27FC236}">
                <a16:creationId xmlns:a16="http://schemas.microsoft.com/office/drawing/2014/main" id="{33A7EF3D-96B4-41BB-AA26-3EE7EA6C31D7}"/>
              </a:ext>
            </a:extLst>
          </p:cNvPr>
          <p:cNvSpPr>
            <a:spLocks noGrp="1" noChangeArrowheads="1"/>
          </p:cNvSpPr>
          <p:nvPr>
            <p:ph type="title"/>
          </p:nvPr>
        </p:nvSpPr>
        <p:spPr>
          <a:xfrm>
            <a:off x="914400" y="393614"/>
            <a:ext cx="7315200" cy="742950"/>
          </a:xfrm>
        </p:spPr>
        <p:txBody>
          <a:bodyPr/>
          <a:lstStyle/>
          <a:p>
            <a:pPr eaLnBrk="1" hangingPunct="1"/>
            <a:r>
              <a:rPr lang="en-US" altLang="en-US" sz="4800" dirty="0">
                <a:solidFill>
                  <a:schemeClr val="tx1"/>
                </a:solidFill>
                <a:latin typeface="Arial" panose="020B0604020202020204" pitchFamily="34" charset="0"/>
                <a:cs typeface="Arial" panose="020B0604020202020204" pitchFamily="34" charset="0"/>
              </a:rPr>
              <a:t>Program Description</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BC10E6BE-72FE-492A-B7E1-3019FFB0BFC4}"/>
              </a:ext>
            </a:extLst>
          </p:cNvPr>
          <p:cNvSpPr>
            <a:spLocks noGrp="1" noChangeArrowheads="1"/>
          </p:cNvSpPr>
          <p:nvPr>
            <p:ph idx="1"/>
          </p:nvPr>
        </p:nvSpPr>
        <p:spPr>
          <a:xfrm>
            <a:off x="797663" y="1290557"/>
            <a:ext cx="7550150" cy="3289816"/>
          </a:xfrm>
        </p:spPr>
        <p:txBody>
          <a:bodyPr>
            <a:noAutofit/>
          </a:bodyPr>
          <a:lstStyle/>
          <a:p>
            <a:pPr>
              <a:lnSpc>
                <a:spcPct val="120000"/>
              </a:lnSpc>
              <a:spcBef>
                <a:spcPts val="0"/>
              </a:spcBef>
              <a:defRPr/>
            </a:pPr>
            <a:r>
              <a:rPr lang="en-US" altLang="en-US" sz="1800" dirty="0">
                <a:latin typeface="Arial" panose="020B0604020202020204" pitchFamily="34" charset="0"/>
                <a:cs typeface="Arial" panose="020B0604020202020204" pitchFamily="34" charset="0"/>
              </a:rPr>
              <a:t>The First Source Hiring Program (FSHP) is a valuable resource to connect LAX employers with job seekers.  </a:t>
            </a:r>
          </a:p>
          <a:p>
            <a:pPr>
              <a:lnSpc>
                <a:spcPct val="120000"/>
              </a:lnSpc>
              <a:spcBef>
                <a:spcPts val="0"/>
              </a:spcBef>
              <a:defRPr/>
            </a:pPr>
            <a:endParaRPr lang="en-US" altLang="en-US" sz="1800" dirty="0">
              <a:latin typeface="Arial" panose="020B0604020202020204" pitchFamily="34" charset="0"/>
              <a:cs typeface="Arial" panose="020B0604020202020204" pitchFamily="34" charset="0"/>
            </a:endParaRPr>
          </a:p>
          <a:p>
            <a:pPr>
              <a:lnSpc>
                <a:spcPct val="120000"/>
              </a:lnSpc>
              <a:spcBef>
                <a:spcPts val="0"/>
              </a:spcBef>
              <a:defRPr/>
            </a:pPr>
            <a:r>
              <a:rPr lang="en-US" altLang="en-US" sz="1800" dirty="0">
                <a:latin typeface="Arial" panose="020B0604020202020204" pitchFamily="34" charset="0"/>
                <a:cs typeface="Arial" panose="020B0604020202020204" pitchFamily="34" charset="0"/>
              </a:rPr>
              <a:t>The program requires employers and their sub-contractors to participate by posting and promoting their jobs on </a:t>
            </a:r>
            <a:r>
              <a:rPr lang="en-US" altLang="en-US" sz="1800" dirty="0">
                <a:solidFill>
                  <a:srgbClr val="29399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www.jobsatlax.org</a:t>
            </a:r>
            <a:r>
              <a:rPr lang="en-US" altLang="en-US" sz="1800" dirty="0">
                <a:latin typeface="Arial" panose="020B0604020202020204" pitchFamily="34" charset="0"/>
                <a:cs typeface="Arial" panose="020B0604020202020204" pitchFamily="34" charset="0"/>
              </a:rPr>
              <a:t>.  </a:t>
            </a:r>
          </a:p>
          <a:p>
            <a:pPr marL="45719" indent="0">
              <a:lnSpc>
                <a:spcPct val="120000"/>
              </a:lnSpc>
              <a:spcBef>
                <a:spcPts val="0"/>
              </a:spcBef>
              <a:buNone/>
              <a:defRPr/>
            </a:pPr>
            <a:endParaRPr lang="en-US" altLang="en-US" sz="1800" dirty="0">
              <a:latin typeface="Arial" panose="020B0604020202020204" pitchFamily="34" charset="0"/>
              <a:cs typeface="Arial" panose="020B0604020202020204" pitchFamily="34" charset="0"/>
            </a:endParaRPr>
          </a:p>
          <a:p>
            <a:pPr>
              <a:lnSpc>
                <a:spcPct val="120000"/>
              </a:lnSpc>
              <a:spcBef>
                <a:spcPts val="0"/>
              </a:spcBef>
              <a:defRPr/>
            </a:pPr>
            <a:r>
              <a:rPr lang="en-US" sz="1800" dirty="0">
                <a:latin typeface="Arial" panose="020B0604020202020204" pitchFamily="34" charset="0"/>
                <a:cs typeface="Arial" panose="020B0604020202020204" pitchFamily="34" charset="0"/>
              </a:rPr>
              <a:t>Applicants can apply directly on the company’s website or directly on the </a:t>
            </a:r>
            <a:r>
              <a:rPr lang="en-US" sz="1800" dirty="0">
                <a:solidFill>
                  <a:srgbClr val="29399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www.jobsatlax.org</a:t>
            </a:r>
            <a:r>
              <a:rPr lang="en-US" sz="1800" dirty="0">
                <a:latin typeface="Arial" panose="020B0604020202020204" pitchFamily="34" charset="0"/>
                <a:cs typeface="Arial" panose="020B0604020202020204" pitchFamily="34" charset="0"/>
              </a:rPr>
              <a:t> website.</a:t>
            </a:r>
          </a:p>
          <a:p>
            <a:pPr>
              <a:lnSpc>
                <a:spcPct val="120000"/>
              </a:lnSpc>
              <a:spcBef>
                <a:spcPts val="0"/>
              </a:spcBef>
              <a:defRPr/>
            </a:pPr>
            <a:endParaRPr lang="en-US" altLang="en-US" sz="1800" dirty="0">
              <a:latin typeface="Arial" panose="020B0604020202020204" pitchFamily="34" charset="0"/>
              <a:cs typeface="Arial" panose="020B0604020202020204" pitchFamily="34" charset="0"/>
            </a:endParaRPr>
          </a:p>
          <a:p>
            <a:pPr>
              <a:lnSpc>
                <a:spcPct val="120000"/>
              </a:lnSpc>
              <a:spcBef>
                <a:spcPts val="0"/>
              </a:spcBef>
              <a:defRPr/>
            </a:pPr>
            <a:r>
              <a:rPr lang="en-US" altLang="en-US" sz="1800" dirty="0">
                <a:latin typeface="Arial" panose="020B0604020202020204" pitchFamily="34" charset="0"/>
                <a:cs typeface="Arial" panose="020B0604020202020204" pitchFamily="34" charset="0"/>
              </a:rPr>
              <a:t>Contractors can post their jobs manually and communicate with job seekers directly.</a:t>
            </a:r>
          </a:p>
          <a:p>
            <a:pPr marL="45719" indent="0">
              <a:lnSpc>
                <a:spcPct val="120000"/>
              </a:lnSpc>
              <a:spcBef>
                <a:spcPts val="0"/>
              </a:spcBef>
              <a:buNone/>
              <a:defRPr/>
            </a:pPr>
            <a:endParaRPr lang="en-US" sz="1800" dirty="0">
              <a:latin typeface="Arial" panose="020B0604020202020204" pitchFamily="34" charset="0"/>
              <a:cs typeface="Arial" panose="020B0604020202020204" pitchFamily="34" charset="0"/>
            </a:endParaRPr>
          </a:p>
          <a:p>
            <a:pPr>
              <a:lnSpc>
                <a:spcPct val="120000"/>
              </a:lnSpc>
              <a:spcBef>
                <a:spcPts val="0"/>
              </a:spcBef>
              <a:defRPr/>
            </a:pPr>
            <a:r>
              <a:rPr lang="en-US" sz="1800" dirty="0">
                <a:latin typeface="Arial" panose="020B0604020202020204" pitchFamily="34" charset="0"/>
                <a:cs typeface="Arial" panose="020B0604020202020204" pitchFamily="34" charset="0"/>
              </a:rPr>
              <a:t>Currently the website has 100,000+ active job seeker accounts and 50,000+ searchable resumes.</a:t>
            </a:r>
          </a:p>
        </p:txBody>
      </p:sp>
    </p:spTree>
    <p:extLst>
      <p:ext uri="{BB962C8B-B14F-4D97-AF65-F5344CB8AC3E}">
        <p14:creationId xmlns:p14="http://schemas.microsoft.com/office/powerpoint/2010/main" val="1351873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10" name="Rectangle 2">
            <a:extLst>
              <a:ext uri="{FF2B5EF4-FFF2-40B4-BE49-F238E27FC236}">
                <a16:creationId xmlns:a16="http://schemas.microsoft.com/office/drawing/2014/main" id="{33A7EF3D-96B4-41BB-AA26-3EE7EA6C31D7}"/>
              </a:ext>
            </a:extLst>
          </p:cNvPr>
          <p:cNvSpPr>
            <a:spLocks noGrp="1" noChangeArrowheads="1"/>
          </p:cNvSpPr>
          <p:nvPr>
            <p:ph type="title"/>
          </p:nvPr>
        </p:nvSpPr>
        <p:spPr>
          <a:xfrm>
            <a:off x="609600" y="409108"/>
            <a:ext cx="9906000" cy="742950"/>
          </a:xfrm>
        </p:spPr>
        <p:txBody>
          <a:bodyPr/>
          <a:lstStyle/>
          <a:p>
            <a:pPr eaLnBrk="1" hangingPunct="1"/>
            <a:r>
              <a:rPr lang="en-US" altLang="en-US" sz="4000" dirty="0">
                <a:solidFill>
                  <a:schemeClr val="tx1"/>
                </a:solidFill>
                <a:latin typeface="Arial" panose="020B0604020202020204" pitchFamily="34" charset="0"/>
                <a:cs typeface="Arial" panose="020B0604020202020204" pitchFamily="34" charset="0"/>
              </a:rPr>
              <a:t>Next Steps for Selected Contractors</a:t>
            </a:r>
          </a:p>
        </p:txBody>
      </p:sp>
      <p:sp>
        <p:nvSpPr>
          <p:cNvPr id="8" name="Rectangle 3" descr="Rectangle: Click to edit Master text styles&#10;Second level&#10;Third level&#10;Fourth level&#10;Fifth level">
            <a:extLst>
              <a:ext uri="{FF2B5EF4-FFF2-40B4-BE49-F238E27FC236}">
                <a16:creationId xmlns:a16="http://schemas.microsoft.com/office/drawing/2014/main" id="{73969CD1-1CFA-4A93-927A-BB32CA3C6434}"/>
              </a:ext>
            </a:extLst>
          </p:cNvPr>
          <p:cNvSpPr txBox="1">
            <a:spLocks noChangeArrowheads="1"/>
          </p:cNvSpPr>
          <p:nvPr/>
        </p:nvSpPr>
        <p:spPr bwMode="auto">
          <a:xfrm>
            <a:off x="609600" y="1592761"/>
            <a:ext cx="7718898" cy="347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spcBef>
                <a:spcPts val="0"/>
              </a:spcBef>
              <a:defRPr/>
            </a:pPr>
            <a:r>
              <a:rPr lang="en-US" altLang="en-US" sz="8000" dirty="0">
                <a:latin typeface="Arial" panose="020B0604020202020204" pitchFamily="34" charset="0"/>
                <a:cs typeface="Arial" panose="020B0604020202020204" pitchFamily="34" charset="0"/>
              </a:rPr>
              <a:t>Contact FSHP to register once a LAX contract has started by reaching Clarence Espinosa at </a:t>
            </a:r>
            <a:r>
              <a:rPr lang="en-US" altLang="en-US" sz="8000" dirty="0">
                <a:solidFill>
                  <a:srgbClr val="29399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cespinosa@lawa.org</a:t>
            </a:r>
            <a:r>
              <a:rPr lang="en-US" altLang="en-US" sz="8000" dirty="0">
                <a:solidFill>
                  <a:srgbClr val="293990"/>
                </a:solidFill>
                <a:latin typeface="Arial" panose="020B0604020202020204" pitchFamily="34" charset="0"/>
                <a:cs typeface="Arial" panose="020B0604020202020204" pitchFamily="34" charset="0"/>
              </a:rPr>
              <a:t> </a:t>
            </a:r>
            <a:r>
              <a:rPr lang="en-US" altLang="en-US" sz="8000" dirty="0">
                <a:latin typeface="Arial" panose="020B0604020202020204" pitchFamily="34" charset="0"/>
                <a:cs typeface="Arial" panose="020B0604020202020204" pitchFamily="34" charset="0"/>
              </a:rPr>
              <a:t>for guidance and technical assistance needs.</a:t>
            </a:r>
          </a:p>
          <a:p>
            <a:pPr marL="45719" indent="0">
              <a:lnSpc>
                <a:spcPct val="120000"/>
              </a:lnSpc>
              <a:spcBef>
                <a:spcPts val="0"/>
              </a:spcBef>
              <a:buFont typeface="Wingdings 2" pitchFamily="18" charset="2"/>
              <a:buNone/>
              <a:defRPr/>
            </a:pPr>
            <a:endParaRPr lang="en-US" altLang="en-US" sz="8000" dirty="0">
              <a:latin typeface="Arial" panose="020B0604020202020204" pitchFamily="34" charset="0"/>
              <a:cs typeface="Arial" panose="020B0604020202020204" pitchFamily="34" charset="0"/>
            </a:endParaRPr>
          </a:p>
          <a:p>
            <a:pPr>
              <a:lnSpc>
                <a:spcPct val="120000"/>
              </a:lnSpc>
              <a:spcBef>
                <a:spcPts val="0"/>
              </a:spcBef>
              <a:defRPr/>
            </a:pPr>
            <a:r>
              <a:rPr lang="en-US" altLang="en-US" sz="8000" dirty="0">
                <a:latin typeface="Arial" panose="020B0604020202020204" pitchFamily="34" charset="0"/>
                <a:cs typeface="Arial" panose="020B0604020202020204" pitchFamily="34" charset="0"/>
              </a:rPr>
              <a:t>Complete the “FSHP Company Profile Form” located under the “Employment” tab on </a:t>
            </a:r>
            <a:r>
              <a:rPr lang="en-US" altLang="en-US" sz="8000" dirty="0">
                <a:solidFill>
                  <a:srgbClr val="29399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www.JobsatLAX.org</a:t>
            </a:r>
            <a:r>
              <a:rPr lang="en-US" altLang="en-US" sz="8000" dirty="0">
                <a:solidFill>
                  <a:srgbClr val="293990"/>
                </a:solidFill>
                <a:latin typeface="Arial" panose="020B0604020202020204" pitchFamily="34" charset="0"/>
                <a:cs typeface="Arial" panose="020B0604020202020204" pitchFamily="34" charset="0"/>
              </a:rPr>
              <a:t>  </a:t>
            </a:r>
            <a:r>
              <a:rPr lang="en-US" altLang="en-US" sz="8000" dirty="0">
                <a:latin typeface="Arial" panose="020B0604020202020204" pitchFamily="34" charset="0"/>
                <a:cs typeface="Arial" panose="020B0604020202020204" pitchFamily="34" charset="0"/>
              </a:rPr>
              <a:t>		</a:t>
            </a:r>
          </a:p>
          <a:p>
            <a:pPr marL="45719" indent="0">
              <a:lnSpc>
                <a:spcPct val="120000"/>
              </a:lnSpc>
              <a:spcBef>
                <a:spcPts val="0"/>
              </a:spcBef>
              <a:buFont typeface="Wingdings 2" pitchFamily="18" charset="2"/>
              <a:buNone/>
              <a:defRPr/>
            </a:pPr>
            <a:endParaRPr lang="en-US" altLang="en-US" sz="8000" dirty="0">
              <a:latin typeface="Arial" panose="020B0604020202020204" pitchFamily="34" charset="0"/>
              <a:cs typeface="Arial" panose="020B0604020202020204" pitchFamily="34" charset="0"/>
            </a:endParaRPr>
          </a:p>
          <a:p>
            <a:pPr>
              <a:lnSpc>
                <a:spcPct val="120000"/>
              </a:lnSpc>
              <a:spcBef>
                <a:spcPts val="0"/>
              </a:spcBef>
              <a:defRPr/>
            </a:pPr>
            <a:r>
              <a:rPr lang="en-US" altLang="en-US" sz="8000" dirty="0">
                <a:latin typeface="Arial" panose="020B0604020202020204" pitchFamily="34" charset="0"/>
                <a:cs typeface="Arial" panose="020B0604020202020204" pitchFamily="34" charset="0"/>
              </a:rPr>
              <a:t>Designate a liaison to work with FSHP (i.e. Manager, Human Resources personnel, etc.).</a:t>
            </a:r>
          </a:p>
          <a:p>
            <a:pPr marL="45719" indent="0">
              <a:lnSpc>
                <a:spcPct val="120000"/>
              </a:lnSpc>
              <a:spcBef>
                <a:spcPts val="0"/>
              </a:spcBef>
              <a:buFont typeface="Wingdings 2" pitchFamily="18" charset="2"/>
              <a:buNone/>
              <a:defRPr/>
            </a:pPr>
            <a:endParaRPr lang="en-US" altLang="en-US" sz="8000" dirty="0">
              <a:latin typeface="Arial" panose="020B0604020202020204" pitchFamily="34" charset="0"/>
              <a:cs typeface="Arial" panose="020B0604020202020204" pitchFamily="34" charset="0"/>
            </a:endParaRPr>
          </a:p>
          <a:p>
            <a:pPr>
              <a:lnSpc>
                <a:spcPct val="120000"/>
              </a:lnSpc>
              <a:spcBef>
                <a:spcPts val="0"/>
              </a:spcBef>
              <a:defRPr/>
            </a:pPr>
            <a:r>
              <a:rPr lang="en-US" altLang="en-US" sz="8000" dirty="0">
                <a:latin typeface="Arial" panose="020B0604020202020204" pitchFamily="34" charset="0"/>
                <a:cs typeface="Arial" panose="020B0604020202020204" pitchFamily="34" charset="0"/>
              </a:rPr>
              <a:t>Work with the FSHP team to post jobs online and utilize the features of the system to hire prospective employees.</a:t>
            </a:r>
          </a:p>
          <a:p>
            <a:pPr eaLnBrk="1" hangingPunct="1">
              <a:defRPr/>
            </a:pPr>
            <a:endParaRPr lang="en-US" altLang="en-US" sz="1400" dirty="0"/>
          </a:p>
        </p:txBody>
      </p:sp>
    </p:spTree>
    <p:extLst>
      <p:ext uri="{BB962C8B-B14F-4D97-AF65-F5344CB8AC3E}">
        <p14:creationId xmlns:p14="http://schemas.microsoft.com/office/powerpoint/2010/main" val="3626447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3" name="Title 2">
            <a:extLst>
              <a:ext uri="{FF2B5EF4-FFF2-40B4-BE49-F238E27FC236}">
                <a16:creationId xmlns:a16="http://schemas.microsoft.com/office/drawing/2014/main" id="{12245F57-110E-4EA2-8E69-7D83FA11635F}"/>
              </a:ext>
            </a:extLst>
          </p:cNvPr>
          <p:cNvSpPr txBox="1">
            <a:spLocks/>
          </p:cNvSpPr>
          <p:nvPr/>
        </p:nvSpPr>
        <p:spPr>
          <a:xfrm>
            <a:off x="-474271" y="457200"/>
            <a:ext cx="10196849" cy="1300300"/>
          </a:xfrm>
          <a:prstGeom prst="rect">
            <a:avLst/>
          </a:prstGeom>
          <a:noFill/>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892">
              <a:defRPr/>
            </a:pPr>
            <a:r>
              <a:rPr lang="en-US" sz="4800" b="1" i="1" kern="0" dirty="0">
                <a:solidFill>
                  <a:srgbClr val="292934"/>
                </a:solidFill>
                <a:effectLst>
                  <a:outerShdw blurRad="38100" dist="38100" dir="2700000" algn="tl">
                    <a:srgbClr val="C0C0C0"/>
                  </a:outerShdw>
                </a:effectLst>
                <a:latin typeface="Garamond" pitchFamily="18" charset="0"/>
                <a:cs typeface="Times New Roman" pitchFamily="18" charset="0"/>
              </a:rPr>
              <a:t>Los Angeles World Airports</a:t>
            </a:r>
            <a:endParaRPr lang="en-US" sz="4800" b="1" i="1" kern="0" dirty="0">
              <a:solidFill>
                <a:srgbClr val="292934"/>
              </a:solidFill>
              <a:latin typeface="Garamond" pitchFamily="18" charset="0"/>
              <a:cs typeface="Times New Roman" pitchFamily="18" charset="0"/>
            </a:endParaRPr>
          </a:p>
        </p:txBody>
      </p:sp>
      <p:sp>
        <p:nvSpPr>
          <p:cNvPr id="11" name="Rectangle 3" descr="Rectangle: Click to edit Master text styles&#10;Second level&#10;Third level&#10;Fourth level&#10;Fifth level">
            <a:extLst>
              <a:ext uri="{FF2B5EF4-FFF2-40B4-BE49-F238E27FC236}">
                <a16:creationId xmlns:a16="http://schemas.microsoft.com/office/drawing/2014/main" id="{B96DB879-1150-4420-B9D0-BB2913E636A7}"/>
              </a:ext>
            </a:extLst>
          </p:cNvPr>
          <p:cNvSpPr>
            <a:spLocks noGrp="1" noChangeArrowheads="1"/>
          </p:cNvSpPr>
          <p:nvPr>
            <p:ph idx="1"/>
          </p:nvPr>
        </p:nvSpPr>
        <p:spPr>
          <a:xfrm>
            <a:off x="1371600" y="1639592"/>
            <a:ext cx="6580400" cy="4343437"/>
          </a:xfrm>
        </p:spPr>
        <p:txBody>
          <a:bodyPr>
            <a:normAutofit lnSpcReduction="10000"/>
          </a:bodyPr>
          <a:lstStyle/>
          <a:p>
            <a:pPr lvl="2" indent="0">
              <a:lnSpc>
                <a:spcPct val="80000"/>
              </a:lnSpc>
              <a:buNone/>
              <a:defRPr/>
            </a:pPr>
            <a:endParaRPr lang="en-US" altLang="en-US" sz="1800" dirty="0"/>
          </a:p>
          <a:p>
            <a:pPr marL="380990" indent="-380990" algn="ctr">
              <a:lnSpc>
                <a:spcPct val="80000"/>
              </a:lnSpc>
              <a:buNone/>
              <a:defRPr/>
            </a:pPr>
            <a:r>
              <a:rPr lang="en-US" altLang="en-US" sz="2800" b="1" i="1" dirty="0">
                <a:latin typeface="Arial" panose="020B0604020202020204" pitchFamily="34" charset="0"/>
                <a:cs typeface="Arial" panose="020B0604020202020204" pitchFamily="34" charset="0"/>
              </a:rPr>
              <a:t>For more information, please contact:</a:t>
            </a:r>
          </a:p>
          <a:p>
            <a:pPr marL="380990" indent="-380990" algn="ctr">
              <a:lnSpc>
                <a:spcPct val="80000"/>
              </a:lnSpc>
              <a:buNone/>
              <a:defRPr/>
            </a:pPr>
            <a:endParaRPr lang="en-US" altLang="en-US" sz="900" b="1" i="1" dirty="0">
              <a:latin typeface="Arial" panose="020B0604020202020204" pitchFamily="34" charset="0"/>
              <a:cs typeface="Arial" panose="020B0604020202020204" pitchFamily="34" charset="0"/>
            </a:endParaRPr>
          </a:p>
          <a:p>
            <a:pPr marL="380990" indent="-380990" algn="ctr">
              <a:lnSpc>
                <a:spcPct val="80000"/>
              </a:lnSpc>
              <a:buNone/>
              <a:defRPr/>
            </a:pPr>
            <a:endParaRPr lang="en-US" altLang="en-US" sz="1000" dirty="0">
              <a:latin typeface="Arial" panose="020B0604020202020204" pitchFamily="34" charset="0"/>
              <a:cs typeface="Arial" panose="020B0604020202020204" pitchFamily="34" charset="0"/>
            </a:endParaRPr>
          </a:p>
          <a:p>
            <a:pPr marL="380990" indent="-380990" algn="ctr">
              <a:lnSpc>
                <a:spcPct val="80000"/>
              </a:lnSpc>
              <a:buNone/>
              <a:defRPr/>
            </a:pPr>
            <a:r>
              <a:rPr lang="en-US" altLang="en-US" sz="2800" dirty="0">
                <a:latin typeface="Arial" panose="020B0604020202020204" pitchFamily="34" charset="0"/>
                <a:cs typeface="Arial" panose="020B0604020202020204" pitchFamily="34" charset="0"/>
              </a:rPr>
              <a:t>Business, Jobs &amp; Social Responsibility</a:t>
            </a:r>
          </a:p>
          <a:p>
            <a:pPr marL="380990" indent="-380990" algn="ctr">
              <a:lnSpc>
                <a:spcPct val="80000"/>
              </a:lnSpc>
              <a:buNone/>
              <a:defRPr/>
            </a:pPr>
            <a:r>
              <a:rPr lang="en-US" altLang="en-US" sz="2800" dirty="0">
                <a:latin typeface="Arial" panose="020B0604020202020204" pitchFamily="34" charset="0"/>
                <a:cs typeface="Arial" panose="020B0604020202020204" pitchFamily="34" charset="0"/>
              </a:rPr>
              <a:t>First Source Hiring Program</a:t>
            </a:r>
          </a:p>
          <a:p>
            <a:pPr marL="380990" indent="-380990" algn="ctr">
              <a:lnSpc>
                <a:spcPct val="80000"/>
              </a:lnSpc>
              <a:buNone/>
              <a:defRPr/>
            </a:pPr>
            <a:r>
              <a:rPr lang="en-US" altLang="en-US" sz="2800" dirty="0">
                <a:latin typeface="Arial" panose="020B0604020202020204" pitchFamily="34" charset="0"/>
                <a:cs typeface="Arial" panose="020B0604020202020204" pitchFamily="34" charset="0"/>
              </a:rPr>
              <a:t>6053 W. Century Blvd., Suite 300</a:t>
            </a:r>
          </a:p>
          <a:p>
            <a:pPr marL="380990" indent="-380990" algn="ctr">
              <a:lnSpc>
                <a:spcPct val="80000"/>
              </a:lnSpc>
              <a:buNone/>
              <a:defRPr/>
            </a:pPr>
            <a:r>
              <a:rPr lang="en-US" altLang="en-US" sz="2800" dirty="0">
                <a:latin typeface="Arial" panose="020B0604020202020204" pitchFamily="34" charset="0"/>
                <a:cs typeface="Arial" panose="020B0604020202020204" pitchFamily="34" charset="0"/>
              </a:rPr>
              <a:t>Los Angeles, CA  90045</a:t>
            </a:r>
          </a:p>
          <a:p>
            <a:pPr marL="380990" indent="-380990" algn="ctr">
              <a:lnSpc>
                <a:spcPct val="80000"/>
              </a:lnSpc>
              <a:buNone/>
              <a:defRPr/>
            </a:pPr>
            <a:r>
              <a:rPr lang="en-US" altLang="en-US" sz="2800" b="1" dirty="0">
                <a:latin typeface="Arial" panose="020B0604020202020204" pitchFamily="34" charset="0"/>
                <a:cs typeface="Arial" panose="020B0604020202020204" pitchFamily="34" charset="0"/>
              </a:rPr>
              <a:t>Phone:  (424) 646-7300</a:t>
            </a:r>
            <a:r>
              <a:rPr lang="en-US" altLang="en-US" sz="2400" b="1" dirty="0">
                <a:latin typeface="Arial" panose="020B0604020202020204" pitchFamily="34" charset="0"/>
                <a:cs typeface="Arial" panose="020B0604020202020204" pitchFamily="34" charset="0"/>
              </a:rPr>
              <a:t> </a:t>
            </a:r>
          </a:p>
          <a:p>
            <a:pPr marL="380990" indent="-380990" algn="ctr">
              <a:lnSpc>
                <a:spcPct val="80000"/>
              </a:lnSpc>
              <a:buNone/>
              <a:defRPr/>
            </a:pPr>
            <a:endParaRPr lang="en-US" altLang="en-US" sz="2800" dirty="0"/>
          </a:p>
          <a:p>
            <a:pPr marL="380990" indent="-380990" algn="ctr">
              <a:lnSpc>
                <a:spcPct val="80000"/>
              </a:lnSpc>
              <a:buNone/>
              <a:defRPr/>
            </a:pPr>
            <a:r>
              <a:rPr lang="en-US" altLang="en-US" sz="2400" dirty="0"/>
              <a:t>Websites: </a:t>
            </a:r>
            <a:r>
              <a:rPr lang="en-US" altLang="en-US" sz="2400" dirty="0">
                <a:solidFill>
                  <a:srgbClr val="293990"/>
                </a:solidFill>
                <a:hlinkClick r:id="rId4">
                  <a:extLst>
                    <a:ext uri="{A12FA001-AC4F-418D-AE19-62706E023703}">
                      <ahyp:hlinkClr xmlns:ahyp="http://schemas.microsoft.com/office/drawing/2018/hyperlinkcolor" xmlns="" val="tx"/>
                    </a:ext>
                  </a:extLst>
                </a:hlinkClick>
              </a:rPr>
              <a:t>www.jobsatlax.org</a:t>
            </a:r>
            <a:endParaRPr lang="en-US" altLang="en-US" sz="2400" dirty="0">
              <a:solidFill>
                <a:srgbClr val="293990"/>
              </a:solidFill>
            </a:endParaRPr>
          </a:p>
          <a:p>
            <a:pPr marL="380990" indent="-380990" algn="ctr">
              <a:lnSpc>
                <a:spcPct val="80000"/>
              </a:lnSpc>
              <a:buNone/>
              <a:defRPr/>
            </a:pPr>
            <a:endParaRPr lang="en-US" altLang="en-US" sz="2400" dirty="0"/>
          </a:p>
          <a:p>
            <a:pPr marL="380990" indent="-380990" algn="ctr">
              <a:lnSpc>
                <a:spcPct val="80000"/>
              </a:lnSpc>
              <a:buNone/>
              <a:defRPr/>
            </a:pPr>
            <a:r>
              <a:rPr lang="en-US" altLang="en-US" sz="2400" dirty="0"/>
              <a:t>Email:  </a:t>
            </a:r>
            <a:r>
              <a:rPr lang="en-US" altLang="en-US" sz="2400" dirty="0">
                <a:solidFill>
                  <a:srgbClr val="293990"/>
                </a:solidFill>
                <a:hlinkClick r:id="rId5">
                  <a:extLst>
                    <a:ext uri="{A12FA001-AC4F-418D-AE19-62706E023703}">
                      <ahyp:hlinkClr xmlns:ahyp="http://schemas.microsoft.com/office/drawing/2018/hyperlinkcolor" xmlns="" val="tx"/>
                    </a:ext>
                  </a:extLst>
                </a:hlinkClick>
              </a:rPr>
              <a:t>cespinosa@lawa.org</a:t>
            </a:r>
            <a:endParaRPr lang="en-US" altLang="en-US" sz="2400" dirty="0">
              <a:solidFill>
                <a:srgbClr val="293990"/>
              </a:solidFill>
            </a:endParaRPr>
          </a:p>
          <a:p>
            <a:pPr marL="380990" indent="-380990" algn="ctr">
              <a:lnSpc>
                <a:spcPct val="80000"/>
              </a:lnSpc>
              <a:buNone/>
              <a:defRPr/>
            </a:pPr>
            <a:endParaRPr lang="en-US" altLang="en-US" sz="2400" dirty="0"/>
          </a:p>
          <a:p>
            <a:pPr marL="380990" indent="-380990" algn="ctr">
              <a:lnSpc>
                <a:spcPct val="80000"/>
              </a:lnSpc>
              <a:buNone/>
              <a:defRPr/>
            </a:pPr>
            <a:endParaRPr lang="en-US" altLang="en-US" sz="2800" b="1" i="1" dirty="0"/>
          </a:p>
        </p:txBody>
      </p:sp>
    </p:spTree>
    <p:extLst>
      <p:ext uri="{BB962C8B-B14F-4D97-AF65-F5344CB8AC3E}">
        <p14:creationId xmlns:p14="http://schemas.microsoft.com/office/powerpoint/2010/main" val="3147705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E8C1E-A284-428F-B853-AA82B20B8FF9}"/>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tretch>
            <a:fillRect/>
          </a:stretch>
        </p:blipFill>
        <p:spPr>
          <a:xfrm>
            <a:off x="1434118" y="2447315"/>
            <a:ext cx="7709882" cy="2581883"/>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0" y="1179862"/>
            <a:ext cx="9143999" cy="431710"/>
          </a:xfrm>
        </p:spPr>
        <p:txBody>
          <a:bodyPr/>
          <a:lstStyle/>
          <a:p>
            <a:pPr algn="ctr"/>
            <a:r>
              <a:rPr lang="en-US" sz="2700" dirty="0">
                <a:latin typeface="Helvetica" panose="020B0604020202020204" pitchFamily="34" charset="0"/>
              </a:rPr>
              <a:t>LAWA Contractor Development &amp; Bonding Program</a:t>
            </a:r>
            <a:endParaRPr lang="ru-RU" sz="27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1" y="1796561"/>
            <a:ext cx="9143999" cy="431710"/>
          </a:xfrm>
        </p:spPr>
        <p:txBody>
          <a:bodyPr/>
          <a:lstStyle/>
          <a:p>
            <a:pPr algn="ctr">
              <a:spcBef>
                <a:spcPts val="0"/>
              </a:spcBef>
              <a:spcAft>
                <a:spcPts val="450"/>
              </a:spcAft>
            </a:pPr>
            <a:r>
              <a:rPr lang="en-US" sz="2000" b="1" dirty="0">
                <a:solidFill>
                  <a:srgbClr val="EFDF0F"/>
                </a:solidFill>
                <a:latin typeface="Helvetica" panose="020B0604020202020204" pitchFamily="34" charset="0"/>
                <a:cs typeface="Helvetica" panose="020B0604020202020204" pitchFamily="34" charset="0"/>
              </a:rPr>
              <a:t>“Doing Business with Los Angeles World Airports”</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a:xfrm>
            <a:off x="114801" y="3642726"/>
            <a:ext cx="2253496" cy="1228740"/>
          </a:xfrm>
        </p:spPr>
        <p:txBody>
          <a:bodyPr/>
          <a:lstStyle/>
          <a:p>
            <a:pPr>
              <a:spcBef>
                <a:spcPts val="0"/>
              </a:spcBef>
            </a:pPr>
            <a:r>
              <a:rPr lang="en-US" sz="1200" dirty="0">
                <a:solidFill>
                  <a:schemeClr val="bg1"/>
                </a:solidFill>
              </a:rPr>
              <a:t>Rosa Osorio</a:t>
            </a:r>
          </a:p>
          <a:p>
            <a:pPr>
              <a:spcBef>
                <a:spcPts val="0"/>
              </a:spcBef>
            </a:pPr>
            <a:r>
              <a:rPr lang="en-US" sz="1200" i="1" dirty="0">
                <a:solidFill>
                  <a:schemeClr val="bg1"/>
                </a:solidFill>
              </a:rPr>
              <a:t>Senior Account Manager</a:t>
            </a:r>
          </a:p>
          <a:p>
            <a:pPr>
              <a:spcBef>
                <a:spcPts val="0"/>
              </a:spcBef>
            </a:pPr>
            <a:r>
              <a:rPr lang="en-US" sz="1200" dirty="0">
                <a:solidFill>
                  <a:schemeClr val="bg1"/>
                </a:solidFill>
              </a:rPr>
              <a:t>550 S Hope Street, Suite 1835</a:t>
            </a:r>
          </a:p>
          <a:p>
            <a:pPr>
              <a:spcBef>
                <a:spcPts val="0"/>
              </a:spcBef>
            </a:pPr>
            <a:r>
              <a:rPr lang="en-US" sz="1200" dirty="0">
                <a:solidFill>
                  <a:schemeClr val="bg1"/>
                </a:solidFill>
              </a:rPr>
              <a:t>Los Angeles, CA 90071</a:t>
            </a:r>
          </a:p>
          <a:p>
            <a:pPr>
              <a:spcBef>
                <a:spcPts val="0"/>
              </a:spcBef>
            </a:pPr>
            <a:r>
              <a:rPr lang="en-US" sz="1200" dirty="0">
                <a:solidFill>
                  <a:schemeClr val="bg1"/>
                </a:solidFill>
              </a:rPr>
              <a:t>Cell: 213-327-5259</a:t>
            </a:r>
          </a:p>
          <a:p>
            <a:pPr>
              <a:spcBef>
                <a:spcPts val="0"/>
              </a:spcBef>
            </a:pPr>
            <a:r>
              <a:rPr lang="en-US" sz="1200" u="sng" dirty="0">
                <a:solidFill>
                  <a:schemeClr val="bg1"/>
                </a:solidFill>
                <a:hlinkClick r:id="rId3"/>
              </a:rPr>
              <a:t>rosa@imwis.com</a:t>
            </a:r>
            <a:endParaRPr lang="ru-RU" sz="1200" dirty="0">
              <a:solidFill>
                <a:schemeClr val="bg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12" name="Picture 11"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98E1A24-46E0-416F-922C-E00230DC6492}"/>
              </a:ext>
            </a:extLst>
          </p:cNvPr>
          <p:cNvCxnSpPr>
            <a:cxnSpLocks/>
          </p:cNvCxnSpPr>
          <p:nvPr/>
        </p:nvCxnSpPr>
        <p:spPr>
          <a:xfrm>
            <a:off x="114801" y="3505200"/>
            <a:ext cx="255219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9614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BD3E92-5838-4863-A8D9-4A8073C38EEF}"/>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159121" y="1537358"/>
            <a:ext cx="5472958"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Program Services</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DCA4BA4B-DB5E-418C-8309-2ED941800B3E}"/>
              </a:ext>
            </a:extLst>
          </p:cNvPr>
          <p:cNvSpPr>
            <a:spLocks noGrp="1"/>
          </p:cNvSpPr>
          <p:nvPr>
            <p:ph type="body" idx="1"/>
          </p:nvPr>
        </p:nvSpPr>
        <p:spPr bwMode="grayWhite">
          <a:xfrm>
            <a:off x="280067" y="2928037"/>
            <a:ext cx="4025094" cy="1520399"/>
          </a:xfrm>
        </p:spPr>
        <p:txBody>
          <a:bodyPr/>
          <a:lstStyle/>
          <a:p>
            <a:pPr marL="0" lvl="1">
              <a:spcBef>
                <a:spcPts val="0"/>
              </a:spcBef>
              <a:spcAft>
                <a:spcPts val="900"/>
              </a:spcAft>
            </a:pPr>
            <a:r>
              <a:rPr lang="en-US" sz="1575" dirty="0">
                <a:solidFill>
                  <a:schemeClr val="bg1"/>
                </a:solidFill>
                <a:latin typeface="Helvetica Light" charset="0"/>
              </a:rPr>
              <a:t>To reduce the barriers of bonding/capacity, enabling greater and successful participation of small, local, minority, women and disabled veteran owned businesses in public contract opportunities.</a:t>
            </a:r>
            <a:endParaRPr lang="ru-RU" dirty="0"/>
          </a:p>
          <a:p>
            <a:pPr marL="385763" indent="-385763">
              <a:buFont typeface="Wingdings" panose="05000000000000000000" pitchFamily="2" charset="2"/>
              <a:buChar char="q"/>
            </a:pPr>
            <a:endParaRPr lang="en-US" sz="1500" dirty="0">
              <a:latin typeface="+mn-lt"/>
            </a:endParaRPr>
          </a:p>
          <a:p>
            <a:pPr marL="385763" indent="-385763">
              <a:buFont typeface="Wingdings" panose="05000000000000000000" pitchFamily="2" charset="2"/>
              <a:buChar char="q"/>
            </a:pPr>
            <a:endParaRPr lang="ru-RU" sz="1500" dirty="0">
              <a:latin typeface="+mn-lt"/>
            </a:endParaRP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45</a:t>
            </a:fld>
            <a:endParaRPr lang="ru-RU" dirty="0"/>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0428" y="2426959"/>
            <a:ext cx="4546005" cy="3119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60834132-4026-4B91-91D2-655068393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6" name="Picture 5" descr="C:\Users\a19jxl\Pictures\New Logos.jpg">
            <a:extLst>
              <a:ext uri="{FF2B5EF4-FFF2-40B4-BE49-F238E27FC236}">
                <a16:creationId xmlns:a16="http://schemas.microsoft.com/office/drawing/2014/main" id="{3DB81A64-7EEC-4B1E-856A-668FDF444C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B6F5E9B0-9F9B-4841-80D3-FC02C8AE387F}"/>
              </a:ext>
            </a:extLst>
          </p:cNvPr>
          <p:cNvCxnSpPr>
            <a:cxnSpLocks/>
          </p:cNvCxnSpPr>
          <p:nvPr/>
        </p:nvCxnSpPr>
        <p:spPr>
          <a:xfrm>
            <a:off x="114801" y="2209800"/>
            <a:ext cx="435562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937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50BCEE-39C9-4E00-9607-31D9609823A5}"/>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137213" y="1079896"/>
            <a:ext cx="5116109"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Program Services</a:t>
            </a:r>
            <a:endParaRPr lang="ru-RU" sz="2400" dirty="0">
              <a:latin typeface="Helvetica" panose="020B0604020202020204" pitchFamily="34" charset="0"/>
              <a:cs typeface="Helvetica" panose="020B0604020202020204" pitchFamily="34" charset="0"/>
            </a:endParaRPr>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a:stretch/>
        </p:blipFill>
        <p:spPr>
          <a:xfrm>
            <a:off x="4308047" y="857250"/>
            <a:ext cx="4577716" cy="5143500"/>
          </a:xfrm>
        </p:spPr>
      </p:pic>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304800" y="2098946"/>
            <a:ext cx="6667448" cy="2807730"/>
          </a:xfrm>
        </p:spPr>
        <p:txBody>
          <a:bodyPr>
            <a:noAutofit/>
          </a:bodyPr>
          <a:lstStyle/>
          <a:p>
            <a:pPr marL="255985" indent="-255985">
              <a:spcBef>
                <a:spcPts val="0"/>
              </a:spcBef>
              <a:spcAft>
                <a:spcPts val="900"/>
              </a:spcAft>
              <a:buFont typeface="Wingdings" panose="05000000000000000000" pitchFamily="2" charset="2"/>
              <a:buChar char="q"/>
            </a:pPr>
            <a:r>
              <a:rPr lang="en-US" sz="1500" dirty="0">
                <a:solidFill>
                  <a:schemeClr val="bg1"/>
                </a:solidFill>
              </a:rPr>
              <a:t>Obtaining or Increasing Bonding Capacity</a:t>
            </a:r>
          </a:p>
          <a:p>
            <a:pPr marL="255985" indent="-255985">
              <a:spcBef>
                <a:spcPts val="0"/>
              </a:spcBef>
              <a:spcAft>
                <a:spcPts val="900"/>
              </a:spcAft>
              <a:buFont typeface="Wingdings" panose="05000000000000000000" pitchFamily="2" charset="2"/>
              <a:buChar char="q"/>
            </a:pPr>
            <a:r>
              <a:rPr lang="en-US" sz="1500" dirty="0">
                <a:solidFill>
                  <a:schemeClr val="bg1"/>
                </a:solidFill>
              </a:rPr>
              <a:t>Contractor Development, Capacity Building and Technical Services</a:t>
            </a:r>
          </a:p>
          <a:p>
            <a:pPr marL="255985" indent="-255985">
              <a:spcBef>
                <a:spcPts val="0"/>
              </a:spcBef>
              <a:spcAft>
                <a:spcPts val="900"/>
              </a:spcAft>
              <a:buFont typeface="Wingdings" panose="05000000000000000000" pitchFamily="2" charset="2"/>
              <a:buChar char="q"/>
            </a:pPr>
            <a:r>
              <a:rPr lang="en-US" sz="1500" dirty="0">
                <a:solidFill>
                  <a:schemeClr val="bg1"/>
                </a:solidFill>
              </a:rPr>
              <a:t>Dedicated Account Manager (Business Development)</a:t>
            </a:r>
          </a:p>
          <a:p>
            <a:pPr marL="255985" indent="-255985">
              <a:spcBef>
                <a:spcPts val="0"/>
              </a:spcBef>
              <a:spcAft>
                <a:spcPts val="900"/>
              </a:spcAft>
              <a:buFont typeface="Wingdings" panose="05000000000000000000" pitchFamily="2" charset="2"/>
              <a:buChar char="q"/>
            </a:pPr>
            <a:r>
              <a:rPr lang="en-US" sz="1500" dirty="0">
                <a:solidFill>
                  <a:schemeClr val="bg1"/>
                </a:solidFill>
              </a:rPr>
              <a:t>Agency Collateral Support </a:t>
            </a:r>
          </a:p>
          <a:p>
            <a:pPr marL="635335" lvl="1" indent="-255985">
              <a:spcBef>
                <a:spcPts val="0"/>
              </a:spcBef>
              <a:spcAft>
                <a:spcPts val="900"/>
              </a:spcAft>
              <a:buClr>
                <a:schemeClr val="bg2"/>
              </a:buClr>
              <a:buFont typeface="Wingdings" panose="05000000000000000000" pitchFamily="2" charset="2"/>
              <a:buChar char="q"/>
            </a:pPr>
            <a:r>
              <a:rPr lang="en-US" sz="1500" dirty="0">
                <a:solidFill>
                  <a:schemeClr val="bg1"/>
                </a:solidFill>
              </a:rPr>
              <a:t>Bid, Performance &amp; Payment Bonds for Qualified Contractors</a:t>
            </a:r>
          </a:p>
          <a:p>
            <a:pPr marL="255985" indent="-255985">
              <a:spcBef>
                <a:spcPts val="0"/>
              </a:spcBef>
              <a:spcAft>
                <a:spcPts val="900"/>
              </a:spcAft>
              <a:buFont typeface="Wingdings" panose="05000000000000000000" pitchFamily="2" charset="2"/>
              <a:buChar char="q"/>
            </a:pPr>
            <a:r>
              <a:rPr lang="en-US" sz="1500" dirty="0">
                <a:solidFill>
                  <a:schemeClr val="bg1"/>
                </a:solidFill>
              </a:rPr>
              <a:t>Third Party Funds Administration </a:t>
            </a:r>
          </a:p>
          <a:p>
            <a:pPr marL="255985" indent="-255985">
              <a:spcBef>
                <a:spcPts val="0"/>
              </a:spcBef>
              <a:spcAft>
                <a:spcPts val="900"/>
              </a:spcAft>
              <a:buFont typeface="Wingdings" panose="05000000000000000000" pitchFamily="2" charset="2"/>
              <a:buChar char="q"/>
            </a:pPr>
            <a:r>
              <a:rPr lang="en-US" sz="1500" dirty="0">
                <a:solidFill>
                  <a:schemeClr val="bg1"/>
                </a:solidFill>
              </a:rPr>
              <a:t>Accounting Cost Subsidy </a:t>
            </a:r>
          </a:p>
          <a:p>
            <a:pPr marL="635335" lvl="1" indent="-255985">
              <a:spcBef>
                <a:spcPts val="0"/>
              </a:spcBef>
              <a:spcAft>
                <a:spcPts val="900"/>
              </a:spcAft>
              <a:buClr>
                <a:schemeClr val="bg2"/>
              </a:buClr>
              <a:buFont typeface="Wingdings" panose="05000000000000000000" pitchFamily="2" charset="2"/>
              <a:buChar char="q"/>
            </a:pPr>
            <a:r>
              <a:rPr lang="en-US" sz="1500" dirty="0">
                <a:solidFill>
                  <a:schemeClr val="bg1"/>
                </a:solidFill>
              </a:rPr>
              <a:t>$3,200 for CPA Prepared Financial Statements </a:t>
            </a:r>
            <a:endParaRPr lang="en-US" sz="750" dirty="0">
              <a:solidFill>
                <a:schemeClr val="bg1"/>
              </a:solidFill>
            </a:endParaRPr>
          </a:p>
          <a:p>
            <a:pPr>
              <a:buFont typeface="Wingdings" panose="05000000000000000000" pitchFamily="2" charset="2"/>
              <a:buChar char="q"/>
            </a:pPr>
            <a:r>
              <a:rPr lang="en-US" sz="1500" dirty="0">
                <a:solidFill>
                  <a:schemeClr val="bg1"/>
                </a:solidFill>
              </a:rPr>
              <a:t> Weekly Bid, Project and Event Email Alerts </a:t>
            </a:r>
          </a:p>
        </p:txBody>
      </p:sp>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46</a:t>
            </a:fld>
            <a:endParaRPr lang="ru-RU" dirty="0"/>
          </a:p>
        </p:txBody>
      </p:sp>
      <p:pic>
        <p:nvPicPr>
          <p:cNvPr id="6" name="Picture 5">
            <a:extLst>
              <a:ext uri="{FF2B5EF4-FFF2-40B4-BE49-F238E27FC236}">
                <a16:creationId xmlns:a16="http://schemas.microsoft.com/office/drawing/2014/main" id="{C5DA2D72-78FA-4A04-9C24-5D01DAAA9C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8EE90A7F-6509-4F3B-8D26-3A6AE5F6AD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E37F7AA3-B857-4AED-A443-4B73BCCAC9A4}"/>
              </a:ext>
            </a:extLst>
          </p:cNvPr>
          <p:cNvCxnSpPr>
            <a:cxnSpLocks/>
          </p:cNvCxnSpPr>
          <p:nvPr/>
        </p:nvCxnSpPr>
        <p:spPr>
          <a:xfrm>
            <a:off x="137213" y="1752600"/>
            <a:ext cx="481578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877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 calcmode="lin" valueType="num">
                                      <p:cBhvr additive="base">
                                        <p:cTn id="4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additive="base">
                                        <p:cTn id="5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D14C2C-9209-43E0-84CE-81BF86A3CC46}"/>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152400" y="1275078"/>
            <a:ext cx="5621935"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Technical Assistance</a:t>
            </a:r>
            <a:endParaRPr lang="ru-RU" sz="2400" dirty="0">
              <a:latin typeface="Helvetica" panose="020B0604020202020204" pitchFamily="34" charset="0"/>
              <a:cs typeface="Helvetica" panose="020B0604020202020204" pitchFamily="34" charset="0"/>
            </a:endParaRP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47</a:t>
            </a:fld>
            <a:endParaRPr lang="ru-RU" dirty="0"/>
          </a:p>
        </p:txBody>
      </p:sp>
      <p:sp>
        <p:nvSpPr>
          <p:cNvPr id="15" name="Text Placeholder 14"/>
          <p:cNvSpPr>
            <a:spLocks noGrp="1"/>
          </p:cNvSpPr>
          <p:nvPr>
            <p:ph type="body" sz="quarter" idx="20"/>
          </p:nvPr>
        </p:nvSpPr>
        <p:spPr>
          <a:xfrm>
            <a:off x="512109" y="2292573"/>
            <a:ext cx="5262226" cy="2924735"/>
          </a:xfrm>
        </p:spPr>
        <p:txBody>
          <a:bodyPr>
            <a:normAutofit fontScale="92500" lnSpcReduction="10000"/>
          </a:bodyPr>
          <a:lstStyle/>
          <a:p>
            <a:pPr marL="342900" indent="-342900">
              <a:spcBef>
                <a:spcPts val="0"/>
              </a:spcBef>
              <a:spcAft>
                <a:spcPts val="900"/>
              </a:spcAft>
              <a:buFont typeface="Wingdings" panose="05000000000000000000" pitchFamily="2" charset="2"/>
              <a:buChar char="q"/>
            </a:pPr>
            <a:r>
              <a:rPr lang="en-US" sz="1500" dirty="0">
                <a:solidFill>
                  <a:schemeClr val="bg1"/>
                </a:solidFill>
              </a:rPr>
              <a:t>Assessment &amp; Work Plan</a:t>
            </a:r>
          </a:p>
          <a:p>
            <a:pPr marL="342900" indent="-342900">
              <a:spcBef>
                <a:spcPts val="0"/>
              </a:spcBef>
              <a:spcAft>
                <a:spcPts val="900"/>
              </a:spcAft>
              <a:buFont typeface="Wingdings" panose="05000000000000000000" pitchFamily="2" charset="2"/>
              <a:buChar char="q"/>
            </a:pPr>
            <a:r>
              <a:rPr lang="en-US" sz="1500" dirty="0">
                <a:solidFill>
                  <a:schemeClr val="bg1"/>
                </a:solidFill>
              </a:rPr>
              <a:t>Contractor Profile</a:t>
            </a:r>
          </a:p>
          <a:p>
            <a:pPr marL="342900" indent="-342900">
              <a:spcBef>
                <a:spcPts val="0"/>
              </a:spcBef>
              <a:spcAft>
                <a:spcPts val="900"/>
              </a:spcAft>
              <a:buFont typeface="Wingdings" panose="05000000000000000000" pitchFamily="2" charset="2"/>
              <a:buChar char="q"/>
            </a:pPr>
            <a:r>
              <a:rPr lang="en-US" sz="1500" dirty="0">
                <a:solidFill>
                  <a:schemeClr val="bg1"/>
                </a:solidFill>
              </a:rPr>
              <a:t>Certifications</a:t>
            </a:r>
          </a:p>
          <a:p>
            <a:pPr marL="342900" indent="-342900">
              <a:spcBef>
                <a:spcPts val="0"/>
              </a:spcBef>
              <a:spcAft>
                <a:spcPts val="900"/>
              </a:spcAft>
              <a:buFont typeface="Wingdings" panose="05000000000000000000" pitchFamily="2" charset="2"/>
              <a:buChar char="q"/>
            </a:pPr>
            <a:r>
              <a:rPr lang="en-US" sz="1500" dirty="0">
                <a:solidFill>
                  <a:schemeClr val="bg1"/>
                </a:solidFill>
              </a:rPr>
              <a:t>Capacity Building</a:t>
            </a:r>
          </a:p>
          <a:p>
            <a:pPr marL="342900" indent="-342900">
              <a:spcBef>
                <a:spcPts val="0"/>
              </a:spcBef>
              <a:spcAft>
                <a:spcPts val="900"/>
              </a:spcAft>
              <a:buFont typeface="Wingdings" panose="05000000000000000000" pitchFamily="2" charset="2"/>
              <a:buChar char="q"/>
            </a:pPr>
            <a:r>
              <a:rPr lang="en-US" sz="1500" dirty="0">
                <a:solidFill>
                  <a:schemeClr val="bg1"/>
                </a:solidFill>
              </a:rPr>
              <a:t>Bid Document Review</a:t>
            </a:r>
          </a:p>
          <a:p>
            <a:pPr marL="342900" indent="-342900">
              <a:spcBef>
                <a:spcPts val="0"/>
              </a:spcBef>
              <a:spcAft>
                <a:spcPts val="900"/>
              </a:spcAft>
              <a:buFont typeface="Wingdings" panose="05000000000000000000" pitchFamily="2" charset="2"/>
              <a:buChar char="q"/>
            </a:pPr>
            <a:r>
              <a:rPr lang="en-US" sz="1500" dirty="0">
                <a:solidFill>
                  <a:schemeClr val="bg1"/>
                </a:solidFill>
              </a:rPr>
              <a:t>Contract Monitoring</a:t>
            </a:r>
          </a:p>
          <a:p>
            <a:pPr marL="342900" indent="-342900">
              <a:spcBef>
                <a:spcPts val="0"/>
              </a:spcBef>
              <a:spcAft>
                <a:spcPts val="900"/>
              </a:spcAft>
              <a:buFont typeface="Wingdings" panose="05000000000000000000" pitchFamily="2" charset="2"/>
              <a:buChar char="q"/>
            </a:pPr>
            <a:r>
              <a:rPr lang="en-US" sz="1500" dirty="0">
                <a:solidFill>
                  <a:schemeClr val="bg1"/>
                </a:solidFill>
              </a:rPr>
              <a:t>Monthly Workshops &amp; Coaching</a:t>
            </a:r>
          </a:p>
          <a:p>
            <a:pPr marL="342900" indent="-342900">
              <a:buFont typeface="Wingdings" panose="05000000000000000000" pitchFamily="2" charset="2"/>
              <a:buChar char="q"/>
            </a:pPr>
            <a:r>
              <a:rPr lang="en-US" sz="1500" dirty="0">
                <a:solidFill>
                  <a:schemeClr val="bg1"/>
                </a:solidFill>
              </a:rPr>
              <a:t>Construction Training Academy</a:t>
            </a:r>
          </a:p>
          <a:p>
            <a:pPr marL="685800" lvl="2" indent="-342900">
              <a:buClr>
                <a:schemeClr val="bg2"/>
              </a:buClr>
              <a:buFont typeface="Wingdings" panose="05000000000000000000" pitchFamily="2" charset="2"/>
              <a:buChar char="q"/>
            </a:pPr>
            <a:r>
              <a:rPr lang="en-US" sz="1200" dirty="0">
                <a:solidFill>
                  <a:schemeClr val="bg1"/>
                </a:solidFill>
              </a:rPr>
              <a:t>Bidding &amp; Estimating</a:t>
            </a:r>
          </a:p>
          <a:p>
            <a:pPr marL="685800" lvl="2" indent="-342900">
              <a:buClr>
                <a:schemeClr val="bg2"/>
              </a:buClr>
              <a:buFont typeface="Wingdings" panose="05000000000000000000" pitchFamily="2" charset="2"/>
              <a:buChar char="q"/>
            </a:pPr>
            <a:r>
              <a:rPr lang="en-US" sz="1200" dirty="0">
                <a:solidFill>
                  <a:schemeClr val="bg1"/>
                </a:solidFill>
              </a:rPr>
              <a:t>Contract Award Management </a:t>
            </a:r>
          </a:p>
        </p:txBody>
      </p:sp>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3069" y="2218581"/>
            <a:ext cx="4509247" cy="3025944"/>
          </a:xfrm>
          <a:prstGeom prst="rect">
            <a:avLst/>
          </a:prstGeom>
          <a:ln>
            <a:noFill/>
          </a:ln>
          <a:effectLst>
            <a:softEdge rad="112500"/>
          </a:effectLst>
        </p:spPr>
      </p:pic>
      <p:pic>
        <p:nvPicPr>
          <p:cNvPr id="4" name="Picture 3">
            <a:extLst>
              <a:ext uri="{FF2B5EF4-FFF2-40B4-BE49-F238E27FC236}">
                <a16:creationId xmlns:a16="http://schemas.microsoft.com/office/drawing/2014/main" id="{A14442C4-4FD4-4143-9E62-232AFDC605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5" name="Picture 4" descr="C:\Users\a19jxl\Pictures\New Logos.jpg">
            <a:extLst>
              <a:ext uri="{FF2B5EF4-FFF2-40B4-BE49-F238E27FC236}">
                <a16:creationId xmlns:a16="http://schemas.microsoft.com/office/drawing/2014/main" id="{987D00F4-7933-4735-9026-2D0FA0691E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25F56B67-46EA-4609-B9B9-BFE1850C1D1A}"/>
              </a:ext>
            </a:extLst>
          </p:cNvPr>
          <p:cNvCxnSpPr>
            <a:cxnSpLocks/>
          </p:cNvCxnSpPr>
          <p:nvPr/>
        </p:nvCxnSpPr>
        <p:spPr>
          <a:xfrm>
            <a:off x="152400" y="1936048"/>
            <a:ext cx="43434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12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down)">
                                      <p:cBhvr>
                                        <p:cTn id="15" dur="500"/>
                                        <p:tgtEl>
                                          <p:spTgt spid="15">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wipe(down)">
                                      <p:cBhvr>
                                        <p:cTn id="19" dur="500"/>
                                        <p:tgtEl>
                                          <p:spTgt spid="15">
                                            <p:txEl>
                                              <p:pRg st="1" end="1"/>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wipe(down)">
                                      <p:cBhvr>
                                        <p:cTn id="23" dur="500"/>
                                        <p:tgtEl>
                                          <p:spTgt spid="15">
                                            <p:txEl>
                                              <p:pRg st="2" end="2"/>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down)">
                                      <p:cBhvr>
                                        <p:cTn id="27" dur="500"/>
                                        <p:tgtEl>
                                          <p:spTgt spid="15">
                                            <p:txEl>
                                              <p:pRg st="3" end="3"/>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wipe(down)">
                                      <p:cBhvr>
                                        <p:cTn id="31" dur="500"/>
                                        <p:tgtEl>
                                          <p:spTgt spid="15">
                                            <p:txEl>
                                              <p:pRg st="4" end="4"/>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animEffect transition="in" filter="wipe(down)">
                                      <p:cBhvr>
                                        <p:cTn id="35" dur="500"/>
                                        <p:tgtEl>
                                          <p:spTgt spid="15">
                                            <p:txEl>
                                              <p:pRg st="5" end="5"/>
                                            </p:txEl>
                                          </p:spTgt>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5">
                                            <p:txEl>
                                              <p:pRg st="6" end="6"/>
                                            </p:txEl>
                                          </p:spTgt>
                                        </p:tgtEl>
                                        <p:attrNameLst>
                                          <p:attrName>style.visibility</p:attrName>
                                        </p:attrNameLst>
                                      </p:cBhvr>
                                      <p:to>
                                        <p:strVal val="visible"/>
                                      </p:to>
                                    </p:set>
                                    <p:animEffect transition="in" filter="wipe(down)">
                                      <p:cBhvr>
                                        <p:cTn id="39" dur="500"/>
                                        <p:tgtEl>
                                          <p:spTgt spid="15">
                                            <p:txEl>
                                              <p:pRg st="6" end="6"/>
                                            </p:txEl>
                                          </p:spTgt>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5">
                                            <p:txEl>
                                              <p:pRg st="7" end="7"/>
                                            </p:txEl>
                                          </p:spTgt>
                                        </p:tgtEl>
                                        <p:attrNameLst>
                                          <p:attrName>style.visibility</p:attrName>
                                        </p:attrNameLst>
                                      </p:cBhvr>
                                      <p:to>
                                        <p:strVal val="visible"/>
                                      </p:to>
                                    </p:set>
                                    <p:animEffect transition="in" filter="wipe(down)">
                                      <p:cBhvr>
                                        <p:cTn id="43" dur="500"/>
                                        <p:tgtEl>
                                          <p:spTgt spid="15">
                                            <p:txEl>
                                              <p:pRg st="7" end="7"/>
                                            </p:txEl>
                                          </p:spTgt>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5">
                                            <p:txEl>
                                              <p:pRg st="8" end="8"/>
                                            </p:txEl>
                                          </p:spTgt>
                                        </p:tgtEl>
                                        <p:attrNameLst>
                                          <p:attrName>style.visibility</p:attrName>
                                        </p:attrNameLst>
                                      </p:cBhvr>
                                      <p:to>
                                        <p:strVal val="visible"/>
                                      </p:to>
                                    </p:set>
                                    <p:animEffect transition="in" filter="wipe(down)">
                                      <p:cBhvr>
                                        <p:cTn id="47" dur="500"/>
                                        <p:tgtEl>
                                          <p:spTgt spid="15">
                                            <p:txEl>
                                              <p:pRg st="8" end="8"/>
                                            </p:txEl>
                                          </p:spTgt>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wipe(down)">
                                      <p:cBhvr>
                                        <p:cTn id="51"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0C26C8B-8F6F-45C2-8D26-AD6EB01AEBFF}"/>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3801570" y="1133823"/>
            <a:ext cx="5147454" cy="586979"/>
          </a:xfrm>
        </p:spPr>
        <p:txBody>
          <a:bodyPr>
            <a:noAutofit/>
          </a:bodyPr>
          <a:lstStyle/>
          <a:p>
            <a:pPr algn="r"/>
            <a:r>
              <a:rPr lang="en-US" sz="2400" dirty="0">
                <a:latin typeface="Helvetica" panose="020B0604020202020204" pitchFamily="34" charset="0"/>
                <a:cs typeface="Helvetica" panose="020B0604020202020204" pitchFamily="34" charset="0"/>
              </a:rPr>
              <a:t>LAWA Contractor Development Bid Document Review</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4883518" y="2720353"/>
            <a:ext cx="4108082" cy="2437654"/>
          </a:xfrm>
        </p:spPr>
        <p:txBody>
          <a:bodyPr>
            <a:noAutofit/>
          </a:bodyPr>
          <a:lstStyle/>
          <a:p>
            <a:pPr marL="342900" indent="-342900">
              <a:spcBef>
                <a:spcPts val="0"/>
              </a:spcBef>
              <a:spcAft>
                <a:spcPts val="900"/>
              </a:spcAft>
              <a:buFont typeface="Wingdings" panose="05000000000000000000" pitchFamily="2" charset="2"/>
              <a:buChar char="q"/>
            </a:pPr>
            <a:r>
              <a:rPr lang="en-US" sz="1500" dirty="0">
                <a:solidFill>
                  <a:schemeClr val="bg1"/>
                </a:solidFill>
              </a:rPr>
              <a:t>Attend Pre-Bid</a:t>
            </a:r>
          </a:p>
          <a:p>
            <a:pPr marL="342900" indent="-342900">
              <a:spcBef>
                <a:spcPts val="0"/>
              </a:spcBef>
              <a:spcAft>
                <a:spcPts val="900"/>
              </a:spcAft>
              <a:buFont typeface="Wingdings" panose="05000000000000000000" pitchFamily="2" charset="2"/>
              <a:buChar char="q"/>
            </a:pPr>
            <a:r>
              <a:rPr lang="en-US" sz="1500" dirty="0">
                <a:solidFill>
                  <a:schemeClr val="bg1"/>
                </a:solidFill>
              </a:rPr>
              <a:t>Review Plans &amp; Specs</a:t>
            </a:r>
          </a:p>
          <a:p>
            <a:pPr marL="342900" indent="-342900">
              <a:spcBef>
                <a:spcPts val="0"/>
              </a:spcBef>
              <a:spcAft>
                <a:spcPts val="900"/>
              </a:spcAft>
              <a:buFont typeface="Wingdings" panose="05000000000000000000" pitchFamily="2" charset="2"/>
              <a:buChar char="q"/>
            </a:pPr>
            <a:r>
              <a:rPr lang="en-US" sz="1500" dirty="0">
                <a:solidFill>
                  <a:schemeClr val="bg1"/>
                </a:solidFill>
              </a:rPr>
              <a:t>Assist with Identifying Risks</a:t>
            </a:r>
          </a:p>
          <a:p>
            <a:pPr marL="342900" indent="-342900">
              <a:spcBef>
                <a:spcPts val="0"/>
              </a:spcBef>
              <a:spcAft>
                <a:spcPts val="900"/>
              </a:spcAft>
              <a:buFont typeface="Wingdings" panose="05000000000000000000" pitchFamily="2" charset="2"/>
              <a:buChar char="q"/>
            </a:pPr>
            <a:r>
              <a:rPr lang="en-US" sz="1500" dirty="0">
                <a:solidFill>
                  <a:schemeClr val="bg1"/>
                </a:solidFill>
              </a:rPr>
              <a:t>Assist with Identifying Required Bid Documents</a:t>
            </a:r>
          </a:p>
          <a:p>
            <a:pPr marL="342900" indent="-342900">
              <a:spcBef>
                <a:spcPts val="0"/>
              </a:spcBef>
              <a:spcAft>
                <a:spcPts val="900"/>
              </a:spcAft>
              <a:buFont typeface="Wingdings" panose="05000000000000000000" pitchFamily="2" charset="2"/>
              <a:buChar char="q"/>
            </a:pPr>
            <a:r>
              <a:rPr lang="en-US" sz="1500" dirty="0">
                <a:solidFill>
                  <a:schemeClr val="bg1"/>
                </a:solidFill>
              </a:rPr>
              <a:t>Schedule Additional Meetings Prior to Bid Submission</a:t>
            </a:r>
          </a:p>
          <a:p>
            <a:pPr marL="342900" indent="-342900">
              <a:spcBef>
                <a:spcPts val="0"/>
              </a:spcBef>
              <a:spcAft>
                <a:spcPts val="900"/>
              </a:spcAft>
              <a:buFont typeface="Wingdings" panose="05000000000000000000" pitchFamily="2" charset="2"/>
              <a:buChar char="q"/>
            </a:pPr>
            <a:r>
              <a:rPr lang="en-US" sz="1500" dirty="0">
                <a:solidFill>
                  <a:schemeClr val="bg1"/>
                </a:solidFill>
              </a:rPr>
              <a:t>Follow Up After Bidding Process</a:t>
            </a:r>
          </a:p>
          <a:p>
            <a:pPr marL="342900" indent="-342900">
              <a:buFont typeface="Wingdings" panose="05000000000000000000" pitchFamily="2" charset="2"/>
              <a:buChar char="q"/>
            </a:pPr>
            <a:endParaRPr lang="en-US" sz="1500" dirty="0">
              <a:solidFill>
                <a:schemeClr val="bg1"/>
              </a:solidFill>
            </a:endParaRP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48</a:t>
            </a:fld>
            <a:endParaRPr lang="ru-RU" dirty="0"/>
          </a:p>
        </p:txBody>
      </p:sp>
      <p:pic>
        <p:nvPicPr>
          <p:cNvPr id="9" name="Picture Placeholder 13">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a:blip r:embed="rId2">
            <a:extLst>
              <a:ext uri="{28A0092B-C50C-407E-A947-70E740481C1C}">
                <a14:useLocalDpi xmlns:a14="http://schemas.microsoft.com/office/drawing/2010/main"/>
              </a:ext>
            </a:extLst>
          </a:blip>
          <a:stretch>
            <a:fillRect/>
          </a:stretch>
        </p:blipFill>
        <p:spPr>
          <a:xfrm>
            <a:off x="0" y="1025339"/>
            <a:ext cx="4581654" cy="4254688"/>
          </a:xfrm>
        </p:spPr>
      </p:pic>
      <p:sp>
        <p:nvSpPr>
          <p:cNvPr id="8" name="Text Placeholder 8">
            <a:extLst>
              <a:ext uri="{FF2B5EF4-FFF2-40B4-BE49-F238E27FC236}">
                <a16:creationId xmlns:a16="http://schemas.microsoft.com/office/drawing/2014/main" id="{0658B4B7-2667-479D-90A8-706DAAA9ADB9}"/>
              </a:ext>
            </a:extLst>
          </p:cNvPr>
          <p:cNvSpPr>
            <a:spLocks noGrp="1"/>
          </p:cNvSpPr>
          <p:nvPr>
            <p:ph type="body" sz="quarter" idx="13"/>
          </p:nvPr>
        </p:nvSpPr>
        <p:spPr bwMode="grayWhite">
          <a:xfrm>
            <a:off x="5105400" y="1993029"/>
            <a:ext cx="3966537" cy="499285"/>
          </a:xfrm>
        </p:spPr>
        <p:txBody>
          <a:bodyPr>
            <a:noAutofit/>
          </a:bodyPr>
          <a:lstStyle/>
          <a:p>
            <a:r>
              <a:rPr lang="en-US" sz="750" dirty="0">
                <a:solidFill>
                  <a:srgbClr val="FFFF00"/>
                </a:solidFill>
              </a:rPr>
              <a:t>Bid Review Disclaimer: </a:t>
            </a:r>
            <a:r>
              <a:rPr lang="en-US" sz="750" i="1" dirty="0">
                <a:solidFill>
                  <a:srgbClr val="FFFF00"/>
                </a:solidFill>
              </a:rPr>
              <a:t>Bid Review is a courtesy for contractors enrolled in the Contractor Development and Bonding Program and who meet the minimum requirements. Neither Merriwether &amp; Williams Insurance Services nor Metro Agency is responsible for errors, oversights, omissions or misstatements made in the preparation of the Bid Review.</a:t>
            </a:r>
            <a:endParaRPr lang="ru-RU" sz="750" dirty="0">
              <a:solidFill>
                <a:srgbClr val="FFFF00"/>
              </a:solidFill>
            </a:endParaRPr>
          </a:p>
        </p:txBody>
      </p:sp>
      <p:pic>
        <p:nvPicPr>
          <p:cNvPr id="6" name="Picture 5">
            <a:extLst>
              <a:ext uri="{FF2B5EF4-FFF2-40B4-BE49-F238E27FC236}">
                <a16:creationId xmlns:a16="http://schemas.microsoft.com/office/drawing/2014/main" id="{BDF35227-551E-42CA-9F6A-3F6B6BDFE0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285DD6ED-FC55-4443-9C1F-1C05F19D5B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FD57300-75D0-4B04-8DE7-D07E258269A2}"/>
              </a:ext>
            </a:extLst>
          </p:cNvPr>
          <p:cNvCxnSpPr>
            <a:cxnSpLocks/>
          </p:cNvCxnSpPr>
          <p:nvPr/>
        </p:nvCxnSpPr>
        <p:spPr>
          <a:xfrm>
            <a:off x="4581654" y="1720802"/>
            <a:ext cx="440994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41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down)">
                                      <p:cBhvr>
                                        <p:cTn id="31" dur="500"/>
                                        <p:tgtEl>
                                          <p:spTgt spid="4">
                                            <p:txEl>
                                              <p:pRg st="4" end="4"/>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ipe(down)">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19E0BC-DBDA-4CE7-8CBF-4E34156D9E95}"/>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4440795" y="888814"/>
            <a:ext cx="4581654" cy="586979"/>
          </a:xfrm>
        </p:spPr>
        <p:txBody>
          <a:bodyPr>
            <a:noAutofit/>
          </a:bodyPr>
          <a:lstStyle/>
          <a:p>
            <a:pPr algn="r"/>
            <a:r>
              <a:rPr lang="en-US" sz="2400" dirty="0">
                <a:latin typeface="Helvetica" panose="020B0604020202020204" pitchFamily="34" charset="0"/>
                <a:cs typeface="Helvetica" panose="020B0604020202020204" pitchFamily="34" charset="0"/>
              </a:rPr>
              <a:t>LAWA Contractor Development Contract Monitoring</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4941261" y="2248175"/>
            <a:ext cx="4108082" cy="2361650"/>
          </a:xfrm>
        </p:spPr>
        <p:txBody>
          <a:bodyPr>
            <a:noAutofit/>
          </a:bodyPr>
          <a:lstStyle/>
          <a:p>
            <a:pPr marL="342900" indent="-342900">
              <a:spcBef>
                <a:spcPts val="0"/>
              </a:spcBef>
              <a:spcAft>
                <a:spcPts val="900"/>
              </a:spcAft>
              <a:buFont typeface="Wingdings" panose="05000000000000000000" pitchFamily="2" charset="2"/>
              <a:buChar char="q"/>
            </a:pPr>
            <a:r>
              <a:rPr lang="en-US" sz="1500" dirty="0">
                <a:solidFill>
                  <a:schemeClr val="bg1"/>
                </a:solidFill>
              </a:rPr>
              <a:t>Contract Review with Contractor</a:t>
            </a:r>
          </a:p>
          <a:p>
            <a:pPr marL="342900" indent="-342900">
              <a:spcBef>
                <a:spcPts val="0"/>
              </a:spcBef>
              <a:spcAft>
                <a:spcPts val="900"/>
              </a:spcAft>
              <a:buFont typeface="Wingdings" panose="05000000000000000000" pitchFamily="2" charset="2"/>
              <a:buChar char="q"/>
            </a:pPr>
            <a:r>
              <a:rPr lang="en-US" sz="1500" dirty="0">
                <a:solidFill>
                  <a:schemeClr val="bg1"/>
                </a:solidFill>
              </a:rPr>
              <a:t>Project Kick-off </a:t>
            </a:r>
          </a:p>
          <a:p>
            <a:pPr marL="342900" indent="-342900">
              <a:spcBef>
                <a:spcPts val="0"/>
              </a:spcBef>
              <a:spcAft>
                <a:spcPts val="900"/>
              </a:spcAft>
              <a:buFont typeface="Wingdings" panose="05000000000000000000" pitchFamily="2" charset="2"/>
              <a:buChar char="q"/>
            </a:pPr>
            <a:r>
              <a:rPr lang="en-US" sz="1500" dirty="0">
                <a:solidFill>
                  <a:schemeClr val="bg1"/>
                </a:solidFill>
              </a:rPr>
              <a:t>Monthly Site Visits (If Applicable)</a:t>
            </a:r>
          </a:p>
          <a:p>
            <a:pPr marL="342900" indent="-342900">
              <a:spcBef>
                <a:spcPts val="0"/>
              </a:spcBef>
              <a:spcAft>
                <a:spcPts val="900"/>
              </a:spcAft>
              <a:buFont typeface="Wingdings" panose="05000000000000000000" pitchFamily="2" charset="2"/>
              <a:buChar char="q"/>
            </a:pPr>
            <a:r>
              <a:rPr lang="en-US" sz="1500" dirty="0">
                <a:solidFill>
                  <a:schemeClr val="bg1"/>
                </a:solidFill>
              </a:rPr>
              <a:t>Status Reports</a:t>
            </a:r>
          </a:p>
          <a:p>
            <a:pPr marL="342900" indent="-342900">
              <a:spcBef>
                <a:spcPts val="0"/>
              </a:spcBef>
              <a:spcAft>
                <a:spcPts val="900"/>
              </a:spcAft>
              <a:buFont typeface="Wingdings" panose="05000000000000000000" pitchFamily="2" charset="2"/>
              <a:buChar char="q"/>
            </a:pPr>
            <a:r>
              <a:rPr lang="en-US" sz="1500" dirty="0">
                <a:solidFill>
                  <a:schemeClr val="bg1"/>
                </a:solidFill>
              </a:rPr>
              <a:t>Construction Schedule </a:t>
            </a:r>
          </a:p>
          <a:p>
            <a:pPr marL="342900" indent="-342900">
              <a:spcBef>
                <a:spcPts val="0"/>
              </a:spcBef>
              <a:spcAft>
                <a:spcPts val="900"/>
              </a:spcAft>
              <a:buFont typeface="Wingdings" panose="05000000000000000000" pitchFamily="2" charset="2"/>
              <a:buChar char="q"/>
            </a:pPr>
            <a:r>
              <a:rPr lang="en-US" sz="1500" dirty="0">
                <a:solidFill>
                  <a:schemeClr val="bg1"/>
                </a:solidFill>
              </a:rPr>
              <a:t>Cost Management </a:t>
            </a:r>
          </a:p>
          <a:p>
            <a:pPr marL="342900" indent="-342900">
              <a:spcBef>
                <a:spcPts val="0"/>
              </a:spcBef>
              <a:spcAft>
                <a:spcPts val="900"/>
              </a:spcAft>
              <a:buFont typeface="Wingdings" panose="05000000000000000000" pitchFamily="2" charset="2"/>
              <a:buChar char="q"/>
            </a:pPr>
            <a:r>
              <a:rPr lang="en-US" sz="1500" dirty="0">
                <a:solidFill>
                  <a:schemeClr val="bg1"/>
                </a:solidFill>
              </a:rPr>
              <a:t>Closeout</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49</a:t>
            </a:fld>
            <a:endParaRPr lang="ru-RU" dirty="0"/>
          </a:p>
        </p:txBody>
      </p:sp>
      <p:pic>
        <p:nvPicPr>
          <p:cNvPr id="9" name="Picture Placeholder 13">
            <a:extLst>
              <a:ext uri="{FF2B5EF4-FFF2-40B4-BE49-F238E27FC236}">
                <a16:creationId xmlns:a16="http://schemas.microsoft.com/office/drawing/2014/main" id="{BD519751-E686-4F24-9C8F-C439D8581B8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25339"/>
            <a:ext cx="4581654" cy="425468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pic>
      <p:pic>
        <p:nvPicPr>
          <p:cNvPr id="6" name="Picture 5">
            <a:extLst>
              <a:ext uri="{FF2B5EF4-FFF2-40B4-BE49-F238E27FC236}">
                <a16:creationId xmlns:a16="http://schemas.microsoft.com/office/drawing/2014/main" id="{D7B73259-87D1-419D-83F5-54D6A93F63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31103BE3-8A12-4824-B681-02E9126D14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F320945-A6DE-4BCF-A68C-D8A3884479B6}"/>
              </a:ext>
            </a:extLst>
          </p:cNvPr>
          <p:cNvCxnSpPr>
            <a:cxnSpLocks/>
          </p:cNvCxnSpPr>
          <p:nvPr/>
        </p:nvCxnSpPr>
        <p:spPr>
          <a:xfrm>
            <a:off x="4648200" y="1720802"/>
            <a:ext cx="43434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52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down)">
                                      <p:cBhvr>
                                        <p:cTn id="31" dur="500"/>
                                        <p:tgtEl>
                                          <p:spTgt spid="4">
                                            <p:txEl>
                                              <p:pRg st="5" end="5"/>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762000"/>
            <a:ext cx="8489950" cy="715963"/>
          </a:xfrm>
        </p:spPr>
        <p:txBody>
          <a:bodyPr/>
          <a:lstStyle/>
          <a:p>
            <a:pPr eaLnBrk="1" hangingPunct="1"/>
            <a:r>
              <a:rPr lang="en-US" altLang="en-US" sz="3200" b="1" i="1" dirty="0"/>
              <a:t>Request For Proposals (RFP)</a:t>
            </a:r>
          </a:p>
        </p:txBody>
      </p:sp>
      <p:sp>
        <p:nvSpPr>
          <p:cNvPr id="34819" name="Rectangle 3"/>
          <p:cNvSpPr>
            <a:spLocks noGrp="1" noChangeArrowheads="1"/>
          </p:cNvSpPr>
          <p:nvPr>
            <p:ph idx="1"/>
          </p:nvPr>
        </p:nvSpPr>
        <p:spPr>
          <a:xfrm>
            <a:off x="457200" y="1981200"/>
            <a:ext cx="7848600" cy="4495800"/>
          </a:xfrm>
        </p:spPr>
        <p:txBody>
          <a:bodyPr/>
          <a:lstStyle/>
          <a:p>
            <a:pPr eaLnBrk="1" hangingPunct="1">
              <a:lnSpc>
                <a:spcPct val="80000"/>
              </a:lnSpc>
              <a:buClr>
                <a:schemeClr val="tx2"/>
              </a:buClr>
            </a:pPr>
            <a:r>
              <a:rPr lang="en-US" altLang="en-US" sz="2400" dirty="0">
                <a:latin typeface="Arial" charset="0"/>
                <a:cs typeface="Arial" charset="0"/>
              </a:rPr>
              <a:t>A </a:t>
            </a:r>
            <a:r>
              <a:rPr lang="en-US" altLang="en-US" sz="2400" b="1" dirty="0">
                <a:latin typeface="Arial" charset="0"/>
                <a:cs typeface="Arial" charset="0"/>
              </a:rPr>
              <a:t>Request for Proposal </a:t>
            </a:r>
            <a:r>
              <a:rPr lang="en-US" altLang="en-US" sz="2400" dirty="0">
                <a:latin typeface="Arial" charset="0"/>
                <a:cs typeface="Arial" charset="0"/>
              </a:rPr>
              <a:t>is used for the competitive procurement of the following:</a:t>
            </a:r>
          </a:p>
          <a:p>
            <a:pPr lvl="1" eaLnBrk="1" hangingPunct="1">
              <a:lnSpc>
                <a:spcPct val="80000"/>
              </a:lnSpc>
              <a:buClr>
                <a:schemeClr val="tx2"/>
              </a:buClr>
            </a:pPr>
            <a:r>
              <a:rPr lang="en-US" altLang="en-US" sz="2200" dirty="0">
                <a:latin typeface="Arial" charset="0"/>
                <a:cs typeface="Arial" charset="0"/>
              </a:rPr>
              <a:t>Capital Projects (Terminals, Runways, Railroads, etc.)</a:t>
            </a:r>
          </a:p>
          <a:p>
            <a:pPr lvl="1" eaLnBrk="1" hangingPunct="1">
              <a:lnSpc>
                <a:spcPct val="80000"/>
              </a:lnSpc>
              <a:buClr>
                <a:schemeClr val="tx2"/>
              </a:buClr>
            </a:pPr>
            <a:r>
              <a:rPr lang="en-US" altLang="en-US" sz="2200" dirty="0">
                <a:latin typeface="Arial" charset="0"/>
                <a:cs typeface="Arial" charset="0"/>
              </a:rPr>
              <a:t>Professional Services (Engineering, Architectural, &amp;/or Environmental Services, etc.</a:t>
            </a: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The award is based on the winning score according to the selection criteria which may include:</a:t>
            </a:r>
          </a:p>
          <a:p>
            <a:pPr lvl="2" eaLnBrk="1" hangingPunct="1">
              <a:lnSpc>
                <a:spcPct val="80000"/>
              </a:lnSpc>
              <a:buClr>
                <a:schemeClr val="tx2"/>
              </a:buClr>
            </a:pPr>
            <a:r>
              <a:rPr lang="en-US" altLang="en-US" sz="1900" dirty="0">
                <a:latin typeface="Arial" charset="0"/>
                <a:cs typeface="Arial" charset="0"/>
              </a:rPr>
              <a:t>Concept</a:t>
            </a:r>
          </a:p>
          <a:p>
            <a:pPr lvl="2" eaLnBrk="1" hangingPunct="1">
              <a:lnSpc>
                <a:spcPct val="80000"/>
              </a:lnSpc>
              <a:buClr>
                <a:schemeClr val="tx2"/>
              </a:buClr>
            </a:pPr>
            <a:r>
              <a:rPr lang="en-US" altLang="en-US" sz="1900" dirty="0">
                <a:latin typeface="Arial" charset="0"/>
                <a:cs typeface="Arial" charset="0"/>
              </a:rPr>
              <a:t>Experience</a:t>
            </a:r>
          </a:p>
          <a:p>
            <a:pPr lvl="2" eaLnBrk="1" hangingPunct="1">
              <a:lnSpc>
                <a:spcPct val="80000"/>
              </a:lnSpc>
              <a:buClr>
                <a:schemeClr val="tx2"/>
              </a:buClr>
            </a:pPr>
            <a:r>
              <a:rPr lang="en-US" altLang="en-US" sz="1900" dirty="0">
                <a:latin typeface="Arial" charset="0"/>
                <a:cs typeface="Arial" charset="0"/>
              </a:rPr>
              <a:t>Cost</a:t>
            </a:r>
          </a:p>
          <a:p>
            <a:pPr lvl="2" eaLnBrk="1" hangingPunct="1">
              <a:lnSpc>
                <a:spcPct val="80000"/>
              </a:lnSpc>
              <a:buClr>
                <a:schemeClr val="tx2"/>
              </a:buClr>
            </a:pPr>
            <a:r>
              <a:rPr lang="en-US" altLang="en-US" sz="1900" dirty="0">
                <a:latin typeface="Arial" charset="0"/>
                <a:cs typeface="Arial" charset="0"/>
              </a:rPr>
              <a:t>Etc.</a:t>
            </a: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RFP’s can be for individual items, services, or contracts.</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5</a:t>
            </a:fld>
            <a:endParaRPr lang="en-US" dirty="0"/>
          </a:p>
        </p:txBody>
      </p:sp>
    </p:spTree>
    <p:extLst>
      <p:ext uri="{BB962C8B-B14F-4D97-AF65-F5344CB8AC3E}">
        <p14:creationId xmlns:p14="http://schemas.microsoft.com/office/powerpoint/2010/main" val="35637926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500"/>
                                        <p:tgtEl>
                                          <p:spTgt spid="34819">
                                            <p:txEl>
                                              <p:pRg st="0" end="0"/>
                                            </p:txEl>
                                          </p:spTgt>
                                        </p:tgtEl>
                                      </p:cBhvr>
                                    </p:animEffect>
                                    <p:anim calcmode="lin" valueType="num">
                                      <p:cBhvr>
                                        <p:cTn id="15"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481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500"/>
                                        <p:tgtEl>
                                          <p:spTgt spid="34819">
                                            <p:txEl>
                                              <p:pRg st="1" end="1"/>
                                            </p:txEl>
                                          </p:spTgt>
                                        </p:tgtEl>
                                      </p:cBhvr>
                                    </p:animEffect>
                                    <p:anim calcmode="lin" valueType="num">
                                      <p:cBhvr>
                                        <p:cTn id="20"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481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fade">
                                      <p:cBhvr>
                                        <p:cTn id="24" dur="500"/>
                                        <p:tgtEl>
                                          <p:spTgt spid="34819">
                                            <p:txEl>
                                              <p:pRg st="2" end="2"/>
                                            </p:txEl>
                                          </p:spTgt>
                                        </p:tgtEl>
                                      </p:cBhvr>
                                    </p:animEffect>
                                    <p:anim calcmode="lin" valueType="num">
                                      <p:cBhvr>
                                        <p:cTn id="2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48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4" presetClass="entr" presetSubtype="0" fill="hold" grpId="0" nodeType="clickEffect">
                                  <p:stCondLst>
                                    <p:cond delay="0"/>
                                  </p:stCondLst>
                                  <p:childTnLst>
                                    <p:set>
                                      <p:cBhvr>
                                        <p:cTn id="30" dur="1" fill="hold">
                                          <p:stCondLst>
                                            <p:cond delay="0"/>
                                          </p:stCondLst>
                                        </p:cTn>
                                        <p:tgtEl>
                                          <p:spTgt spid="34819">
                                            <p:txEl>
                                              <p:pRg st="3" end="3"/>
                                            </p:txEl>
                                          </p:spTgt>
                                        </p:tgtEl>
                                        <p:attrNameLst>
                                          <p:attrName>style.visibility</p:attrName>
                                        </p:attrNameLst>
                                      </p:cBhvr>
                                      <p:to>
                                        <p:strVal val="visible"/>
                                      </p:to>
                                    </p:set>
                                    <p:animEffect transition="in" filter="fade">
                                      <p:cBhvr>
                                        <p:cTn id="31" dur="500"/>
                                        <p:tgtEl>
                                          <p:spTgt spid="34819">
                                            <p:txEl>
                                              <p:pRg st="3" end="3"/>
                                            </p:txEl>
                                          </p:spTgt>
                                        </p:tgtEl>
                                      </p:cBhvr>
                                    </p:animEffect>
                                    <p:anim calcmode="lin" valueType="num">
                                      <p:cBhvr>
                                        <p:cTn id="32"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4819">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34819">
                                            <p:txEl>
                                              <p:pRg st="4" end="4"/>
                                            </p:txEl>
                                          </p:spTgt>
                                        </p:tgtEl>
                                        <p:attrNameLst>
                                          <p:attrName>style.visibility</p:attrName>
                                        </p:attrNameLst>
                                      </p:cBhvr>
                                      <p:to>
                                        <p:strVal val="visible"/>
                                      </p:to>
                                    </p:set>
                                    <p:animEffect transition="in" filter="fade">
                                      <p:cBhvr>
                                        <p:cTn id="36" dur="500"/>
                                        <p:tgtEl>
                                          <p:spTgt spid="34819">
                                            <p:txEl>
                                              <p:pRg st="4" end="4"/>
                                            </p:txEl>
                                          </p:spTgt>
                                        </p:tgtEl>
                                      </p:cBhvr>
                                    </p:animEffect>
                                    <p:anim calcmode="lin" valueType="num">
                                      <p:cBhvr>
                                        <p:cTn id="37"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34819">
                                            <p:txEl>
                                              <p:pRg st="4" end="4"/>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34819">
                                            <p:txEl>
                                              <p:pRg st="5" end="5"/>
                                            </p:txEl>
                                          </p:spTgt>
                                        </p:tgtEl>
                                        <p:attrNameLst>
                                          <p:attrName>style.visibility</p:attrName>
                                        </p:attrNameLst>
                                      </p:cBhvr>
                                      <p:to>
                                        <p:strVal val="visible"/>
                                      </p:to>
                                    </p:set>
                                    <p:animEffect transition="in" filter="fade">
                                      <p:cBhvr>
                                        <p:cTn id="41" dur="500"/>
                                        <p:tgtEl>
                                          <p:spTgt spid="34819">
                                            <p:txEl>
                                              <p:pRg st="5" end="5"/>
                                            </p:txEl>
                                          </p:spTgt>
                                        </p:tgtEl>
                                      </p:cBhvr>
                                    </p:animEffect>
                                    <p:anim calcmode="lin" valueType="num">
                                      <p:cBhvr>
                                        <p:cTn id="42"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34819">
                                            <p:txEl>
                                              <p:pRg st="5" end="5"/>
                                            </p:txEl>
                                          </p:spTgt>
                                        </p:tgtEl>
                                        <p:attrNameLst>
                                          <p:attrName>ppt_y</p:attrName>
                                        </p:attrNameLst>
                                      </p:cBhvr>
                                      <p:tavLst>
                                        <p:tav tm="0">
                                          <p:val>
                                            <p:strVal val="#ppt_y+.05"/>
                                          </p:val>
                                        </p:tav>
                                        <p:tav tm="100000">
                                          <p:val>
                                            <p:strVal val="#ppt_y"/>
                                          </p:val>
                                        </p:tav>
                                      </p:tavLst>
                                    </p:anim>
                                  </p:childTnLst>
                                </p:cTn>
                              </p:par>
                              <p:par>
                                <p:cTn id="44" presetID="44" presetClass="entr" presetSubtype="0" fill="hold" grpId="0" nodeType="withEffect">
                                  <p:stCondLst>
                                    <p:cond delay="0"/>
                                  </p:stCondLst>
                                  <p:childTnLst>
                                    <p:set>
                                      <p:cBhvr>
                                        <p:cTn id="45" dur="1" fill="hold">
                                          <p:stCondLst>
                                            <p:cond delay="0"/>
                                          </p:stCondLst>
                                        </p:cTn>
                                        <p:tgtEl>
                                          <p:spTgt spid="34819">
                                            <p:txEl>
                                              <p:pRg st="6" end="6"/>
                                            </p:txEl>
                                          </p:spTgt>
                                        </p:tgtEl>
                                        <p:attrNameLst>
                                          <p:attrName>style.visibility</p:attrName>
                                        </p:attrNameLst>
                                      </p:cBhvr>
                                      <p:to>
                                        <p:strVal val="visible"/>
                                      </p:to>
                                    </p:set>
                                    <p:animEffect transition="in" filter="fade">
                                      <p:cBhvr>
                                        <p:cTn id="46" dur="500"/>
                                        <p:tgtEl>
                                          <p:spTgt spid="34819">
                                            <p:txEl>
                                              <p:pRg st="6" end="6"/>
                                            </p:txEl>
                                          </p:spTgt>
                                        </p:tgtEl>
                                      </p:cBhvr>
                                    </p:animEffect>
                                    <p:anim calcmode="lin" valueType="num">
                                      <p:cBhvr>
                                        <p:cTn id="47"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34819">
                                            <p:txEl>
                                              <p:pRg st="6" end="6"/>
                                            </p:txEl>
                                          </p:spTgt>
                                        </p:tgtEl>
                                        <p:attrNameLst>
                                          <p:attrName>ppt_y</p:attrName>
                                        </p:attrNameLst>
                                      </p:cBhvr>
                                      <p:tavLst>
                                        <p:tav tm="0">
                                          <p:val>
                                            <p:strVal val="#ppt_y+.05"/>
                                          </p:val>
                                        </p:tav>
                                        <p:tav tm="100000">
                                          <p:val>
                                            <p:strVal val="#ppt_y"/>
                                          </p:val>
                                        </p:tav>
                                      </p:tavLst>
                                    </p:anim>
                                  </p:childTnLst>
                                </p:cTn>
                              </p:par>
                              <p:par>
                                <p:cTn id="49" presetID="44" presetClass="entr" presetSubtype="0" fill="hold" grpId="0" nodeType="withEffect">
                                  <p:stCondLst>
                                    <p:cond delay="0"/>
                                  </p:stCondLst>
                                  <p:childTnLst>
                                    <p:set>
                                      <p:cBhvr>
                                        <p:cTn id="50" dur="1" fill="hold">
                                          <p:stCondLst>
                                            <p:cond delay="0"/>
                                          </p:stCondLst>
                                        </p:cTn>
                                        <p:tgtEl>
                                          <p:spTgt spid="34819">
                                            <p:txEl>
                                              <p:pRg st="7" end="7"/>
                                            </p:txEl>
                                          </p:spTgt>
                                        </p:tgtEl>
                                        <p:attrNameLst>
                                          <p:attrName>style.visibility</p:attrName>
                                        </p:attrNameLst>
                                      </p:cBhvr>
                                      <p:to>
                                        <p:strVal val="visible"/>
                                      </p:to>
                                    </p:set>
                                    <p:animEffect transition="in" filter="fade">
                                      <p:cBhvr>
                                        <p:cTn id="51" dur="500"/>
                                        <p:tgtEl>
                                          <p:spTgt spid="34819">
                                            <p:txEl>
                                              <p:pRg st="7" end="7"/>
                                            </p:txEl>
                                          </p:spTgt>
                                        </p:tgtEl>
                                      </p:cBhvr>
                                    </p:animEffect>
                                    <p:anim calcmode="lin" valueType="num">
                                      <p:cBhvr>
                                        <p:cTn id="52"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4819">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4" presetClass="entr" presetSubtype="0" fill="hold" grpId="0" nodeType="clickEffect">
                                  <p:stCondLst>
                                    <p:cond delay="0"/>
                                  </p:stCondLst>
                                  <p:childTnLst>
                                    <p:set>
                                      <p:cBhvr>
                                        <p:cTn id="57" dur="1" fill="hold">
                                          <p:stCondLst>
                                            <p:cond delay="0"/>
                                          </p:stCondLst>
                                        </p:cTn>
                                        <p:tgtEl>
                                          <p:spTgt spid="34819">
                                            <p:txEl>
                                              <p:pRg st="8" end="8"/>
                                            </p:txEl>
                                          </p:spTgt>
                                        </p:tgtEl>
                                        <p:attrNameLst>
                                          <p:attrName>style.visibility</p:attrName>
                                        </p:attrNameLst>
                                      </p:cBhvr>
                                      <p:to>
                                        <p:strVal val="visible"/>
                                      </p:to>
                                    </p:set>
                                    <p:animEffect transition="in" filter="fade">
                                      <p:cBhvr>
                                        <p:cTn id="58" dur="500"/>
                                        <p:tgtEl>
                                          <p:spTgt spid="34819">
                                            <p:txEl>
                                              <p:pRg st="8" end="8"/>
                                            </p:txEl>
                                          </p:spTgt>
                                        </p:tgtEl>
                                      </p:cBhvr>
                                    </p:animEffect>
                                    <p:anim calcmode="lin" valueType="num">
                                      <p:cBhvr>
                                        <p:cTn id="59"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4819">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idx="4294967295"/>
          </p:nvPr>
        </p:nvSpPr>
        <p:spPr>
          <a:xfrm>
            <a:off x="457200" y="1022350"/>
            <a:ext cx="6477000" cy="5334000"/>
          </a:xfrm>
        </p:spPr>
        <p:txBody>
          <a:bodyPr/>
          <a:lstStyle/>
          <a:p>
            <a:pPr>
              <a:buFontTx/>
              <a:buNone/>
              <a:defRPr/>
            </a:pPr>
            <a:r>
              <a:rPr lang="en-US" sz="4000" b="1" i="1" dirty="0">
                <a:solidFill>
                  <a:schemeClr val="tx2"/>
                </a:solidFill>
                <a:latin typeface="+mj-lt"/>
              </a:rPr>
              <a:t>  GETTING CERTIFIED </a:t>
            </a:r>
          </a:p>
          <a:p>
            <a:pPr algn="ctr">
              <a:buFontTx/>
              <a:buNone/>
              <a:defRPr/>
            </a:pPr>
            <a:endParaRPr lang="en-US" sz="1300" dirty="0">
              <a:solidFill>
                <a:srgbClr val="FF6600"/>
              </a:solidFill>
            </a:endParaRPr>
          </a:p>
          <a:p>
            <a:pPr>
              <a:buFont typeface="Wingdings 2" pitchFamily="18" charset="2"/>
              <a:buNone/>
              <a:defRPr/>
            </a:pPr>
            <a:r>
              <a:rPr lang="en-US" sz="2000" b="1" dirty="0">
                <a:latin typeface="Arial" pitchFamily="34" charset="0"/>
                <a:cs typeface="Arial" pitchFamily="34" charset="0"/>
              </a:rPr>
              <a:t>Small Business Enterprise (SBE-Proprietary)</a:t>
            </a:r>
          </a:p>
          <a:p>
            <a:pPr>
              <a:buNone/>
              <a:defRPr/>
            </a:pPr>
            <a:r>
              <a:rPr lang="en-US" sz="2000" b="1" dirty="0">
                <a:latin typeface="Arial" pitchFamily="34" charset="0"/>
                <a:cs typeface="Arial" pitchFamily="34" charset="0"/>
              </a:rPr>
              <a:t>Small Local Business (SLB)</a:t>
            </a:r>
          </a:p>
          <a:p>
            <a:pPr>
              <a:buNone/>
              <a:defRPr/>
            </a:pPr>
            <a:r>
              <a:rPr lang="en-US" sz="2000" b="1" dirty="0">
                <a:latin typeface="Arial" pitchFamily="34" charset="0"/>
                <a:cs typeface="Arial" pitchFamily="34" charset="0"/>
              </a:rPr>
              <a:t>Local Business Enterprise (LBE)</a:t>
            </a:r>
          </a:p>
          <a:p>
            <a:pPr>
              <a:buNone/>
              <a:defRPr/>
            </a:pPr>
            <a:r>
              <a:rPr lang="en-US" sz="2000" b="1" dirty="0">
                <a:latin typeface="Arial" pitchFamily="34" charset="0"/>
                <a:cs typeface="Arial" pitchFamily="34" charset="0"/>
              </a:rPr>
              <a:t>Disabled Veterans Business Enterprise </a:t>
            </a:r>
          </a:p>
          <a:p>
            <a:pPr>
              <a:buNone/>
              <a:defRPr/>
            </a:pPr>
            <a:r>
              <a:rPr lang="en-US" sz="2000" b="1" dirty="0">
                <a:latin typeface="Arial" pitchFamily="34" charset="0"/>
                <a:cs typeface="Arial" pitchFamily="34" charset="0"/>
              </a:rPr>
              <a:t>DVBE (LAWA)</a:t>
            </a:r>
          </a:p>
          <a:p>
            <a:pPr>
              <a:buNone/>
              <a:defRPr/>
            </a:pPr>
            <a:endParaRPr lang="en-US" sz="2000" b="1" u="sng" dirty="0">
              <a:latin typeface="Arial" pitchFamily="34" charset="0"/>
              <a:cs typeface="Arial" pitchFamily="34" charset="0"/>
            </a:endParaRPr>
          </a:p>
          <a:p>
            <a:pPr>
              <a:buNone/>
              <a:defRPr/>
            </a:pPr>
            <a:r>
              <a:rPr lang="en-US" sz="2000" b="1" u="sng" dirty="0">
                <a:latin typeface="Arial" pitchFamily="34" charset="0"/>
                <a:cs typeface="Arial" pitchFamily="34" charset="0"/>
              </a:rPr>
              <a:t>Certification Recognition</a:t>
            </a:r>
          </a:p>
          <a:p>
            <a:pPr>
              <a:buNone/>
              <a:defRPr/>
            </a:pPr>
            <a:r>
              <a:rPr lang="en-US" sz="2000" b="1" dirty="0">
                <a:latin typeface="Arial" pitchFamily="34" charset="0"/>
                <a:cs typeface="Arial" pitchFamily="34" charset="0"/>
              </a:rPr>
              <a:t>Local Small Business Enterprise (LSBE) (LAWA)</a:t>
            </a:r>
          </a:p>
          <a:p>
            <a:pPr>
              <a:buNone/>
              <a:defRPr/>
            </a:pPr>
            <a:endParaRPr lang="en-US" sz="2000" b="1" u="sng" dirty="0">
              <a:latin typeface="Arial" pitchFamily="34" charset="0"/>
              <a:cs typeface="Arial" pitchFamily="34" charset="0"/>
            </a:endParaRPr>
          </a:p>
          <a:p>
            <a:pPr>
              <a:buNone/>
              <a:defRPr/>
            </a:pPr>
            <a:r>
              <a:rPr lang="en-US" sz="2000" b="1" u="sng" dirty="0">
                <a:latin typeface="Arial" pitchFamily="34" charset="0"/>
                <a:cs typeface="Arial" pitchFamily="34" charset="0"/>
              </a:rPr>
              <a:t>Federal Programs Certification</a:t>
            </a:r>
          </a:p>
          <a:p>
            <a:pPr>
              <a:buFont typeface="Wingdings 2" pitchFamily="18" charset="2"/>
              <a:buNone/>
              <a:defRPr/>
            </a:pPr>
            <a:r>
              <a:rPr lang="en-US" sz="2000" b="1" dirty="0">
                <a:latin typeface="Arial" pitchFamily="34" charset="0"/>
                <a:cs typeface="Arial" pitchFamily="34" charset="0"/>
              </a:rPr>
              <a:t>Disadvantaged Business Enterprise (DBE)</a:t>
            </a:r>
          </a:p>
          <a:p>
            <a:pPr>
              <a:buFont typeface="Wingdings 2" pitchFamily="18" charset="2"/>
              <a:buNone/>
              <a:defRPr/>
            </a:pPr>
            <a:r>
              <a:rPr lang="en-US" sz="2000" b="1" dirty="0">
                <a:latin typeface="Arial" pitchFamily="34" charset="0"/>
                <a:cs typeface="Arial" pitchFamily="34" charset="0"/>
              </a:rPr>
              <a:t>Airport Concessions DBE (ACDBE)</a:t>
            </a:r>
          </a:p>
          <a:p>
            <a:pPr algn="ctr">
              <a:buFontTx/>
              <a:buNone/>
              <a:defRPr/>
            </a:pPr>
            <a:endParaRPr lang="en-US" sz="2400" b="1" dirty="0">
              <a:latin typeface="Arial" pitchFamily="34" charset="0"/>
              <a:cs typeface="Arial" pitchFamily="34" charset="0"/>
            </a:endParaRPr>
          </a:p>
          <a:p>
            <a:pPr algn="ctr">
              <a:buFontTx/>
              <a:buNone/>
              <a:defRPr/>
            </a:pPr>
            <a:endParaRPr lang="en-US" sz="3000" b="1" dirty="0"/>
          </a:p>
        </p:txBody>
      </p:sp>
      <p:sp>
        <p:nvSpPr>
          <p:cNvPr id="2" name="Slide Number Placeholder 1"/>
          <p:cNvSpPr>
            <a:spLocks noGrp="1"/>
          </p:cNvSpPr>
          <p:nvPr>
            <p:ph type="sldNum" sz="quarter" idx="12"/>
          </p:nvPr>
        </p:nvSpPr>
        <p:spPr/>
        <p:txBody>
          <a:bodyPr/>
          <a:lstStyle/>
          <a:p>
            <a:pPr>
              <a:defRPr/>
            </a:pPr>
            <a:fld id="{D68C04D2-0601-45DE-9040-2D07893B8FAA}" type="slidenum">
              <a:rPr lang="en-US" smtClean="0"/>
              <a:pPr>
                <a:defRPr/>
              </a:pPr>
              <a:t>50</a:t>
            </a:fld>
            <a:endParaRPr lang="en-US" dirty="0"/>
          </a:p>
        </p:txBody>
      </p:sp>
    </p:spTree>
    <p:extLst>
      <p:ext uri="{BB962C8B-B14F-4D97-AF65-F5344CB8AC3E}">
        <p14:creationId xmlns:p14="http://schemas.microsoft.com/office/powerpoint/2010/main" val="2776035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609600"/>
            <a:ext cx="8229600" cy="914400"/>
          </a:xfrm>
        </p:spPr>
        <p:txBody>
          <a:bodyPr/>
          <a:lstStyle/>
          <a:p>
            <a:r>
              <a:rPr lang="en-US" altLang="en-US" sz="3200" b="1" i="1" dirty="0"/>
              <a:t>SBE (Proprietary) Certification</a:t>
            </a:r>
          </a:p>
        </p:txBody>
      </p:sp>
      <p:sp>
        <p:nvSpPr>
          <p:cNvPr id="38915" name="Rectangle 3"/>
          <p:cNvSpPr>
            <a:spLocks noGrp="1" noChangeArrowheads="1"/>
          </p:cNvSpPr>
          <p:nvPr>
            <p:ph type="body" idx="1"/>
          </p:nvPr>
        </p:nvSpPr>
        <p:spPr>
          <a:xfrm>
            <a:off x="304800" y="1600200"/>
            <a:ext cx="8229600" cy="3429000"/>
          </a:xfrm>
          <a:solidFill>
            <a:schemeClr val="lt1"/>
          </a:solidFill>
          <a:ln>
            <a:noFill/>
          </a:ln>
        </p:spPr>
        <p:style>
          <a:lnRef idx="2">
            <a:schemeClr val="dk1"/>
          </a:lnRef>
          <a:fillRef idx="1">
            <a:schemeClr val="lt1"/>
          </a:fillRef>
          <a:effectRef idx="0">
            <a:schemeClr val="dk1"/>
          </a:effectRef>
          <a:fontRef idx="minor">
            <a:schemeClr val="dk1"/>
          </a:fontRef>
        </p:style>
        <p:txBody>
          <a:bodyPr/>
          <a:lstStyle/>
          <a:p>
            <a:pPr>
              <a:lnSpc>
                <a:spcPct val="90000"/>
              </a:lnSpc>
              <a:buFontTx/>
              <a:buNone/>
              <a:defRPr/>
            </a:pPr>
            <a:r>
              <a:rPr lang="en-US" altLang="en-US" sz="1600" b="1" dirty="0">
                <a:solidFill>
                  <a:schemeClr val="tx2"/>
                </a:solidFill>
                <a:latin typeface="Arial" pitchFamily="34" charset="0"/>
                <a:cs typeface="Arial" pitchFamily="34" charset="0"/>
              </a:rPr>
              <a:t>Requirements:</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Firm is independently owned and operated</a:t>
            </a: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Firm meets small business criteria set forth by the Small Business Administration (8a) Business Development Program or State DGS Small Business Program, whichever standard is higher</a:t>
            </a:r>
          </a:p>
          <a:p>
            <a:pPr>
              <a:lnSpc>
                <a:spcPct val="90000"/>
              </a:lnSpc>
              <a:buFontTx/>
              <a:buNone/>
              <a:defRPr/>
            </a:pPr>
            <a:r>
              <a:rPr lang="en-US" altLang="en-US" sz="1600" b="1" dirty="0">
                <a:solidFill>
                  <a:schemeClr val="tx2"/>
                </a:solidFill>
                <a:latin typeface="Arial" pitchFamily="34" charset="0"/>
                <a:cs typeface="Arial" pitchFamily="34" charset="0"/>
              </a:rPr>
              <a:t>Advantage:</a:t>
            </a:r>
          </a:p>
          <a:p>
            <a:pPr lvl="1">
              <a:lnSpc>
                <a:spcPct val="90000"/>
              </a:lnSpc>
              <a:buFont typeface="Arial" panose="020B0604020202020204" pitchFamily="34" charset="0"/>
              <a:buChar char="•"/>
              <a:defRPr/>
            </a:pPr>
            <a:r>
              <a:rPr lang="en-US" altLang="en-US" sz="1600" dirty="0">
                <a:solidFill>
                  <a:schemeClr val="tx1"/>
                </a:solidFill>
                <a:latin typeface="Arial" pitchFamily="34" charset="0"/>
                <a:cs typeface="Arial" pitchFamily="34" charset="0"/>
              </a:rPr>
              <a:t>Certification provides additional opportunities in competing against non-certified subcontractors for procurements opportunities calling for SBE (Proprietary)-certified firms</a:t>
            </a:r>
          </a:p>
          <a:p>
            <a:pPr>
              <a:lnSpc>
                <a:spcPct val="90000"/>
              </a:lnSpc>
              <a:buFontTx/>
              <a:buNone/>
              <a:defRPr/>
            </a:pPr>
            <a:r>
              <a:rPr lang="en-US" altLang="en-US" sz="1600" b="1" dirty="0">
                <a:solidFill>
                  <a:schemeClr val="tx2"/>
                </a:solidFill>
                <a:latin typeface="Arial" pitchFamily="34" charset="0"/>
                <a:cs typeface="Arial" pitchFamily="34" charset="0"/>
              </a:rPr>
              <a:t>Process:</a:t>
            </a:r>
          </a:p>
          <a:p>
            <a:pPr lvl="1">
              <a:lnSpc>
                <a:spcPct val="90000"/>
              </a:lnSpc>
              <a:buClr>
                <a:schemeClr val="tx2"/>
              </a:buClr>
              <a:buFontTx/>
              <a:buChar char="•"/>
              <a:defRPr/>
            </a:pPr>
            <a:r>
              <a:rPr lang="en-US" altLang="en-US" sz="1600" dirty="0">
                <a:latin typeface="Arial" pitchFamily="34" charset="0"/>
                <a:cs typeface="Arial" pitchFamily="34" charset="0"/>
              </a:rPr>
              <a:t>If certified by one of the agencies on the chart in the following slide, provide copy of the certification or approval letter; OR if not, submit SBE (Proprietary) Application for processing.</a:t>
            </a:r>
          </a:p>
          <a:p>
            <a:pPr lvl="1">
              <a:lnSpc>
                <a:spcPct val="90000"/>
              </a:lnSpc>
              <a:buClr>
                <a:schemeClr val="tx2"/>
              </a:buClr>
              <a:buFontTx/>
              <a:buChar char="•"/>
              <a:defRPr/>
            </a:pPr>
            <a:r>
              <a:rPr lang="en-US" altLang="en-US" sz="1600" dirty="0">
                <a:latin typeface="Arial" pitchFamily="34" charset="0"/>
                <a:cs typeface="Arial" pitchFamily="34" charset="0"/>
              </a:rPr>
              <a:t>Certification is good for two years.</a:t>
            </a:r>
          </a:p>
          <a:p>
            <a:pPr marL="393700" lvl="1" indent="0">
              <a:lnSpc>
                <a:spcPct val="90000"/>
              </a:lnSpc>
              <a:buClr>
                <a:schemeClr val="tx2"/>
              </a:buClr>
              <a:buNone/>
              <a:defRPr/>
            </a:pPr>
            <a:endParaRPr lang="en-US" altLang="en-US" sz="1600" dirty="0">
              <a:latin typeface="Arial" pitchFamily="34" charset="0"/>
              <a:cs typeface="Arial" pitchFamily="34" charset="0"/>
            </a:endParaRPr>
          </a:p>
          <a:p>
            <a:pPr marL="393700" lvl="1" indent="0">
              <a:lnSpc>
                <a:spcPct val="90000"/>
              </a:lnSpc>
              <a:buClr>
                <a:schemeClr val="tx2"/>
              </a:buClr>
              <a:buNone/>
              <a:defRPr/>
            </a:pPr>
            <a:endParaRPr lang="en-US" altLang="en-US" sz="1600" dirty="0">
              <a:latin typeface="Arial" pitchFamily="34" charset="0"/>
              <a:cs typeface="Arial" pitchFamily="34" charset="0"/>
            </a:endParaRPr>
          </a:p>
          <a:p>
            <a:pPr marL="393700" lvl="1" indent="0">
              <a:lnSpc>
                <a:spcPct val="90000"/>
              </a:lnSpc>
              <a:buClr>
                <a:schemeClr val="tx2"/>
              </a:buClr>
              <a:buNone/>
              <a:defRPr/>
            </a:pPr>
            <a:endParaRPr lang="en-US" altLang="en-US" sz="16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67666E01-28D9-4694-BAE5-E83BE1ED1DC2}" type="slidenum">
              <a:rPr lang="en-US" smtClean="0"/>
              <a:pPr>
                <a:defRPr/>
              </a:pPr>
              <a:t>51</a:t>
            </a:fld>
            <a:endParaRPr lang="en-US" dirty="0"/>
          </a:p>
        </p:txBody>
      </p:sp>
      <p:sp>
        <p:nvSpPr>
          <p:cNvPr id="5" name="Rectangle 3">
            <a:extLst>
              <a:ext uri="{FF2B5EF4-FFF2-40B4-BE49-F238E27FC236}">
                <a16:creationId xmlns:a16="http://schemas.microsoft.com/office/drawing/2014/main" id="{D6A94DE9-FAEC-4A4D-9412-B9D45991B78C}"/>
              </a:ext>
            </a:extLst>
          </p:cNvPr>
          <p:cNvSpPr txBox="1">
            <a:spLocks noChangeArrowheads="1"/>
          </p:cNvSpPr>
          <p:nvPr/>
        </p:nvSpPr>
        <p:spPr bwMode="auto">
          <a:xfrm>
            <a:off x="304800" y="5105400"/>
            <a:ext cx="8229600" cy="13716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Go to https://bca.lacity.org/Uploads/cca/SBE%20%28Proprietary%29%20Application.pdf </a:t>
            </a:r>
          </a:p>
          <a:p>
            <a:pPr marL="631825" indent="-631825">
              <a:lnSpc>
                <a:spcPct val="90000"/>
              </a:lnSpc>
              <a:buFontTx/>
              <a:buNone/>
              <a:defRPr/>
            </a:pPr>
            <a:r>
              <a:rPr lang="en-US" altLang="en-US" sz="1600" b="1" dirty="0">
                <a:solidFill>
                  <a:schemeClr val="tx2"/>
                </a:solidFill>
                <a:latin typeface="Arial" pitchFamily="34" charset="0"/>
                <a:cs typeface="Arial" pitchFamily="34" charset="0"/>
              </a:rPr>
              <a:t>Types of Projects:  </a:t>
            </a:r>
            <a:r>
              <a:rPr lang="en-US" altLang="en-US" sz="1600" dirty="0">
                <a:solidFill>
                  <a:schemeClr val="tx1"/>
                </a:solidFill>
                <a:latin typeface="Arial" pitchFamily="34" charset="0"/>
                <a:cs typeface="Arial" pitchFamily="34" charset="0"/>
              </a:rPr>
              <a:t>Construction, professional and non-professional projects valued over $150,000.</a:t>
            </a:r>
          </a:p>
          <a:p>
            <a:pPr lvl="1">
              <a:lnSpc>
                <a:spcPct val="90000"/>
              </a:lnSpc>
              <a:buClr>
                <a:schemeClr val="tx2"/>
              </a:buClr>
              <a:buFontTx/>
              <a:buChar char="•"/>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506132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04800"/>
            <a:ext cx="8229600" cy="685800"/>
          </a:xfrm>
        </p:spPr>
        <p:txBody>
          <a:bodyPr/>
          <a:lstStyle/>
          <a:p>
            <a:r>
              <a:rPr lang="en-US" altLang="en-US" sz="3200" b="1" i="1"/>
              <a:t>SBE (Proprietary) Certification</a:t>
            </a:r>
          </a:p>
        </p:txBody>
      </p:sp>
      <p:sp>
        <p:nvSpPr>
          <p:cNvPr id="57347" name="Rectangle 3"/>
          <p:cNvSpPr>
            <a:spLocks noGrp="1" noChangeArrowheads="1"/>
          </p:cNvSpPr>
          <p:nvPr>
            <p:ph type="body" idx="1"/>
          </p:nvPr>
        </p:nvSpPr>
        <p:spPr>
          <a:xfrm>
            <a:off x="381000" y="990600"/>
            <a:ext cx="8229600" cy="762000"/>
          </a:xfrm>
        </p:spPr>
        <p:txBody>
          <a:bodyPr/>
          <a:lstStyle/>
          <a:p>
            <a:pPr marL="0" indent="0" algn="just">
              <a:spcBef>
                <a:spcPts val="0"/>
              </a:spcBef>
              <a:buFontTx/>
              <a:buNone/>
              <a:defRPr/>
            </a:pPr>
            <a:r>
              <a:rPr lang="en-US" sz="1400" dirty="0">
                <a:solidFill>
                  <a:srgbClr val="000000"/>
                </a:solidFill>
                <a:latin typeface="Arial" charset="0"/>
                <a:ea typeface="Times New Roman" pitchFamily="18" charset="0"/>
                <a:cs typeface="Arial" charset="0"/>
              </a:rPr>
              <a:t>If your firm is currently certified with one of the following agencies you do </a:t>
            </a:r>
            <a:r>
              <a:rPr lang="en-US" sz="1400" b="1" u="sng" dirty="0">
                <a:solidFill>
                  <a:srgbClr val="000000"/>
                </a:solidFill>
                <a:latin typeface="Arial" charset="0"/>
                <a:ea typeface="Times New Roman" pitchFamily="18" charset="0"/>
                <a:cs typeface="Arial" charset="0"/>
              </a:rPr>
              <a:t>NOT</a:t>
            </a:r>
            <a:r>
              <a:rPr lang="en-US" sz="1400" dirty="0">
                <a:solidFill>
                  <a:srgbClr val="000000"/>
                </a:solidFill>
                <a:latin typeface="Arial" charset="0"/>
                <a:ea typeface="Times New Roman" pitchFamily="18" charset="0"/>
                <a:cs typeface="Arial" charset="0"/>
              </a:rPr>
              <a:t> need to go through the Certification process, simply </a:t>
            </a:r>
            <a:r>
              <a:rPr lang="en-US" sz="1400" dirty="0">
                <a:latin typeface="Arial" charset="0"/>
                <a:ea typeface="Times New Roman" pitchFamily="18" charset="0"/>
                <a:cs typeface="Arial" charset="0"/>
              </a:rPr>
              <a:t>submit a copy of your certification to a Certification analyst or with your bid/proposal</a:t>
            </a:r>
            <a:r>
              <a:rPr lang="en-US" sz="1600" dirty="0">
                <a:latin typeface="Arial" charset="0"/>
                <a:ea typeface="Times New Roman" pitchFamily="18" charset="0"/>
                <a:cs typeface="Arial" charset="0"/>
              </a:rPr>
              <a:t>.</a:t>
            </a: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000" dirty="0">
              <a:solidFill>
                <a:srgbClr val="000000"/>
              </a:solidFill>
              <a:latin typeface="Arial" charset="0"/>
              <a:ea typeface="Times New Roman" pitchFamily="18" charset="0"/>
              <a:cs typeface="Arial" charset="0"/>
            </a:endParaRPr>
          </a:p>
          <a:p>
            <a:pPr>
              <a:defRPr/>
            </a:pPr>
            <a:endParaRPr lang="en-US" sz="1000" b="1" dirty="0">
              <a:solidFill>
                <a:srgbClr val="000000"/>
              </a:solidFill>
              <a:latin typeface="Arial" charset="0"/>
              <a:ea typeface="Times New Roman" pitchFamily="18" charset="0"/>
              <a:cs typeface="Arial" charset="0"/>
            </a:endParaRP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Tx/>
              <a:buNone/>
              <a:defRPr/>
            </a:pPr>
            <a:endParaRPr lang="en-US" sz="1000" dirty="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57534A66-65C2-4118-9BF6-CA49977F59C7}" type="slidenum">
              <a:rPr lang="en-US" smtClean="0"/>
              <a:pPr>
                <a:defRPr/>
              </a:pPr>
              <a:t>52</a:t>
            </a:fld>
            <a:endParaRPr lang="en-US" dirty="0"/>
          </a:p>
        </p:txBody>
      </p:sp>
      <p:graphicFrame>
        <p:nvGraphicFramePr>
          <p:cNvPr id="3" name="Table 2"/>
          <p:cNvGraphicFramePr>
            <a:graphicFrameLocks noGrp="1"/>
          </p:cNvGraphicFramePr>
          <p:nvPr/>
        </p:nvGraphicFramePr>
        <p:xfrm>
          <a:off x="457200" y="1676400"/>
          <a:ext cx="8153400" cy="4652962"/>
        </p:xfrm>
        <a:graphic>
          <a:graphicData uri="http://schemas.openxmlformats.org/drawingml/2006/table">
            <a:tbl>
              <a:tblPr>
                <a:tableStyleId>{5C22544A-7EE6-4342-B048-85BDC9FD1C3A}</a:tableStyleId>
              </a:tblPr>
              <a:tblGrid>
                <a:gridCol w="4422184">
                  <a:extLst>
                    <a:ext uri="{9D8B030D-6E8A-4147-A177-3AD203B41FA5}">
                      <a16:colId xmlns:a16="http://schemas.microsoft.com/office/drawing/2014/main" val="20000"/>
                    </a:ext>
                  </a:extLst>
                </a:gridCol>
                <a:gridCol w="2349284">
                  <a:extLst>
                    <a:ext uri="{9D8B030D-6E8A-4147-A177-3AD203B41FA5}">
                      <a16:colId xmlns:a16="http://schemas.microsoft.com/office/drawing/2014/main" val="20001"/>
                    </a:ext>
                  </a:extLst>
                </a:gridCol>
                <a:gridCol w="1381932">
                  <a:extLst>
                    <a:ext uri="{9D8B030D-6E8A-4147-A177-3AD203B41FA5}">
                      <a16:colId xmlns:a16="http://schemas.microsoft.com/office/drawing/2014/main" val="20002"/>
                    </a:ext>
                  </a:extLst>
                </a:gridCol>
              </a:tblGrid>
              <a:tr h="812225">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CERTIFYING AGENCY</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CERTIFICATION</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ACCEPTED BY LAWA FOR SBE (PROPRIETARY)? </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365785">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Federal Small Business Administration (SBA)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SBA 8(a) Business </a:t>
                      </a:r>
                      <a:r>
                        <a:rPr lang="en-US" sz="1100" dirty="0" err="1">
                          <a:solidFill>
                            <a:schemeClr val="tx1"/>
                          </a:solidFill>
                          <a:effectLst/>
                          <a:latin typeface="Arial" panose="020B0604020202020204" pitchFamily="34" charset="0"/>
                          <a:cs typeface="Arial" panose="020B0604020202020204" pitchFamily="34" charset="0"/>
                        </a:rPr>
                        <a:t>Devpt</a:t>
                      </a:r>
                      <a:r>
                        <a:rPr lang="en-US" sz="1100" dirty="0">
                          <a:solidFill>
                            <a:schemeClr val="tx1"/>
                          </a:solidFill>
                          <a:effectLst/>
                          <a:latin typeface="Arial" panose="020B0604020202020204" pitchFamily="34" charset="0"/>
                          <a:cs typeface="Arial" panose="020B0604020202020204" pitchFamily="34" charset="0"/>
                        </a:rPr>
                        <a:t>. Program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State of California Department of General Services (DGS)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 SB-Public Works, SB (micro)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California Department of Transportation (CALTRANS)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SMBE, SWBE,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2011816">
                <a:tc>
                  <a:txBody>
                    <a:bodyPr/>
                    <a:lstStyle/>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California Unified Certification Program (CUCP) Agencies:</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California Department of Transportation (CALTRANS) </a:t>
                      </a:r>
                    </a:p>
                    <a:p>
                      <a:pPr marL="111125" marR="0" indent="-111125">
                        <a:spcBef>
                          <a:spcPts val="0"/>
                        </a:spcBef>
                        <a:spcAft>
                          <a:spcPts val="0"/>
                        </a:spcAft>
                        <a:buFont typeface="Arial" panose="020B0604020202020204" pitchFamily="34" charset="0"/>
                        <a:buChar char="•"/>
                      </a:pPr>
                      <a:r>
                        <a:rPr lang="en-US" sz="1100" u="sng" dirty="0">
                          <a:solidFill>
                            <a:schemeClr val="tx1"/>
                          </a:solidFill>
                          <a:effectLst/>
                          <a:latin typeface="Arial" panose="020B0604020202020204" pitchFamily="34" charset="0"/>
                          <a:cs typeface="Arial" panose="020B0604020202020204" pitchFamily="34" charset="0"/>
                        </a:rPr>
                        <a:t>City of Fresno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City of Los Angeles</a:t>
                      </a:r>
                      <a:r>
                        <a:rPr lang="en-US" sz="1100" dirty="0">
                          <a:solidFill>
                            <a:schemeClr val="tx1"/>
                          </a:solidFill>
                          <a:effectLst/>
                          <a:latin typeface="Arial" panose="020B0604020202020204" pitchFamily="34" charset="0"/>
                          <a:cs typeface="Arial" panose="020B0604020202020204" pitchFamily="34" charset="0"/>
                        </a:rPr>
                        <a:t> </a:t>
                      </a:r>
                    </a:p>
                    <a:p>
                      <a:pPr marL="111125" marR="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Diego County Regional Airport Authority (SAN)</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Bay Area Rapid Transit District (BART)</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International Airport (SFO)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Municipal Transportation Agency (SFMTA)</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Mateo County Transit District (SAMTRANS)</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Santa Clara Valley Transportation Authority (VTA)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rgbClr val="F18F23"/>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DBE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US Women’s Chamber of Commerce (USWCC)</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Women’s Business Enterprise Council West (WBEC-WEST)</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National Women Business Owners Corporation (NWBOC)</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8"/>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City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SLB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9"/>
                  </a:ext>
                </a:extLst>
              </a:tr>
              <a:tr h="182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u="sng" dirty="0">
                          <a:solidFill>
                            <a:schemeClr val="tx1"/>
                          </a:solidFill>
                          <a:effectLst/>
                          <a:latin typeface="Arial" panose="020B0604020202020204" pitchFamily="34" charset="0"/>
                          <a:cs typeface="Arial" panose="020B0604020202020204" pitchFamily="34" charset="0"/>
                        </a:rPr>
                        <a:t>County</a:t>
                      </a:r>
                      <a:r>
                        <a:rPr lang="en-US" sz="1100" u="sng" baseline="0" dirty="0">
                          <a:solidFill>
                            <a:schemeClr val="tx1"/>
                          </a:solidFill>
                          <a:effectLst/>
                          <a:latin typeface="Arial" panose="020B0604020202020204" pitchFamily="34" charset="0"/>
                          <a:cs typeface="Arial" panose="020B0604020202020204" pitchFamily="34" charset="0"/>
                        </a:rPr>
                        <a:t>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a:cs typeface="Arial" panose="020B0604020202020204" pitchFamily="34" charset="0"/>
                        </a:rPr>
                        <a:t>LSBE</a:t>
                      </a: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a:cs typeface="Arial" panose="020B0604020202020204" pitchFamily="34" charset="0"/>
                        </a:rPr>
                        <a:t>Yes</a:t>
                      </a: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53180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457200" y="762000"/>
            <a:ext cx="8337550" cy="609600"/>
          </a:xfrm>
        </p:spPr>
        <p:txBody>
          <a:bodyPr/>
          <a:lstStyle/>
          <a:p>
            <a:r>
              <a:rPr lang="en-US" altLang="en-US" sz="3200" b="1" i="1"/>
              <a:t>Small Local Business (SLB) Certification</a:t>
            </a:r>
          </a:p>
        </p:txBody>
      </p:sp>
      <p:sp>
        <p:nvSpPr>
          <p:cNvPr id="76803" name="Rectangle 3"/>
          <p:cNvSpPr>
            <a:spLocks noGrp="1" noChangeArrowheads="1"/>
          </p:cNvSpPr>
          <p:nvPr>
            <p:ph idx="4294967295"/>
          </p:nvPr>
        </p:nvSpPr>
        <p:spPr>
          <a:xfrm>
            <a:off x="609600" y="1676400"/>
            <a:ext cx="8077200" cy="4495800"/>
          </a:xfrm>
        </p:spPr>
        <p:txBody>
          <a:bodyPr/>
          <a:lstStyle/>
          <a:p>
            <a:pPr marL="609600" indent="-609600">
              <a:lnSpc>
                <a:spcPct val="90000"/>
              </a:lnSpc>
              <a:buFontTx/>
              <a:buNone/>
            </a:pPr>
            <a:r>
              <a:rPr lang="en-US" altLang="en-US" sz="1600" b="1" dirty="0">
                <a:solidFill>
                  <a:schemeClr val="tx2"/>
                </a:solidFill>
                <a:latin typeface="Arial" charset="0"/>
                <a:cs typeface="Arial" charset="0"/>
              </a:rPr>
              <a:t>Requirements:</a:t>
            </a:r>
            <a:endParaRPr lang="en-US" altLang="en-US" sz="1600" dirty="0">
              <a:solidFill>
                <a:schemeClr val="tx2"/>
              </a:solidFill>
              <a:latin typeface="Arial" charset="0"/>
              <a:cs typeface="Arial" charset="0"/>
            </a:endParaRPr>
          </a:p>
          <a:p>
            <a:pPr lvl="1">
              <a:lnSpc>
                <a:spcPct val="90000"/>
              </a:lnSpc>
              <a:buClr>
                <a:schemeClr val="tx2"/>
              </a:buClr>
              <a:buFontTx/>
              <a:buChar char="•"/>
            </a:pPr>
            <a:r>
              <a:rPr lang="en-US" altLang="en-US" sz="1600" dirty="0">
                <a:latin typeface="Arial" charset="0"/>
                <a:cs typeface="Arial" charset="0"/>
              </a:rPr>
              <a:t>Principal office located in the County of Los Angeles</a:t>
            </a:r>
          </a:p>
          <a:p>
            <a:pPr lvl="1">
              <a:lnSpc>
                <a:spcPct val="90000"/>
              </a:lnSpc>
              <a:buClr>
                <a:schemeClr val="tx2"/>
              </a:buClr>
              <a:buFontTx/>
              <a:buChar char="•"/>
            </a:pPr>
            <a:r>
              <a:rPr lang="en-US" altLang="en-US" sz="1600" dirty="0">
                <a:latin typeface="Arial" charset="0"/>
                <a:cs typeface="Arial" charset="0"/>
              </a:rPr>
              <a:t>Gross receipts (including affiliates) for the previous fiscal year must be less than $3 million</a:t>
            </a:r>
          </a:p>
          <a:p>
            <a:pPr lvl="1">
              <a:lnSpc>
                <a:spcPct val="90000"/>
              </a:lnSpc>
              <a:buClr>
                <a:schemeClr val="tx2"/>
              </a:buClr>
              <a:buFontTx/>
              <a:buChar char="•"/>
            </a:pPr>
            <a:r>
              <a:rPr lang="en-US" altLang="en-US" sz="1600" dirty="0">
                <a:latin typeface="Arial" charset="0"/>
                <a:cs typeface="Arial" charset="0"/>
              </a:rPr>
              <a:t>City of Los Angeles Business Tax Registration Certificate</a:t>
            </a:r>
          </a:p>
          <a:p>
            <a:pPr marL="609600" indent="-609600">
              <a:lnSpc>
                <a:spcPct val="90000"/>
              </a:lnSpc>
              <a:buFontTx/>
              <a:buNone/>
            </a:pPr>
            <a:endParaRPr lang="en-US" altLang="en-US" sz="1600" b="1" dirty="0">
              <a:solidFill>
                <a:schemeClr val="hlink"/>
              </a:solidFill>
              <a:latin typeface="Arial" charset="0"/>
              <a:cs typeface="Arial" charset="0"/>
            </a:endParaRPr>
          </a:p>
          <a:p>
            <a:pPr marL="609600" indent="-609600">
              <a:lnSpc>
                <a:spcPct val="90000"/>
              </a:lnSpc>
              <a:buFontTx/>
              <a:buNone/>
            </a:pPr>
            <a:r>
              <a:rPr lang="en-US" altLang="en-US" sz="1600" b="1" dirty="0">
                <a:solidFill>
                  <a:schemeClr val="tx2"/>
                </a:solidFill>
                <a:latin typeface="Arial" charset="0"/>
                <a:cs typeface="Arial" charset="0"/>
              </a:rPr>
              <a:t>Advantage:</a:t>
            </a:r>
          </a:p>
          <a:p>
            <a:pPr lvl="1">
              <a:lnSpc>
                <a:spcPct val="90000"/>
              </a:lnSpc>
              <a:buClr>
                <a:srgbClr val="04617B"/>
              </a:buClr>
              <a:buFontTx/>
              <a:buChar char="•"/>
            </a:pPr>
            <a:r>
              <a:rPr lang="en-US" altLang="en-US" sz="1600" dirty="0">
                <a:solidFill>
                  <a:srgbClr val="000000"/>
                </a:solidFill>
                <a:latin typeface="Arial" charset="0"/>
                <a:cs typeface="Arial" charset="0"/>
              </a:rPr>
              <a:t>Certified SLB responsible bidders on procurement contracts under $100,000 given a 10% deduction on their bid amount</a:t>
            </a:r>
          </a:p>
          <a:p>
            <a:pPr marL="609600" indent="-609600">
              <a:lnSpc>
                <a:spcPct val="90000"/>
              </a:lnSpc>
              <a:buFontTx/>
              <a:buNone/>
            </a:pPr>
            <a:endParaRPr lang="en-US" altLang="en-US" sz="1600" u="sng" dirty="0">
              <a:latin typeface="Arial" charset="0"/>
              <a:cs typeface="Arial" charset="0"/>
            </a:endParaRPr>
          </a:p>
          <a:p>
            <a:pPr marL="609600" indent="-609600">
              <a:lnSpc>
                <a:spcPct val="90000"/>
              </a:lnSpc>
              <a:buFontTx/>
              <a:buNone/>
            </a:pPr>
            <a:r>
              <a:rPr lang="en-US" altLang="en-US" sz="1600" b="1" dirty="0">
                <a:solidFill>
                  <a:schemeClr val="tx2"/>
                </a:solidFill>
                <a:latin typeface="Arial" charset="0"/>
                <a:cs typeface="Arial" charset="0"/>
              </a:rPr>
              <a:t> Process:</a:t>
            </a:r>
          </a:p>
          <a:p>
            <a:pPr lvl="1">
              <a:lnSpc>
                <a:spcPct val="90000"/>
              </a:lnSpc>
              <a:buClr>
                <a:srgbClr val="04617B"/>
              </a:buClr>
              <a:buFontTx/>
              <a:buChar char="•"/>
            </a:pPr>
            <a:r>
              <a:rPr lang="en-US" altLang="en-US" sz="1600" dirty="0">
                <a:solidFill>
                  <a:srgbClr val="000000"/>
                </a:solidFill>
                <a:latin typeface="Arial" charset="0"/>
                <a:cs typeface="Arial" charset="0"/>
              </a:rPr>
              <a:t>Submit hard copies of one page application or submit via email, copy of current taxes, and BTRC</a:t>
            </a:r>
          </a:p>
          <a:p>
            <a:pPr lvl="1">
              <a:lnSpc>
                <a:spcPct val="90000"/>
              </a:lnSpc>
              <a:buClr>
                <a:srgbClr val="04617B"/>
              </a:buClr>
              <a:buFontTx/>
              <a:buChar char="•"/>
            </a:pPr>
            <a:r>
              <a:rPr lang="en-US" altLang="en-US" sz="1600" dirty="0">
                <a:solidFill>
                  <a:srgbClr val="000000"/>
                </a:solidFill>
                <a:latin typeface="Arial" charset="0"/>
                <a:cs typeface="Arial" charset="0"/>
              </a:rPr>
              <a:t>Certification process is simple and good for two years</a:t>
            </a:r>
          </a:p>
          <a:p>
            <a:pPr lvl="1">
              <a:lnSpc>
                <a:spcPct val="90000"/>
              </a:lnSpc>
              <a:buClr>
                <a:srgbClr val="04617B"/>
              </a:buClr>
              <a:buFontTx/>
              <a:buChar char="•"/>
            </a:pPr>
            <a:endParaRPr lang="en-US" altLang="en-US" sz="1600" dirty="0">
              <a:solidFill>
                <a:srgbClr val="000000"/>
              </a:solidFill>
              <a:latin typeface="Arial" charset="0"/>
              <a:cs typeface="Arial" charset="0"/>
            </a:endParaRPr>
          </a:p>
          <a:p>
            <a:pPr lvl="1">
              <a:lnSpc>
                <a:spcPct val="90000"/>
              </a:lnSpc>
              <a:buClr>
                <a:srgbClr val="04617B"/>
              </a:buClr>
              <a:buFontTx/>
              <a:buChar char="•"/>
            </a:pPr>
            <a:endParaRPr lang="en-US" altLang="en-US" sz="1600" dirty="0">
              <a:solidFill>
                <a:srgbClr val="000000"/>
              </a:solidFill>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E6952805-D02F-44D6-91F7-EDC32D5836A8}" type="slidenum">
              <a:rPr lang="en-US" smtClean="0"/>
              <a:pPr>
                <a:defRPr/>
              </a:pPr>
              <a:t>53</a:t>
            </a:fld>
            <a:endParaRPr lang="en-US" dirty="0"/>
          </a:p>
        </p:txBody>
      </p:sp>
      <p:sp>
        <p:nvSpPr>
          <p:cNvPr id="5" name="Rectangle 3">
            <a:extLst>
              <a:ext uri="{FF2B5EF4-FFF2-40B4-BE49-F238E27FC236}">
                <a16:creationId xmlns:a16="http://schemas.microsoft.com/office/drawing/2014/main" id="{6CB2DAB2-A110-4EEB-A243-DB2194417764}"/>
              </a:ext>
            </a:extLst>
          </p:cNvPr>
          <p:cNvSpPr txBox="1">
            <a:spLocks noChangeArrowheads="1"/>
          </p:cNvSpPr>
          <p:nvPr/>
        </p:nvSpPr>
        <p:spPr bwMode="auto">
          <a:xfrm>
            <a:off x="685800" y="5257800"/>
            <a:ext cx="8229600" cy="13716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Go to </a:t>
            </a:r>
            <a:r>
              <a:rPr lang="en-US" altLang="en-US" sz="1600" dirty="0">
                <a:solidFill>
                  <a:schemeClr val="tx1"/>
                </a:solidFill>
                <a:latin typeface="Arial" pitchFamily="34" charset="0"/>
                <a:cs typeface="Arial" pitchFamily="34" charset="0"/>
                <a:hlinkClick r:id="rId3"/>
              </a:rPr>
              <a:t>https://bca.lacity.org/Uploads/cca/SLBApplication.pdf</a:t>
            </a:r>
            <a:endParaRPr lang="en-US" altLang="en-US" sz="1600" dirty="0">
              <a:solidFill>
                <a:schemeClr val="tx1"/>
              </a:solidFill>
              <a:latin typeface="Arial" pitchFamily="34" charset="0"/>
              <a:cs typeface="Arial" pitchFamily="34" charset="0"/>
            </a:endParaRPr>
          </a:p>
          <a:p>
            <a:pPr marL="393700" lvl="1" indent="0">
              <a:lnSpc>
                <a:spcPct val="90000"/>
              </a:lnSpc>
              <a:buClr>
                <a:schemeClr val="tx2"/>
              </a:buClr>
              <a:buNone/>
              <a:defRPr/>
            </a:pPr>
            <a:endParaRPr lang="en-US" altLang="en-US" sz="1600" dirty="0">
              <a:solidFill>
                <a:schemeClr val="tx1"/>
              </a:solidFill>
              <a:latin typeface="Arial" pitchFamily="34" charset="0"/>
              <a:cs typeface="Arial" pitchFamily="34" charset="0"/>
            </a:endParaRPr>
          </a:p>
          <a:p>
            <a:pPr>
              <a:lnSpc>
                <a:spcPct val="90000"/>
              </a:lnSpc>
              <a:buNone/>
              <a:defRPr/>
            </a:pPr>
            <a:r>
              <a:rPr lang="en-US" altLang="en-US" sz="1600" b="1" dirty="0">
                <a:solidFill>
                  <a:schemeClr val="tx2"/>
                </a:solidFill>
                <a:latin typeface="Arial" pitchFamily="34" charset="0"/>
                <a:cs typeface="Arial" pitchFamily="34" charset="0"/>
              </a:rPr>
              <a:t>Type of Contracts:  </a:t>
            </a:r>
            <a:r>
              <a:rPr lang="en-US" altLang="en-US" sz="1600" dirty="0">
                <a:solidFill>
                  <a:schemeClr val="tx1"/>
                </a:solidFill>
                <a:latin typeface="Arial" pitchFamily="34" charset="0"/>
                <a:cs typeface="Arial" pitchFamily="34" charset="0"/>
              </a:rPr>
              <a:t>Mostly goods and commodities.</a:t>
            </a:r>
          </a:p>
          <a:p>
            <a:pPr lvl="1">
              <a:lnSpc>
                <a:spcPct val="90000"/>
              </a:lnSpc>
              <a:buClr>
                <a:schemeClr val="tx2"/>
              </a:buClr>
              <a:buFontTx/>
              <a:buChar char="•"/>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2074858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850"/>
            <a:ext cx="8229600" cy="895350"/>
          </a:xfrm>
        </p:spPr>
        <p:txBody>
          <a:bodyPr/>
          <a:lstStyle/>
          <a:p>
            <a:r>
              <a:rPr lang="en-US" altLang="en-US" sz="3200" b="1" i="1" dirty="0"/>
              <a:t>LBE Certification</a:t>
            </a:r>
          </a:p>
        </p:txBody>
      </p:sp>
      <p:sp>
        <p:nvSpPr>
          <p:cNvPr id="58371" name="Rectangle 3"/>
          <p:cNvSpPr>
            <a:spLocks noGrp="1" noChangeArrowheads="1"/>
          </p:cNvSpPr>
          <p:nvPr>
            <p:ph type="body" idx="1"/>
          </p:nvPr>
        </p:nvSpPr>
        <p:spPr>
          <a:xfrm>
            <a:off x="457200" y="1600200"/>
            <a:ext cx="8229600" cy="4876800"/>
          </a:xfrm>
        </p:spPr>
        <p:txBody>
          <a:bodyPr/>
          <a:lstStyle/>
          <a:p>
            <a:pPr marL="609600" indent="-609600">
              <a:lnSpc>
                <a:spcPct val="90000"/>
              </a:lnSpc>
              <a:buFontTx/>
              <a:buNone/>
              <a:defRPr/>
            </a:pPr>
            <a:r>
              <a:rPr lang="en-US" sz="1800" b="1" dirty="0">
                <a:solidFill>
                  <a:schemeClr val="tx2"/>
                </a:solidFill>
                <a:latin typeface="Arial" charset="0"/>
                <a:cs typeface="Arial" charset="0"/>
              </a:rPr>
              <a:t>Requirements:</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800" dirty="0">
                <a:latin typeface="Arial" charset="0"/>
                <a:cs typeface="Arial" charset="0"/>
              </a:rPr>
              <a:t>Must have business workspace within County of Los Angeles boundaries:</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Headquartered (physically conducts and manages all operations) in the County; </a:t>
            </a:r>
            <a:r>
              <a:rPr lang="en-US" sz="14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at least 50 of its full-time employees perform work within the boundaries of the County at least 60 percent of their total hours worked on annual basis; </a:t>
            </a:r>
            <a:r>
              <a:rPr lang="en-US" sz="14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at least half of its full-time employees work within the boundaries of the County at a minimum of 60 percent of their total regular hours worked on annual basis.</a:t>
            </a:r>
            <a:endParaRPr lang="en-US" sz="1400" dirty="0">
              <a:latin typeface="Arial" charset="0"/>
              <a:cs typeface="Arial" charset="0"/>
            </a:endParaRPr>
          </a:p>
          <a:p>
            <a:pPr lvl="1">
              <a:lnSpc>
                <a:spcPct val="90000"/>
              </a:lnSpc>
              <a:buClr>
                <a:schemeClr val="tx2"/>
              </a:buClr>
              <a:buFontTx/>
              <a:buChar char="•"/>
              <a:defRPr/>
            </a:pPr>
            <a:r>
              <a:rPr lang="en-US" sz="1800" dirty="0">
                <a:latin typeface="Arial" charset="0"/>
                <a:cs typeface="Arial" charset="0"/>
              </a:rPr>
              <a:t>City of Los Angeles Business Tax Registration Certificate</a:t>
            </a:r>
          </a:p>
          <a:p>
            <a:pPr lvl="1">
              <a:lnSpc>
                <a:spcPct val="90000"/>
              </a:lnSpc>
              <a:buClr>
                <a:schemeClr val="tx2"/>
              </a:buClr>
              <a:buFontTx/>
              <a:buChar char="•"/>
              <a:defRPr/>
            </a:pPr>
            <a:r>
              <a:rPr lang="en-US" sz="1800" dirty="0">
                <a:latin typeface="Arial" charset="0"/>
                <a:cs typeface="Arial" charset="0"/>
              </a:rPr>
              <a:t>Current on all City &amp; County taxes</a:t>
            </a:r>
          </a:p>
          <a:p>
            <a:pPr marL="609600" indent="-609600">
              <a:lnSpc>
                <a:spcPct val="90000"/>
              </a:lnSpc>
              <a:buFontTx/>
              <a:buNone/>
              <a:defRPr/>
            </a:pPr>
            <a:r>
              <a:rPr lang="en-US" sz="1800" b="1" dirty="0">
                <a:solidFill>
                  <a:schemeClr val="tx2"/>
                </a:solidFill>
                <a:latin typeface="Arial" charset="0"/>
                <a:cs typeface="Arial" charset="0"/>
              </a:rPr>
              <a:t>Advantage:</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800" dirty="0">
                <a:latin typeface="Arial" charset="0"/>
                <a:cs typeface="Arial" charset="0"/>
              </a:rPr>
              <a:t>Certified LBEs on procurement contracts over $150,000 are given an 8% deduction on the bid amount or 8 points toward the proposal score</a:t>
            </a:r>
          </a:p>
          <a:p>
            <a:pPr marL="609600" indent="-609600">
              <a:lnSpc>
                <a:spcPct val="90000"/>
              </a:lnSpc>
              <a:buFontTx/>
              <a:buNone/>
              <a:defRPr/>
            </a:pPr>
            <a:r>
              <a:rPr lang="en-US" sz="1800" b="1" dirty="0">
                <a:solidFill>
                  <a:schemeClr val="tx2"/>
                </a:solidFill>
                <a:latin typeface="Arial" charset="0"/>
                <a:cs typeface="Arial" charset="0"/>
              </a:rPr>
              <a:t>Process (on-line):</a:t>
            </a:r>
          </a:p>
          <a:p>
            <a:pPr lvl="1">
              <a:lnSpc>
                <a:spcPct val="90000"/>
              </a:lnSpc>
              <a:buClr>
                <a:schemeClr val="tx2"/>
              </a:buClr>
              <a:buFontTx/>
              <a:buChar char="•"/>
              <a:defRPr/>
            </a:pPr>
            <a:r>
              <a:rPr lang="en-US" sz="1800" dirty="0">
                <a:latin typeface="Arial" charset="0"/>
                <a:cs typeface="Arial" charset="0"/>
              </a:rPr>
              <a:t>Affidavit of Eligibility completed by Local Business </a:t>
            </a:r>
          </a:p>
          <a:p>
            <a:pPr lvl="1">
              <a:lnSpc>
                <a:spcPct val="90000"/>
              </a:lnSpc>
              <a:buClr>
                <a:schemeClr val="tx2"/>
              </a:buClr>
              <a:buFontTx/>
              <a:buChar char="•"/>
              <a:defRPr/>
            </a:pPr>
            <a:r>
              <a:rPr lang="en-US" sz="1800" dirty="0">
                <a:latin typeface="Arial" charset="0"/>
                <a:cs typeface="Arial" charset="0"/>
              </a:rPr>
              <a:t>Affidavit posted by Local Business on LABAVN (Mayor’s website) &amp; verified by BCA/LAWA</a:t>
            </a:r>
          </a:p>
          <a:p>
            <a:pPr lvl="1">
              <a:lnSpc>
                <a:spcPct val="90000"/>
              </a:lnSpc>
              <a:buClr>
                <a:schemeClr val="tx2"/>
              </a:buClr>
              <a:buFontTx/>
              <a:buChar char="•"/>
              <a:defRPr/>
            </a:pPr>
            <a:r>
              <a:rPr lang="en-US" sz="1800" dirty="0">
                <a:latin typeface="Arial" charset="0"/>
                <a:cs typeface="Arial" charset="0"/>
              </a:rPr>
              <a:t>Certification valid for five years.</a:t>
            </a:r>
          </a:p>
          <a:p>
            <a:pPr marL="393700" lvl="1" indent="0">
              <a:lnSpc>
                <a:spcPct val="90000"/>
              </a:lnSpc>
              <a:buClr>
                <a:schemeClr val="tx2"/>
              </a:buClr>
              <a:buFont typeface="Wingdings 2" pitchFamily="18" charset="2"/>
              <a:buNone/>
              <a:defRPr/>
            </a:pPr>
            <a:r>
              <a:rPr lang="en-US" sz="1600" dirty="0">
                <a:latin typeface="Arial" charset="0"/>
                <a:cs typeface="Arial" charset="0"/>
              </a:rPr>
              <a:t>    </a:t>
            </a:r>
            <a:endParaRPr lang="en-US" sz="1600" dirty="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6F54C4C6-78A6-4B63-BB1D-63D7151CAFCD}" type="slidenum">
              <a:rPr lang="en-US" smtClean="0"/>
              <a:pPr>
                <a:defRPr/>
              </a:pPr>
              <a:t>54</a:t>
            </a:fld>
            <a:endParaRPr lang="en-US" dirty="0"/>
          </a:p>
        </p:txBody>
      </p:sp>
    </p:spTree>
    <p:extLst>
      <p:ext uri="{BB962C8B-B14F-4D97-AF65-F5344CB8AC3E}">
        <p14:creationId xmlns:p14="http://schemas.microsoft.com/office/powerpoint/2010/main" val="14941807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457200" y="457200"/>
            <a:ext cx="8229600" cy="1143000"/>
          </a:xfrm>
        </p:spPr>
        <p:txBody>
          <a:bodyPr/>
          <a:lstStyle/>
          <a:p>
            <a:r>
              <a:rPr lang="en-US" sz="3200" b="1" i="1" dirty="0"/>
              <a:t>LBE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a:defRPr/>
            </a:pPr>
            <a:fld id="{E84AE8A8-6ACE-4A15-90DF-984768BF0901}" type="slidenum">
              <a:rPr lang="en-US" smtClean="0"/>
              <a:pPr>
                <a:defRPr/>
              </a:pPr>
              <a:t>55</a:t>
            </a:fld>
            <a:endParaRPr lang="en-US" dirty="0"/>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525780" y="1905000"/>
            <a:ext cx="8229600" cy="33528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p>
          <a:p>
            <a:pPr>
              <a:lnSpc>
                <a:spcPct val="90000"/>
              </a:lnSpc>
              <a:buFontTx/>
              <a:buNone/>
              <a:defRPr/>
            </a:pP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After registering on LABAVN, download an LBE Affidavit and apply on-line</a:t>
            </a:r>
          </a:p>
          <a:p>
            <a:pPr lvl="1">
              <a:lnSpc>
                <a:spcPct val="90000"/>
              </a:lnSpc>
              <a:buClr>
                <a:schemeClr val="tx2"/>
              </a:buClr>
              <a:buFontTx/>
              <a:buChar char="•"/>
              <a:defRPr/>
            </a:pPr>
            <a:endParaRPr lang="en-US" altLang="en-US" sz="1600" dirty="0">
              <a:solidFill>
                <a:schemeClr val="tx1"/>
              </a:solidFill>
              <a:latin typeface="Arial" pitchFamily="34" charset="0"/>
              <a:cs typeface="Arial" pitchFamily="34" charset="0"/>
            </a:endParaRPr>
          </a:p>
          <a:p>
            <a:pPr marL="1028700" indent="-1028700">
              <a:lnSpc>
                <a:spcPct val="90000"/>
              </a:lnSpc>
              <a:buNone/>
              <a:defRPr/>
            </a:pPr>
            <a:r>
              <a:rPr lang="en-US" altLang="en-US" sz="1600" b="1" dirty="0">
                <a:solidFill>
                  <a:schemeClr val="tx2"/>
                </a:solidFill>
                <a:latin typeface="Arial" pitchFamily="34" charset="0"/>
                <a:cs typeface="Arial" pitchFamily="34" charset="0"/>
              </a:rPr>
              <a:t>Example:  </a:t>
            </a:r>
            <a:r>
              <a:rPr lang="en-US" altLang="en-US" sz="1600" dirty="0">
                <a:solidFill>
                  <a:schemeClr val="tx1"/>
                </a:solidFill>
                <a:latin typeface="Arial" pitchFamily="34" charset="0"/>
                <a:cs typeface="Arial" pitchFamily="34" charset="0"/>
              </a:rPr>
              <a:t>Any type of business, the major eligibility criteria is business workspace/headquarters located within LA County boundaries</a:t>
            </a:r>
          </a:p>
          <a:p>
            <a:pPr>
              <a:lnSpc>
                <a:spcPct val="90000"/>
              </a:lnSpc>
              <a:buFontTx/>
              <a:buNone/>
              <a:defRPr/>
            </a:pPr>
            <a:endParaRPr lang="en-US" altLang="en-US" sz="1600" b="1" dirty="0">
              <a:solidFill>
                <a:schemeClr val="hlink"/>
              </a:solidFill>
              <a:latin typeface="Arial" pitchFamily="34" charset="0"/>
              <a:cs typeface="Arial" pitchFamily="34" charset="0"/>
            </a:endParaRPr>
          </a:p>
          <a:p>
            <a:pPr>
              <a:lnSpc>
                <a:spcPct val="90000"/>
              </a:lnSpc>
              <a:buFontTx/>
              <a:buNone/>
              <a:tabLst>
                <a:tab pos="1028700" algn="l"/>
              </a:tabLst>
              <a:defRPr/>
            </a:pPr>
            <a:r>
              <a:rPr lang="en-US" altLang="en-US" sz="1600" b="1" dirty="0">
                <a:solidFill>
                  <a:schemeClr val="tx2"/>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LAWA does not accept Harbor’s LBE or LA County LSBE certification.  LBE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Certification does not apply to contracts that involve the expenditure of funds 	that are not entirely within LAWA’s control; i.e., grants, federal funds, etc.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Also, virtual business offices, PO Box centers, mail centers, or other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temporary business locations are not eligible for LBE certification.</a:t>
            </a: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17559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85787" y="838200"/>
            <a:ext cx="6172200" cy="671513"/>
          </a:xfrm>
        </p:spPr>
        <p:txBody>
          <a:bodyPr/>
          <a:lstStyle/>
          <a:p>
            <a:r>
              <a:rPr lang="en-US" altLang="en-US" sz="3200" b="1" i="1" dirty="0"/>
              <a:t>DVBE (LAWA) Certification</a:t>
            </a:r>
          </a:p>
        </p:txBody>
      </p:sp>
      <p:sp>
        <p:nvSpPr>
          <p:cNvPr id="58371" name="Rectangle 3"/>
          <p:cNvSpPr>
            <a:spLocks noGrp="1" noChangeArrowheads="1"/>
          </p:cNvSpPr>
          <p:nvPr>
            <p:ph type="body" idx="1"/>
          </p:nvPr>
        </p:nvSpPr>
        <p:spPr>
          <a:xfrm>
            <a:off x="585787" y="1695450"/>
            <a:ext cx="7300914" cy="4495800"/>
          </a:xfrm>
        </p:spPr>
        <p:txBody>
          <a:bodyPr/>
          <a:lstStyle/>
          <a:p>
            <a:pPr marL="457200" indent="-457200">
              <a:lnSpc>
                <a:spcPct val="90000"/>
              </a:lnSpc>
              <a:buNone/>
              <a:defRPr/>
            </a:pPr>
            <a:r>
              <a:rPr lang="en-US" sz="1800" b="1" dirty="0">
                <a:solidFill>
                  <a:schemeClr val="tx2"/>
                </a:solidFill>
                <a:latin typeface="Arial" charset="0"/>
                <a:cs typeface="Arial" charset="0"/>
              </a:rPr>
              <a:t>Requirements:</a:t>
            </a:r>
          </a:p>
          <a:p>
            <a:pPr marL="511969" indent="-214313">
              <a:lnSpc>
                <a:spcPct val="90000"/>
              </a:lnSpc>
              <a:buClrTx/>
              <a:buFont typeface="Arial" panose="020B0604020202020204" pitchFamily="34" charset="0"/>
              <a:buChar char="•"/>
              <a:defRPr/>
            </a:pPr>
            <a:r>
              <a:rPr lang="en-US" altLang="en-US" sz="1600" dirty="0">
                <a:latin typeface="Arial" pitchFamily="34" charset="0"/>
                <a:cs typeface="Arial" pitchFamily="34" charset="0"/>
              </a:rPr>
              <a:t>Must be c</a:t>
            </a:r>
            <a:r>
              <a:rPr lang="en-US" altLang="en-US" sz="1600" dirty="0">
                <a:solidFill>
                  <a:prstClr val="black"/>
                </a:solidFill>
                <a:latin typeface="Arial" pitchFamily="34" charset="0"/>
                <a:cs typeface="Arial" pitchFamily="34" charset="0"/>
              </a:rPr>
              <a:t>ertified by any one of three agencies, two Federal, one State of  </a:t>
            </a:r>
          </a:p>
          <a:p>
            <a:pPr marL="297656" indent="0">
              <a:lnSpc>
                <a:spcPct val="90000"/>
              </a:lnSpc>
              <a:buNone/>
              <a:defRPr/>
            </a:pPr>
            <a:r>
              <a:rPr lang="en-US" altLang="en-US" sz="1600" dirty="0">
                <a:solidFill>
                  <a:prstClr val="black"/>
                </a:solidFill>
                <a:latin typeface="Arial" pitchFamily="34" charset="0"/>
                <a:cs typeface="Arial" pitchFamily="34" charset="0"/>
              </a:rPr>
              <a:t>     California </a:t>
            </a:r>
            <a:r>
              <a:rPr lang="en-US" altLang="en-US" sz="1600" b="1" dirty="0">
                <a:solidFill>
                  <a:prstClr val="black"/>
                </a:solidFill>
                <a:latin typeface="Arial" pitchFamily="34" charset="0"/>
                <a:cs typeface="Arial" pitchFamily="34" charset="0"/>
              </a:rPr>
              <a:t>(see following slide) </a:t>
            </a:r>
            <a:r>
              <a:rPr lang="en-US" altLang="en-US" sz="1600" b="1" u="sng" dirty="0">
                <a:solidFill>
                  <a:prstClr val="black"/>
                </a:solidFill>
                <a:latin typeface="Arial" pitchFamily="34" charset="0"/>
                <a:cs typeface="Arial" pitchFamily="34" charset="0"/>
              </a:rPr>
              <a:t>and</a:t>
            </a:r>
          </a:p>
          <a:p>
            <a:pPr marL="0" indent="0" eaLnBrk="1" fontAlgn="auto" hangingPunct="1">
              <a:lnSpc>
                <a:spcPct val="90000"/>
              </a:lnSpc>
              <a:spcBef>
                <a:spcPts val="0"/>
              </a:spcBef>
              <a:spcAft>
                <a:spcPts val="0"/>
              </a:spcAft>
              <a:buClrTx/>
              <a:buSzTx/>
              <a:buNone/>
              <a:defRPr/>
            </a:pPr>
            <a:r>
              <a:rPr lang="en-US" altLang="en-US" sz="1600" dirty="0">
                <a:solidFill>
                  <a:prstClr val="black"/>
                </a:solidFill>
                <a:latin typeface="Arial" pitchFamily="34" charset="0"/>
                <a:cs typeface="Arial" pitchFamily="34" charset="0"/>
              </a:rPr>
              <a:t>		</a:t>
            </a:r>
            <a:r>
              <a:rPr lang="en-US" altLang="en-US" sz="1600" b="1" u="sng" dirty="0">
                <a:solidFill>
                  <a:srgbClr val="04617B"/>
                </a:solidFill>
                <a:latin typeface="Arial" pitchFamily="34" charset="0"/>
                <a:cs typeface="Arial" pitchFamily="34" charset="0"/>
              </a:rPr>
              <a:t> </a:t>
            </a:r>
            <a:endParaRPr lang="en-US" sz="1600" b="1" u="sng" dirty="0">
              <a:latin typeface="Arial" charset="0"/>
              <a:cs typeface="Arial" charset="0"/>
            </a:endParaRPr>
          </a:p>
          <a:p>
            <a:pPr lvl="1">
              <a:lnSpc>
                <a:spcPct val="90000"/>
              </a:lnSpc>
              <a:buClr>
                <a:schemeClr val="tx2"/>
              </a:buClr>
              <a:buFont typeface="Arial" panose="020B0604020202020204" pitchFamily="34" charset="0"/>
              <a:buChar char="•"/>
              <a:defRPr/>
            </a:pPr>
            <a:r>
              <a:rPr lang="en-US" sz="1600" dirty="0">
                <a:latin typeface="Arial" charset="0"/>
                <a:cs typeface="Arial" charset="0"/>
              </a:rPr>
              <a:t>Must </a:t>
            </a:r>
            <a:r>
              <a:rPr lang="en-US" sz="1600" b="1" u="sng" dirty="0">
                <a:latin typeface="Arial" charset="0"/>
                <a:cs typeface="Arial" charset="0"/>
              </a:rPr>
              <a:t>also</a:t>
            </a:r>
            <a:r>
              <a:rPr lang="en-US" sz="1600" dirty="0">
                <a:latin typeface="Arial" charset="0"/>
                <a:cs typeface="Arial" charset="0"/>
              </a:rPr>
              <a:t> have business workspace within the State of California:</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Headquartered (physically conducts and manages all operations) in the State;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50 of its full-time employees perform work within the boundaries of the State at least 60 percent of their total hours worked on annual basis;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half of its full-time employees work within the boundaries of the State at a minimum of 60 percent of their total regular hours worked on annual basis.</a:t>
            </a:r>
            <a:endParaRPr lang="en-US" sz="1600" dirty="0">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City of Los Angeles Business Tax Registration Certificate</a:t>
            </a:r>
          </a:p>
          <a:p>
            <a:pPr lvl="1">
              <a:lnSpc>
                <a:spcPct val="90000"/>
              </a:lnSpc>
              <a:buClr>
                <a:schemeClr val="tx2"/>
              </a:buClr>
              <a:buFontTx/>
              <a:buChar char="•"/>
              <a:defRPr/>
            </a:pPr>
            <a:r>
              <a:rPr lang="en-US" sz="1600" dirty="0">
                <a:latin typeface="Arial" charset="0"/>
                <a:cs typeface="Arial" charset="0"/>
              </a:rPr>
              <a:t>Current on all City, County, &amp; State taxes</a:t>
            </a:r>
          </a:p>
          <a:p>
            <a:pPr marL="457200" indent="-457200">
              <a:lnSpc>
                <a:spcPct val="90000"/>
              </a:lnSpc>
              <a:buNone/>
              <a:defRPr/>
            </a:pPr>
            <a:r>
              <a:rPr lang="en-US" sz="1800" b="1" dirty="0">
                <a:solidFill>
                  <a:schemeClr val="tx2"/>
                </a:solidFill>
                <a:latin typeface="Arial" charset="0"/>
                <a:cs typeface="Arial" charset="0"/>
              </a:rPr>
              <a:t>Advantage:</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Certified DVBE(LAWA)s on procurement contracts over $150,000 are given an 8% deduction on the bid amount or 8 points toward the proposal score</a:t>
            </a:r>
          </a:p>
          <a:p>
            <a:pPr marL="457200" indent="-457200">
              <a:lnSpc>
                <a:spcPct val="90000"/>
              </a:lnSpc>
              <a:buNone/>
              <a:defRPr/>
            </a:pPr>
            <a:endParaRPr lang="en-US" sz="1350" dirty="0">
              <a:latin typeface="Arial" charset="0"/>
              <a:cs typeface="Arial" charset="0"/>
            </a:endParaRPr>
          </a:p>
          <a:p>
            <a:pPr marL="295275" lvl="1" indent="0">
              <a:lnSpc>
                <a:spcPct val="90000"/>
              </a:lnSpc>
              <a:buClr>
                <a:schemeClr val="tx2"/>
              </a:buClr>
              <a:buNone/>
              <a:defRPr/>
            </a:pPr>
            <a:r>
              <a:rPr lang="en-US" sz="1200" dirty="0">
                <a:latin typeface="Arial" charset="0"/>
                <a:cs typeface="Arial" charset="0"/>
              </a:rPr>
              <a:t>    </a:t>
            </a:r>
            <a:endParaRPr lang="en-US" sz="1200" dirty="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6F54C4C6-78A6-4B63-BB1D-63D7151CAFCD}" type="slidenum">
              <a:rPr lang="en-US">
                <a:solidFill>
                  <a:srgbClr val="04617B">
                    <a:shade val="90000"/>
                  </a:srgbClr>
                </a:solidFill>
              </a:rPr>
              <a:pPr fontAlgn="base">
                <a:spcBef>
                  <a:spcPct val="0"/>
                </a:spcBef>
                <a:spcAft>
                  <a:spcPct val="0"/>
                </a:spcAft>
                <a:defRPr/>
              </a:pPr>
              <a:t>56</a:t>
            </a:fld>
            <a:endParaRPr lang="en-US" dirty="0">
              <a:solidFill>
                <a:srgbClr val="04617B">
                  <a:shade val="90000"/>
                </a:srgbClr>
              </a:solidFill>
            </a:endParaRPr>
          </a:p>
        </p:txBody>
      </p:sp>
    </p:spTree>
    <p:extLst>
      <p:ext uri="{BB962C8B-B14F-4D97-AF65-F5344CB8AC3E}">
        <p14:creationId xmlns:p14="http://schemas.microsoft.com/office/powerpoint/2010/main" val="1076732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09600" y="1247982"/>
            <a:ext cx="8042784" cy="650896"/>
          </a:xfrm>
        </p:spPr>
        <p:txBody>
          <a:bodyPr/>
          <a:lstStyle/>
          <a:p>
            <a:r>
              <a:rPr lang="en-US" altLang="en-US" sz="2400" b="1" i="1" dirty="0"/>
              <a:t>Recognized for DVBE (LAWA) Certification </a:t>
            </a:r>
          </a:p>
        </p:txBody>
      </p:sp>
      <p:graphicFrame>
        <p:nvGraphicFramePr>
          <p:cNvPr id="4" name="Content Placeholder 3"/>
          <p:cNvGraphicFramePr>
            <a:graphicFrameLocks noGrp="1"/>
          </p:cNvGraphicFramePr>
          <p:nvPr>
            <p:ph idx="1"/>
          </p:nvPr>
        </p:nvGraphicFramePr>
        <p:xfrm>
          <a:off x="642662" y="1992407"/>
          <a:ext cx="7611871" cy="2839695"/>
        </p:xfrm>
        <a:graphic>
          <a:graphicData uri="http://schemas.openxmlformats.org/drawingml/2006/table">
            <a:tbl>
              <a:tblPr firstRow="1" firstCol="1" bandRow="1" bandCol="1">
                <a:tableStyleId>{5C22544A-7EE6-4342-B048-85BDC9FD1C3A}</a:tableStyleId>
              </a:tblPr>
              <a:tblGrid>
                <a:gridCol w="2644802">
                  <a:extLst>
                    <a:ext uri="{9D8B030D-6E8A-4147-A177-3AD203B41FA5}">
                      <a16:colId xmlns:a16="http://schemas.microsoft.com/office/drawing/2014/main" val="20000"/>
                    </a:ext>
                  </a:extLst>
                </a:gridCol>
                <a:gridCol w="3547906">
                  <a:extLst>
                    <a:ext uri="{9D8B030D-6E8A-4147-A177-3AD203B41FA5}">
                      <a16:colId xmlns:a16="http://schemas.microsoft.com/office/drawing/2014/main" val="20001"/>
                    </a:ext>
                  </a:extLst>
                </a:gridCol>
                <a:gridCol w="1419163">
                  <a:extLst>
                    <a:ext uri="{9D8B030D-6E8A-4147-A177-3AD203B41FA5}">
                      <a16:colId xmlns:a16="http://schemas.microsoft.com/office/drawing/2014/main" val="20002"/>
                    </a:ext>
                  </a:extLst>
                </a:gridCol>
              </a:tblGrid>
              <a:tr h="829205">
                <a:tc>
                  <a:txBody>
                    <a:bodyPr/>
                    <a:lstStyle/>
                    <a:p>
                      <a:pPr marL="0" marR="0" algn="ctr">
                        <a:spcBef>
                          <a:spcPts val="0"/>
                        </a:spcBef>
                        <a:spcAft>
                          <a:spcPts val="0"/>
                        </a:spcAft>
                      </a:pPr>
                      <a:r>
                        <a:rPr lang="en-US" sz="1400" b="1" dirty="0">
                          <a:solidFill>
                            <a:schemeClr val="tx1"/>
                          </a:solidFill>
                          <a:effectLst/>
                        </a:rPr>
                        <a:t>CERTIFYING AGENCY</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CERTIFICATION</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ACCEPTED BY LAWA AS DVBE (LAWA)?</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0"/>
                  </a:ext>
                </a:extLst>
              </a:tr>
              <a:tr h="630678">
                <a:tc>
                  <a:txBody>
                    <a:bodyPr/>
                    <a:lstStyle/>
                    <a:p>
                      <a:pPr marL="0" marR="0">
                        <a:spcBef>
                          <a:spcPts val="0"/>
                        </a:spcBef>
                        <a:spcAft>
                          <a:spcPts val="0"/>
                        </a:spcAft>
                      </a:pPr>
                      <a:r>
                        <a:rPr lang="en-US" sz="1400" b="1" dirty="0">
                          <a:solidFill>
                            <a:schemeClr val="tx1"/>
                          </a:solidFill>
                          <a:effectLst/>
                        </a:rPr>
                        <a:t>U.S. Department of Veterans Affairs*</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1"/>
                  </a:ext>
                </a:extLst>
              </a:tr>
              <a:tr h="709648">
                <a:tc>
                  <a:txBody>
                    <a:bodyPr/>
                    <a:lstStyle/>
                    <a:p>
                      <a:pPr marL="0" marR="0">
                        <a:spcBef>
                          <a:spcPts val="0"/>
                        </a:spcBef>
                        <a:spcAft>
                          <a:spcPts val="0"/>
                        </a:spcAft>
                      </a:pPr>
                      <a:r>
                        <a:rPr lang="en-US" sz="1400" b="1" dirty="0">
                          <a:solidFill>
                            <a:schemeClr val="tx1"/>
                          </a:solidFill>
                          <a:effectLst/>
                        </a:rPr>
                        <a:t>U.S. Small Business Administration*</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2"/>
                  </a:ext>
                </a:extLst>
              </a:tr>
              <a:tr h="670164">
                <a:tc>
                  <a:txBody>
                    <a:bodyPr/>
                    <a:lstStyle/>
                    <a:p>
                      <a:pPr marL="0" marR="0">
                        <a:spcBef>
                          <a:spcPts val="0"/>
                        </a:spcBef>
                        <a:spcAft>
                          <a:spcPts val="0"/>
                        </a:spcAft>
                      </a:pPr>
                      <a:r>
                        <a:rPr lang="en-US" sz="1400" b="1" dirty="0">
                          <a:solidFill>
                            <a:schemeClr val="tx1"/>
                          </a:solidFill>
                          <a:effectLst/>
                        </a:rPr>
                        <a:t>State of California</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Disabled Veteran Business Enterprise</a:t>
                      </a:r>
                    </a:p>
                    <a:p>
                      <a:pPr marL="0" marR="0" algn="ctr">
                        <a:spcBef>
                          <a:spcPts val="0"/>
                        </a:spcBef>
                        <a:spcAft>
                          <a:spcPts val="0"/>
                        </a:spcAft>
                      </a:pPr>
                      <a:r>
                        <a:rPr lang="en-US" sz="1400" b="1" dirty="0">
                          <a:solidFill>
                            <a:schemeClr val="tx1"/>
                          </a:solidFill>
                          <a:effectLst/>
                        </a:rPr>
                        <a:t>(DVBE)</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3"/>
                  </a:ext>
                </a:extLst>
              </a:tr>
            </a:tbl>
          </a:graphicData>
        </a:graphic>
      </p:graphicFrame>
      <p:grpSp>
        <p:nvGrpSpPr>
          <p:cNvPr id="83993" name="Group 32"/>
          <p:cNvGrpSpPr>
            <a:grpSpLocks noChangeAspect="1"/>
          </p:cNvGrpSpPr>
          <p:nvPr/>
        </p:nvGrpSpPr>
        <p:grpSpPr bwMode="auto">
          <a:xfrm>
            <a:off x="609600" y="4817151"/>
            <a:ext cx="7551644" cy="974840"/>
            <a:chOff x="254" y="3504"/>
            <a:chExt cx="4440" cy="647"/>
          </a:xfrm>
        </p:grpSpPr>
        <p:sp>
          <p:nvSpPr>
            <p:cNvPr id="83994" name="AutoShape 31"/>
            <p:cNvSpPr>
              <a:spLocks noChangeAspect="1" noChangeArrowheads="1" noTextEdit="1"/>
            </p:cNvSpPr>
            <p:nvPr/>
          </p:nvSpPr>
          <p:spPr bwMode="auto">
            <a:xfrm>
              <a:off x="288" y="3504"/>
              <a:ext cx="440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83995" name="Rectangle 34"/>
            <p:cNvSpPr>
              <a:spLocks noChangeArrowheads="1"/>
            </p:cNvSpPr>
            <p:nvPr/>
          </p:nvSpPr>
          <p:spPr bwMode="auto">
            <a:xfrm>
              <a:off x="254" y="3576"/>
              <a:ext cx="4325"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85725" eaLnBrk="1" hangingPunct="1">
                <a:spcBef>
                  <a:spcPct val="0"/>
                </a:spcBef>
                <a:buClrTx/>
                <a:buSzTx/>
                <a:buNone/>
              </a:pPr>
              <a:r>
                <a:rPr lang="en-US" altLang="en-US" sz="675" dirty="0">
                  <a:solidFill>
                    <a:srgbClr val="000000"/>
                  </a:solidFill>
                  <a:latin typeface="Arial" charset="0"/>
                </a:rPr>
                <a:t>  </a:t>
              </a:r>
              <a:r>
                <a:rPr lang="en-US" altLang="en-US" sz="675" b="1" dirty="0">
                  <a:solidFill>
                    <a:srgbClr val="000000"/>
                  </a:solidFill>
                  <a:latin typeface="Arial" charset="0"/>
                </a:rPr>
                <a:t>*The Federal SDVOSB must be headquartered or have employees working at a business workspace in California in order to be certified as  </a:t>
              </a:r>
            </a:p>
            <a:p>
              <a:pPr marL="85725" eaLnBrk="1" hangingPunct="1">
                <a:spcBef>
                  <a:spcPct val="0"/>
                </a:spcBef>
                <a:buClrTx/>
                <a:buSzTx/>
                <a:buNone/>
              </a:pPr>
              <a:r>
                <a:rPr lang="en-US" altLang="en-US" sz="675" b="1" dirty="0">
                  <a:solidFill>
                    <a:srgbClr val="000000"/>
                  </a:solidFill>
                  <a:latin typeface="Arial" charset="0"/>
                </a:rPr>
                <a:t>    a DVBE (LAWA)  </a:t>
              </a:r>
            </a:p>
            <a:p>
              <a:pPr marL="85725" eaLnBrk="1" hangingPunct="1">
                <a:spcBef>
                  <a:spcPct val="0"/>
                </a:spcBef>
                <a:buClrTx/>
                <a:buSzTx/>
                <a:buNone/>
              </a:pPr>
              <a:endParaRPr lang="en-US" altLang="en-US" sz="675" dirty="0">
                <a:solidFill>
                  <a:srgbClr val="000000"/>
                </a:solidFill>
                <a:latin typeface="Arial" charset="0"/>
              </a:endParaRPr>
            </a:p>
            <a:p>
              <a:pPr marL="300038" indent="-214313" eaLnBrk="1" hangingPunct="1">
                <a:spcBef>
                  <a:spcPct val="0"/>
                </a:spcBef>
                <a:buClrTx/>
                <a:buSzTx/>
              </a:pPr>
              <a:r>
                <a:rPr lang="en-US" altLang="en-US" sz="1200" b="1" dirty="0">
                  <a:solidFill>
                    <a:srgbClr val="C00000"/>
                  </a:solidFill>
                  <a:latin typeface="Arial" charset="0"/>
                </a:rPr>
                <a:t>If a firm, after uploading a DVBE(LAWA) Affidavit in BAVN, is verified as being certified by one of the Federal agencies as an SDVOSB and is also verified as certified as a City of Los Angeles LBE, that firm will be granted DVBE (LAWA) certification.</a:t>
              </a:r>
              <a:r>
                <a:rPr lang="en-US" altLang="en-US" sz="675" dirty="0">
                  <a:solidFill>
                    <a:srgbClr val="000000"/>
                  </a:solidFill>
                  <a:latin typeface="Arial" charset="0"/>
                </a:rPr>
                <a:t>.</a:t>
              </a:r>
              <a:endParaRPr lang="en-US" altLang="en-US" sz="1350" dirty="0">
                <a:solidFill>
                  <a:prstClr val="black"/>
                </a:solidFill>
                <a:latin typeface="Arial" charset="0"/>
              </a:endParaRPr>
            </a:p>
          </p:txBody>
        </p:sp>
        <p:sp>
          <p:nvSpPr>
            <p:cNvPr id="83997" name="Rectangle 36"/>
            <p:cNvSpPr>
              <a:spLocks noChangeArrowheads="1"/>
            </p:cNvSpPr>
            <p:nvPr/>
          </p:nvSpPr>
          <p:spPr bwMode="auto">
            <a:xfrm>
              <a:off x="2469"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dirty="0">
                  <a:solidFill>
                    <a:srgbClr val="000000"/>
                  </a:solidFill>
                  <a:latin typeface="Arial" charset="0"/>
                </a:rPr>
                <a:t> </a:t>
              </a:r>
              <a:endParaRPr lang="en-US" altLang="en-US" sz="1350" dirty="0">
                <a:solidFill>
                  <a:prstClr val="black"/>
                </a:solidFill>
                <a:latin typeface="Arial" charset="0"/>
              </a:endParaRPr>
            </a:p>
          </p:txBody>
        </p:sp>
        <p:sp>
          <p:nvSpPr>
            <p:cNvPr id="83999" name="Rectangle 38"/>
            <p:cNvSpPr>
              <a:spLocks noChangeArrowheads="1"/>
            </p:cNvSpPr>
            <p:nvPr/>
          </p:nvSpPr>
          <p:spPr bwMode="auto">
            <a:xfrm>
              <a:off x="2695"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dirty="0">
                  <a:solidFill>
                    <a:srgbClr val="000000"/>
                  </a:solidFill>
                  <a:latin typeface="Arial" charset="0"/>
                </a:rPr>
                <a:t> </a:t>
              </a:r>
              <a:endParaRPr lang="en-US" altLang="en-US" sz="1350" dirty="0">
                <a:solidFill>
                  <a:prstClr val="black"/>
                </a:solidFill>
                <a:latin typeface="Arial" charset="0"/>
              </a:endParaRPr>
            </a:p>
          </p:txBody>
        </p:sp>
        <p:sp>
          <p:nvSpPr>
            <p:cNvPr id="84000" name="Rectangle 39"/>
            <p:cNvSpPr>
              <a:spLocks noChangeArrowheads="1"/>
            </p:cNvSpPr>
            <p:nvPr/>
          </p:nvSpPr>
          <p:spPr bwMode="auto">
            <a:xfrm>
              <a:off x="2716" y="350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endParaRPr lang="en-US" altLang="en-US" sz="1350" dirty="0">
                <a:solidFill>
                  <a:prstClr val="black"/>
                </a:solidFill>
                <a:latin typeface="Arial" charset="0"/>
              </a:endParaRPr>
            </a:p>
          </p:txBody>
        </p:sp>
        <p:sp>
          <p:nvSpPr>
            <p:cNvPr id="84001" name="Rectangle 40"/>
            <p:cNvSpPr>
              <a:spLocks noChangeArrowheads="1"/>
            </p:cNvSpPr>
            <p:nvPr/>
          </p:nvSpPr>
          <p:spPr bwMode="auto">
            <a:xfrm>
              <a:off x="3105"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sp>
          <p:nvSpPr>
            <p:cNvPr id="84003" name="Rectangle 42"/>
            <p:cNvSpPr>
              <a:spLocks noChangeArrowheads="1"/>
            </p:cNvSpPr>
            <p:nvPr/>
          </p:nvSpPr>
          <p:spPr bwMode="auto">
            <a:xfrm>
              <a:off x="1779" y="3588"/>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sp>
          <p:nvSpPr>
            <p:cNvPr id="84005" name="Rectangle 44"/>
            <p:cNvSpPr>
              <a:spLocks noChangeArrowheads="1"/>
            </p:cNvSpPr>
            <p:nvPr/>
          </p:nvSpPr>
          <p:spPr bwMode="auto">
            <a:xfrm>
              <a:off x="3510" y="3588"/>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grpSp>
    </p:spTree>
    <p:extLst>
      <p:ext uri="{BB962C8B-B14F-4D97-AF65-F5344CB8AC3E}">
        <p14:creationId xmlns:p14="http://schemas.microsoft.com/office/powerpoint/2010/main" val="2721927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609600" y="762000"/>
            <a:ext cx="6172200" cy="857250"/>
          </a:xfrm>
        </p:spPr>
        <p:txBody>
          <a:bodyPr/>
          <a:lstStyle/>
          <a:p>
            <a:r>
              <a:rPr lang="en-US" sz="3200" b="1" i="1" dirty="0"/>
              <a:t>DVBE (LAWA)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fontAlgn="base">
              <a:spcBef>
                <a:spcPct val="0"/>
              </a:spcBef>
              <a:spcAft>
                <a:spcPct val="0"/>
              </a:spcAft>
              <a:defRPr/>
            </a:pPr>
            <a:fld id="{E84AE8A8-6ACE-4A15-90DF-984768BF0901}" type="slidenum">
              <a:rPr lang="en-US">
                <a:solidFill>
                  <a:srgbClr val="04617B">
                    <a:shade val="90000"/>
                  </a:srgbClr>
                </a:solidFill>
              </a:rPr>
              <a:pPr fontAlgn="base">
                <a:spcBef>
                  <a:spcPct val="0"/>
                </a:spcBef>
                <a:spcAft>
                  <a:spcPct val="0"/>
                </a:spcAft>
                <a:defRPr/>
              </a:pPr>
              <a:t>58</a:t>
            </a:fld>
            <a:endParaRPr lang="en-US" dirty="0">
              <a:solidFill>
                <a:srgbClr val="04617B">
                  <a:shade val="90000"/>
                </a:srgbClr>
              </a:solidFill>
            </a:endParaRPr>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457200" y="1752600"/>
            <a:ext cx="8305800" cy="460375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457200" indent="-457200">
              <a:lnSpc>
                <a:spcPct val="90000"/>
              </a:lnSpc>
              <a:buNone/>
              <a:defRPr/>
            </a:pPr>
            <a:r>
              <a:rPr lang="en-US" sz="1800" b="1" dirty="0">
                <a:solidFill>
                  <a:srgbClr val="04617B"/>
                </a:solidFill>
                <a:latin typeface="Arial" charset="0"/>
                <a:cs typeface="Arial" charset="0"/>
              </a:rPr>
              <a:t>Process (on-line):</a:t>
            </a:r>
          </a:p>
          <a:p>
            <a:pPr lvl="1">
              <a:lnSpc>
                <a:spcPct val="90000"/>
              </a:lnSpc>
              <a:buClr>
                <a:srgbClr val="04617B"/>
              </a:buClr>
              <a:buFontTx/>
              <a:buChar char="•"/>
              <a:defRPr/>
            </a:pPr>
            <a:r>
              <a:rPr lang="en-US" sz="1600" dirty="0">
                <a:solidFill>
                  <a:prstClr val="black"/>
                </a:solidFill>
                <a:latin typeface="Arial" charset="0"/>
                <a:cs typeface="Arial" charset="0"/>
              </a:rPr>
              <a:t>Affidavit of Eligibility completed by Disabled Veterans Business firm</a:t>
            </a:r>
          </a:p>
          <a:p>
            <a:pPr lvl="1">
              <a:lnSpc>
                <a:spcPct val="90000"/>
              </a:lnSpc>
              <a:buClr>
                <a:srgbClr val="04617B"/>
              </a:buClr>
              <a:buFontTx/>
              <a:buChar char="•"/>
              <a:defRPr/>
            </a:pPr>
            <a:r>
              <a:rPr lang="en-US" sz="1600" dirty="0">
                <a:solidFill>
                  <a:prstClr val="black"/>
                </a:solidFill>
                <a:latin typeface="Arial" charset="0"/>
                <a:cs typeface="Arial" charset="0"/>
              </a:rPr>
              <a:t>Affidavit posted by Disabled Veterans Business firm on LABAVN (Mayor’s website) &amp; verified by LAWA</a:t>
            </a:r>
          </a:p>
          <a:p>
            <a:pPr lvl="1">
              <a:lnSpc>
                <a:spcPct val="90000"/>
              </a:lnSpc>
              <a:buClr>
                <a:srgbClr val="04617B"/>
              </a:buClr>
              <a:buFontTx/>
              <a:buChar char="•"/>
              <a:defRPr/>
            </a:pPr>
            <a:r>
              <a:rPr lang="en-US" sz="1600" dirty="0">
                <a:solidFill>
                  <a:prstClr val="black"/>
                </a:solidFill>
                <a:latin typeface="Arial" charset="0"/>
                <a:cs typeface="Arial" charset="0"/>
              </a:rPr>
              <a:t>Certification valid for five years.</a:t>
            </a:r>
          </a:p>
          <a:p>
            <a:pPr lvl="1">
              <a:lnSpc>
                <a:spcPct val="90000"/>
              </a:lnSpc>
              <a:buClr>
                <a:srgbClr val="04617B"/>
              </a:buClr>
              <a:buFontTx/>
              <a:buChar char="•"/>
              <a:defRPr/>
            </a:pPr>
            <a:r>
              <a:rPr lang="en-US" sz="1600" dirty="0">
                <a:solidFill>
                  <a:prstClr val="black"/>
                </a:solidFill>
                <a:latin typeface="Arial" charset="0"/>
                <a:cs typeface="Arial" charset="0"/>
              </a:rPr>
              <a:t>An optional site visit may be conducted to verify State of California location.</a:t>
            </a:r>
          </a:p>
          <a:p>
            <a:pPr marL="295275" lvl="1" indent="0">
              <a:lnSpc>
                <a:spcPct val="90000"/>
              </a:lnSpc>
              <a:buClr>
                <a:srgbClr val="04617B"/>
              </a:buClr>
              <a:buNone/>
              <a:defRPr/>
            </a:pPr>
            <a:endParaRPr lang="en-US" sz="1200" dirty="0">
              <a:solidFill>
                <a:prstClr val="black"/>
              </a:solidFill>
              <a:latin typeface="Arial" charset="0"/>
              <a:cs typeface="Arial" charset="0"/>
            </a:endParaRPr>
          </a:p>
          <a:p>
            <a:pPr marL="295275" lvl="1" indent="-295275">
              <a:lnSpc>
                <a:spcPct val="90000"/>
              </a:lnSpc>
              <a:buClr>
                <a:srgbClr val="04617B"/>
              </a:buClr>
              <a:buNone/>
              <a:defRPr/>
            </a:pPr>
            <a:r>
              <a:rPr lang="en-US" altLang="en-US" sz="1800" b="1" dirty="0">
                <a:solidFill>
                  <a:srgbClr val="04617B"/>
                </a:solidFill>
                <a:latin typeface="Arial" pitchFamily="34" charset="0"/>
                <a:cs typeface="Arial" pitchFamily="34" charset="0"/>
              </a:rPr>
              <a:t>Applying:</a:t>
            </a:r>
          </a:p>
          <a:p>
            <a:pPr lvl="1">
              <a:lnSpc>
                <a:spcPct val="90000"/>
              </a:lnSpc>
              <a:buClr>
                <a:srgbClr val="04617B"/>
              </a:buClr>
              <a:buFontTx/>
              <a:buChar char="•"/>
              <a:defRPr/>
            </a:pPr>
            <a:endParaRPr lang="en-US" altLang="en-US" sz="1200" dirty="0">
              <a:solidFill>
                <a:prstClr val="black"/>
              </a:solidFill>
              <a:latin typeface="Arial" pitchFamily="34" charset="0"/>
              <a:cs typeface="Arial" pitchFamily="34" charset="0"/>
            </a:endParaRPr>
          </a:p>
          <a:p>
            <a:pPr lvl="1">
              <a:lnSpc>
                <a:spcPct val="90000"/>
              </a:lnSpc>
              <a:buClr>
                <a:srgbClr val="04617B"/>
              </a:buClr>
              <a:buFontTx/>
              <a:buChar char="•"/>
              <a:defRPr/>
            </a:pPr>
            <a:r>
              <a:rPr lang="en-US" altLang="en-US" sz="1600" dirty="0">
                <a:solidFill>
                  <a:prstClr val="black"/>
                </a:solidFill>
                <a:latin typeface="Arial" pitchFamily="34" charset="0"/>
                <a:cs typeface="Arial" pitchFamily="34" charset="0"/>
              </a:rPr>
              <a:t>After registering on LABAVN, download a DVBE(LAWA) Affidavit and apply online. </a:t>
            </a:r>
          </a:p>
          <a:p>
            <a:pPr lvl="1">
              <a:lnSpc>
                <a:spcPct val="90000"/>
              </a:lnSpc>
              <a:buClr>
                <a:srgbClr val="04617B"/>
              </a:buClr>
              <a:buFontTx/>
              <a:buChar char="•"/>
              <a:defRPr/>
            </a:pPr>
            <a:endParaRPr lang="en-US" altLang="en-US" sz="1200" dirty="0">
              <a:solidFill>
                <a:prstClr val="black"/>
              </a:solidFill>
              <a:latin typeface="Arial" pitchFamily="34" charset="0"/>
              <a:cs typeface="Arial" pitchFamily="34" charset="0"/>
            </a:endParaRPr>
          </a:p>
          <a:p>
            <a:pPr lvl="1">
              <a:lnSpc>
                <a:spcPct val="90000"/>
              </a:lnSpc>
              <a:buClr>
                <a:srgbClr val="04617B"/>
              </a:buClr>
              <a:buFontTx/>
              <a:buChar char="•"/>
              <a:defRPr/>
            </a:pPr>
            <a:endParaRPr lang="en-US" altLang="en-US" sz="1200" dirty="0">
              <a:solidFill>
                <a:prstClr val="black"/>
              </a:solidFill>
              <a:latin typeface="Arial" pitchFamily="34" charset="0"/>
              <a:cs typeface="Arial" pitchFamily="34" charset="0"/>
            </a:endParaRPr>
          </a:p>
          <a:p>
            <a:pPr marL="771525" indent="-771525">
              <a:lnSpc>
                <a:spcPct val="90000"/>
              </a:lnSpc>
              <a:buNone/>
              <a:defRPr/>
            </a:pPr>
            <a:r>
              <a:rPr lang="en-US" altLang="en-US" sz="1600" b="1" dirty="0">
                <a:solidFill>
                  <a:srgbClr val="04617B"/>
                </a:solidFill>
                <a:latin typeface="Arial" pitchFamily="34" charset="0"/>
                <a:cs typeface="Arial" pitchFamily="34" charset="0"/>
              </a:rPr>
              <a:t>Example:  </a:t>
            </a:r>
            <a:r>
              <a:rPr lang="en-US" altLang="en-US" sz="1600" dirty="0">
                <a:solidFill>
                  <a:prstClr val="black"/>
                </a:solidFill>
                <a:latin typeface="Arial" pitchFamily="34" charset="0"/>
                <a:cs typeface="Arial" pitchFamily="34" charset="0"/>
              </a:rPr>
              <a:t>Any type of business </a:t>
            </a:r>
          </a:p>
          <a:p>
            <a:pPr marL="771525" indent="-771525">
              <a:lnSpc>
                <a:spcPct val="90000"/>
              </a:lnSpc>
              <a:buNone/>
              <a:defRPr/>
            </a:pPr>
            <a:endParaRPr lang="en-US" altLang="en-US" sz="1800" b="1" dirty="0">
              <a:solidFill>
                <a:srgbClr val="F49100"/>
              </a:solidFill>
              <a:latin typeface="Arial" pitchFamily="34" charset="0"/>
              <a:cs typeface="Arial" pitchFamily="34" charset="0"/>
            </a:endParaRPr>
          </a:p>
          <a:p>
            <a:pPr marL="775097" indent="-775097">
              <a:lnSpc>
                <a:spcPct val="90000"/>
              </a:lnSpc>
              <a:buNone/>
              <a:tabLst>
                <a:tab pos="771525" algn="l"/>
              </a:tabLst>
              <a:defRPr/>
            </a:pPr>
            <a:r>
              <a:rPr lang="en-US" altLang="en-US" sz="1600" b="1" dirty="0">
                <a:solidFill>
                  <a:srgbClr val="04617B"/>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DVBE (LAWA)</a:t>
            </a:r>
            <a:r>
              <a:rPr lang="en-US" altLang="en-US" sz="1600" dirty="0">
                <a:solidFill>
                  <a:prstClr val="black"/>
                </a:solidFill>
                <a:latin typeface="Arial" pitchFamily="34" charset="0"/>
                <a:cs typeface="Arial" pitchFamily="34" charset="0"/>
              </a:rPr>
              <a:t>Certification does not apply to contracts that involve the </a:t>
            </a:r>
          </a:p>
          <a:p>
            <a:pPr marL="775097" indent="-775097">
              <a:lnSpc>
                <a:spcPct val="90000"/>
              </a:lnSpc>
              <a:buNone/>
              <a:tabLst>
                <a:tab pos="771525" algn="l"/>
              </a:tabLst>
              <a:defRPr/>
            </a:pPr>
            <a:r>
              <a:rPr lang="en-US" altLang="en-US" sz="1600" dirty="0">
                <a:solidFill>
                  <a:prstClr val="black"/>
                </a:solidFill>
                <a:latin typeface="Arial" pitchFamily="34" charset="0"/>
                <a:cs typeface="Arial" pitchFamily="34" charset="0"/>
              </a:rPr>
              <a:t>                   expenditure of funds that are not entirely within LAWA’s control; i.e., grants, </a:t>
            </a:r>
          </a:p>
          <a:p>
            <a:pPr marL="775097" indent="-775097">
              <a:lnSpc>
                <a:spcPct val="90000"/>
              </a:lnSpc>
              <a:buNone/>
              <a:tabLst>
                <a:tab pos="771525" algn="l"/>
              </a:tabLst>
              <a:defRPr/>
            </a:pPr>
            <a:r>
              <a:rPr lang="en-US" altLang="en-US" sz="1600" dirty="0">
                <a:solidFill>
                  <a:prstClr val="black"/>
                </a:solidFill>
                <a:latin typeface="Arial" pitchFamily="34" charset="0"/>
                <a:cs typeface="Arial" pitchFamily="34" charset="0"/>
              </a:rPr>
              <a:t>                   federal funds, etc.</a:t>
            </a:r>
          </a:p>
        </p:txBody>
      </p:sp>
    </p:spTree>
    <p:extLst>
      <p:ext uri="{BB962C8B-B14F-4D97-AF65-F5344CB8AC3E}">
        <p14:creationId xmlns:p14="http://schemas.microsoft.com/office/powerpoint/2010/main" val="1344637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3200" b="1" i="1" dirty="0"/>
              <a:t>LAWA’s Local Small Business Enterprise (LSBE) Certification Recognition</a:t>
            </a:r>
          </a:p>
        </p:txBody>
      </p:sp>
      <p:sp>
        <p:nvSpPr>
          <p:cNvPr id="3" name="Content Placeholder 2"/>
          <p:cNvSpPr>
            <a:spLocks noGrp="1"/>
          </p:cNvSpPr>
          <p:nvPr>
            <p:ph idx="1"/>
          </p:nvPr>
        </p:nvSpPr>
        <p:spPr/>
        <p:txBody>
          <a:bodyPr/>
          <a:lstStyle/>
          <a:p>
            <a:pPr>
              <a:defRPr/>
            </a:pPr>
            <a:r>
              <a:rPr lang="en-US" sz="2000" b="1" dirty="0">
                <a:latin typeface="Arial" panose="020B0604020202020204" pitchFamily="34" charset="0"/>
                <a:cs typeface="Arial" panose="020B0604020202020204" pitchFamily="34" charset="0"/>
              </a:rPr>
              <a:t>There is no separate LSBE certification process with the City of Los Angeles or with LAWA. In order to qualify as a LAWA LSBE, a firm must be certified as an SBE(Proprietary) </a:t>
            </a:r>
            <a:r>
              <a:rPr lang="en-US" sz="2000" b="1" i="1" u="sng"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LBE</a:t>
            </a:r>
          </a:p>
          <a:p>
            <a:pPr marL="0" indent="0">
              <a:buFont typeface="Wingdings 2" pitchFamily="18" charset="2"/>
              <a:buNone/>
              <a:defRPr/>
            </a:pPr>
            <a:endParaRPr lang="en-US" b="1" dirty="0"/>
          </a:p>
          <a:p>
            <a:pPr>
              <a:spcBef>
                <a:spcPts val="0"/>
              </a:spcBef>
              <a:spcAft>
                <a:spcPts val="0"/>
              </a:spcAft>
              <a:defRPr/>
            </a:pPr>
            <a:r>
              <a:rPr lang="en-US" sz="2000" b="1" dirty="0">
                <a:latin typeface="Arial"/>
                <a:ea typeface="Times New Roman"/>
              </a:rPr>
              <a:t>What happens if I have LSBE certification from the County of Los Angeles?</a:t>
            </a:r>
          </a:p>
          <a:p>
            <a:pPr>
              <a:spcBef>
                <a:spcPts val="0"/>
              </a:spcBef>
              <a:spcAft>
                <a:spcPts val="0"/>
              </a:spcAft>
              <a:defRPr/>
            </a:pPr>
            <a:endParaRPr lang="en-US" sz="20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Your firm will be recognized as an SBE (Proprietary) by LAWA. </a:t>
            </a:r>
          </a:p>
          <a:p>
            <a:pPr marL="366713" lvl="1" indent="0">
              <a:spcBef>
                <a:spcPts val="0"/>
              </a:spcBef>
              <a:spcAft>
                <a:spcPts val="0"/>
              </a:spcAft>
              <a:buNone/>
              <a:defRPr/>
            </a:pPr>
            <a:r>
              <a:rPr lang="en-US" sz="1800" dirty="0">
                <a:latin typeface="Arial"/>
                <a:ea typeface="Times New Roman"/>
              </a:rPr>
              <a:t> </a:t>
            </a:r>
            <a:endParaRPr lang="en-US" sz="18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However, you must submit a LBE Affidavit of Eligibility with the City of Los Angeles.</a:t>
            </a:r>
            <a:endParaRPr lang="en-US" sz="18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If your firm meets the City of Los Angeles’ LBE criteria and consequently obtains LBE certification, your firm will then be recognized as both an LBE and LSBE by LAWA.</a:t>
            </a:r>
            <a:endParaRPr lang="en-US" sz="1800" dirty="0">
              <a:latin typeface="Times New Roman"/>
              <a:ea typeface="Times New Roman"/>
            </a:endParaRPr>
          </a:p>
          <a:p>
            <a:pPr marL="0" indent="0">
              <a:spcBef>
                <a:spcPts val="0"/>
              </a:spcBef>
              <a:spcAft>
                <a:spcPts val="0"/>
              </a:spcAft>
              <a:buFont typeface="Wingdings 2" pitchFamily="18" charset="2"/>
              <a:buNone/>
              <a:defRPr/>
            </a:pPr>
            <a:endParaRPr lang="en-US" sz="3200" dirty="0">
              <a:latin typeface="Times New Roman"/>
              <a:ea typeface="Times New Roman"/>
            </a:endParaRPr>
          </a:p>
          <a:p>
            <a:pPr>
              <a:defRPr/>
            </a:pPr>
            <a:endParaRPr lang="en-US" dirty="0"/>
          </a:p>
        </p:txBody>
      </p:sp>
      <p:sp>
        <p:nvSpPr>
          <p:cNvPr id="4" name="Slide Number Placeholder 3"/>
          <p:cNvSpPr>
            <a:spLocks noGrp="1"/>
          </p:cNvSpPr>
          <p:nvPr>
            <p:ph type="sldNum" sz="quarter" idx="12"/>
          </p:nvPr>
        </p:nvSpPr>
        <p:spPr/>
        <p:txBody>
          <a:bodyPr/>
          <a:lstStyle/>
          <a:p>
            <a:pPr>
              <a:defRPr/>
            </a:pPr>
            <a:fld id="{3D600D51-CB06-4304-86C2-8188227ECDA8}" type="slidenum">
              <a:rPr lang="en-US" smtClean="0"/>
              <a:pPr>
                <a:defRPr/>
              </a:pPr>
              <a:t>59</a:t>
            </a:fld>
            <a:endParaRPr lang="en-US" dirty="0"/>
          </a:p>
        </p:txBody>
      </p:sp>
    </p:spTree>
    <p:extLst>
      <p:ext uri="{BB962C8B-B14F-4D97-AF65-F5344CB8AC3E}">
        <p14:creationId xmlns:p14="http://schemas.microsoft.com/office/powerpoint/2010/main" val="9773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938212"/>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dirty="0">
                <a:solidFill>
                  <a:schemeClr val="tx2"/>
                </a:solidFill>
                <a:latin typeface="Calibri" pitchFamily="34" charset="0"/>
              </a:rPr>
              <a:t>Important RFP Information to Note</a:t>
            </a:r>
          </a:p>
        </p:txBody>
      </p:sp>
      <p:sp>
        <p:nvSpPr>
          <p:cNvPr id="40963" name="Rectangle 3"/>
          <p:cNvSpPr>
            <a:spLocks noGrp="1" noChangeArrowheads="1"/>
          </p:cNvSpPr>
          <p:nvPr>
            <p:ph idx="1"/>
          </p:nvPr>
        </p:nvSpPr>
        <p:spPr>
          <a:xfrm>
            <a:off x="457200" y="1600200"/>
            <a:ext cx="7772400" cy="4976813"/>
          </a:xfrm>
        </p:spPr>
        <p:txBody>
          <a:bodyPr/>
          <a:lstStyle/>
          <a:p>
            <a:pPr eaLnBrk="1" hangingPunct="1">
              <a:lnSpc>
                <a:spcPct val="90000"/>
              </a:lnSpc>
              <a:buClr>
                <a:schemeClr val="tx2"/>
              </a:buClr>
              <a:buSzPct val="90000"/>
              <a:defRPr/>
            </a:pPr>
            <a:r>
              <a:rPr lang="en-US" sz="2000" b="1" dirty="0">
                <a:latin typeface="Arial" charset="0"/>
              </a:rPr>
              <a:t>DUE DATE (COVID-19 info)</a:t>
            </a:r>
          </a:p>
          <a:p>
            <a:pPr lvl="1" eaLnBrk="1" hangingPunct="1">
              <a:lnSpc>
                <a:spcPct val="90000"/>
              </a:lnSpc>
              <a:buClr>
                <a:schemeClr val="tx2"/>
              </a:buClr>
              <a:buSzPct val="90000"/>
              <a:defRPr/>
            </a:pPr>
            <a:r>
              <a:rPr lang="en-US" sz="1800" dirty="0">
                <a:latin typeface="Arial" charset="0"/>
              </a:rPr>
              <a:t>There are no exceptions to the stated Due Date and Time</a:t>
            </a:r>
          </a:p>
          <a:p>
            <a:pPr lvl="1" eaLnBrk="1" hangingPunct="1">
              <a:lnSpc>
                <a:spcPct val="90000"/>
              </a:lnSpc>
              <a:buClr>
                <a:schemeClr val="tx2"/>
              </a:buClr>
              <a:buSzPct val="90000"/>
              <a:defRPr/>
            </a:pPr>
            <a:r>
              <a:rPr lang="en-US" sz="1800" dirty="0">
                <a:latin typeface="Arial" charset="0"/>
              </a:rPr>
              <a:t>RFP proposal submittal must be uploaded through Box</a:t>
            </a:r>
          </a:p>
          <a:p>
            <a:pPr lvl="1" eaLnBrk="1" hangingPunct="1">
              <a:lnSpc>
                <a:spcPct val="90000"/>
              </a:lnSpc>
              <a:buClr>
                <a:schemeClr val="tx2"/>
              </a:buClr>
              <a:buSzPct val="90000"/>
              <a:defRPr/>
            </a:pPr>
            <a:r>
              <a:rPr lang="en-US" sz="1800" dirty="0">
                <a:latin typeface="Arial" charset="0"/>
              </a:rPr>
              <a:t>Upload instructions are located on LABAVN RFP page.</a:t>
            </a:r>
          </a:p>
          <a:p>
            <a:pPr lvl="1" eaLnBrk="1" hangingPunct="1">
              <a:lnSpc>
                <a:spcPct val="90000"/>
              </a:lnSpc>
              <a:buClr>
                <a:schemeClr val="tx2"/>
              </a:buClr>
              <a:buSzPct val="90000"/>
              <a:defRPr/>
            </a:pPr>
            <a:endParaRPr lang="en-US" sz="1800" dirty="0">
              <a:latin typeface="Arial" charset="0"/>
            </a:endParaRPr>
          </a:p>
          <a:p>
            <a:pPr eaLnBrk="1" hangingPunct="1">
              <a:lnSpc>
                <a:spcPct val="90000"/>
              </a:lnSpc>
              <a:buClr>
                <a:schemeClr val="tx2"/>
              </a:buClr>
              <a:buSzPct val="90000"/>
              <a:defRPr/>
            </a:pPr>
            <a:r>
              <a:rPr lang="en-US" sz="2000" b="1" dirty="0">
                <a:latin typeface="Arial" charset="0"/>
              </a:rPr>
              <a:t>QUESTIONS &amp; CLARIFICATIONS</a:t>
            </a:r>
          </a:p>
          <a:p>
            <a:pPr lvl="1" eaLnBrk="1" hangingPunct="1">
              <a:lnSpc>
                <a:spcPct val="90000"/>
              </a:lnSpc>
              <a:buClr>
                <a:schemeClr val="tx2"/>
              </a:buClr>
              <a:buSzPct val="90000"/>
              <a:defRPr/>
            </a:pPr>
            <a:r>
              <a:rPr lang="en-US" sz="1800" dirty="0">
                <a:latin typeface="Arial" charset="0"/>
              </a:rPr>
              <a:t>Must contact the designated LAWA Project Manager for RFPs.</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AUTHORIZATION</a:t>
            </a:r>
          </a:p>
          <a:p>
            <a:pPr lvl="1" eaLnBrk="1" hangingPunct="1">
              <a:lnSpc>
                <a:spcPct val="90000"/>
              </a:lnSpc>
              <a:buClr>
                <a:schemeClr val="tx2"/>
              </a:buClr>
              <a:buSzPct val="90000"/>
              <a:defRPr/>
            </a:pPr>
            <a:r>
              <a:rPr lang="en-US" sz="1800" dirty="0">
                <a:latin typeface="Arial" charset="0"/>
              </a:rPr>
              <a:t>RFP must be signed by someone authorized to encumber the bidding/proposing company.</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PRE-PROPOSAL MEETINGS</a:t>
            </a:r>
          </a:p>
          <a:p>
            <a:pPr lvl="1" eaLnBrk="1" hangingPunct="1">
              <a:lnSpc>
                <a:spcPct val="90000"/>
              </a:lnSpc>
              <a:buClr>
                <a:schemeClr val="tx2"/>
              </a:buClr>
              <a:buSzPct val="90000"/>
              <a:defRPr/>
            </a:pPr>
            <a:r>
              <a:rPr lang="en-US" sz="1800" dirty="0">
                <a:latin typeface="Arial" charset="0"/>
              </a:rPr>
              <a:t>Non-mandatory.</a:t>
            </a:r>
          </a:p>
          <a:p>
            <a:pPr marL="393700" lvl="1" indent="0" eaLnBrk="1" hangingPunct="1">
              <a:lnSpc>
                <a:spcPct val="90000"/>
              </a:lnSpc>
              <a:buClr>
                <a:schemeClr val="tx2"/>
              </a:buClr>
              <a:buSzPct val="90000"/>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6</a:t>
            </a:fld>
            <a:endParaRPr lang="en-US" dirty="0"/>
          </a:p>
        </p:txBody>
      </p:sp>
    </p:spTree>
    <p:extLst>
      <p:ext uri="{BB962C8B-B14F-4D97-AF65-F5344CB8AC3E}">
        <p14:creationId xmlns:p14="http://schemas.microsoft.com/office/powerpoint/2010/main" val="2515784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dissolve">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mph" presetSubtype="0" fill="hold" nodeType="clickEffect">
                                  <p:stCondLst>
                                    <p:cond delay="0"/>
                                  </p:stCondLst>
                                  <p:childTnLst>
                                    <p:animClr clrSpc="hsl" dir="cw">
                                      <p:cBhvr override="childStyle">
                                        <p:cTn id="15" dur="500" fill="hold"/>
                                        <p:tgtEl>
                                          <p:spTgt spid="40963">
                                            <p:txEl>
                                              <p:pRg st="0" end="0"/>
                                            </p:txEl>
                                          </p:spTgt>
                                        </p:tgtEl>
                                        <p:attrNameLst>
                                          <p:attrName>style.color</p:attrName>
                                        </p:attrNameLst>
                                      </p:cBhvr>
                                      <p:by>
                                        <p:hsl h="0" s="-12549" l="-25098"/>
                                      </p:by>
                                    </p:animClr>
                                    <p:animClr clrSpc="hsl" dir="cw">
                                      <p:cBhvr>
                                        <p:cTn id="16" dur="500" fill="hold"/>
                                        <p:tgtEl>
                                          <p:spTgt spid="40963">
                                            <p:txEl>
                                              <p:pRg st="0" end="0"/>
                                            </p:txEl>
                                          </p:spTgt>
                                        </p:tgtEl>
                                        <p:attrNameLst>
                                          <p:attrName>fillcolor</p:attrName>
                                        </p:attrNameLst>
                                      </p:cBhvr>
                                      <p:by>
                                        <p:hsl h="0" s="-12549" l="-25098"/>
                                      </p:by>
                                    </p:animClr>
                                    <p:animClr clrSpc="hsl" dir="cw">
                                      <p:cBhvr>
                                        <p:cTn id="17" dur="500" fill="hold"/>
                                        <p:tgtEl>
                                          <p:spTgt spid="40963">
                                            <p:txEl>
                                              <p:pRg st="0" end="0"/>
                                            </p:txEl>
                                          </p:spTgt>
                                        </p:tgtEl>
                                        <p:attrNameLst>
                                          <p:attrName>stroke.color</p:attrName>
                                        </p:attrNameLst>
                                      </p:cBhvr>
                                      <p:by>
                                        <p:hsl h="0" s="-12549" l="-25098"/>
                                      </p:by>
                                    </p:animClr>
                                    <p:set>
                                      <p:cBhvr>
                                        <p:cTn id="18" dur="500" fill="hold"/>
                                        <p:tgtEl>
                                          <p:spTgt spid="40963">
                                            <p:txEl>
                                              <p:pRg st="0" end="0"/>
                                            </p:txEl>
                                          </p:spTgt>
                                        </p:tgtEl>
                                        <p:attrNameLst>
                                          <p:attrName>fill.type</p:attrName>
                                        </p:attrNameLst>
                                      </p:cBhvr>
                                      <p:to>
                                        <p:strVal val="solid"/>
                                      </p:to>
                                    </p:set>
                                  </p:childTnLst>
                                </p:cTn>
                              </p:par>
                              <p:par>
                                <p:cTn id="19" presetID="1" presetClass="entr" presetSubtype="0" fill="hold" nodeType="withEffect">
                                  <p:stCondLst>
                                    <p:cond delay="0"/>
                                  </p:stCondLst>
                                  <p:childTnLst>
                                    <p:set>
                                      <p:cBhvr>
                                        <p:cTn id="20" dur="1" fill="hold">
                                          <p:stCondLst>
                                            <p:cond delay="0"/>
                                          </p:stCondLst>
                                        </p:cTn>
                                        <p:tgtEl>
                                          <p:spTgt spid="4096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mph" presetSubtype="0" fill="hold" nodeType="clickEffect">
                                  <p:stCondLst>
                                    <p:cond delay="0"/>
                                  </p:stCondLst>
                                  <p:childTnLst>
                                    <p:animClr clrSpc="hsl" dir="cw">
                                      <p:cBhvr override="childStyle">
                                        <p:cTn id="26" dur="500" fill="hold"/>
                                        <p:tgtEl>
                                          <p:spTgt spid="40963">
                                            <p:txEl>
                                              <p:pRg st="5" end="5"/>
                                            </p:txEl>
                                          </p:spTgt>
                                        </p:tgtEl>
                                        <p:attrNameLst>
                                          <p:attrName>style.color</p:attrName>
                                        </p:attrNameLst>
                                      </p:cBhvr>
                                      <p:by>
                                        <p:hsl h="0" s="-12549" l="-25098"/>
                                      </p:by>
                                    </p:animClr>
                                    <p:animClr clrSpc="hsl" dir="cw">
                                      <p:cBhvr>
                                        <p:cTn id="27" dur="500" fill="hold"/>
                                        <p:tgtEl>
                                          <p:spTgt spid="40963">
                                            <p:txEl>
                                              <p:pRg st="5" end="5"/>
                                            </p:txEl>
                                          </p:spTgt>
                                        </p:tgtEl>
                                        <p:attrNameLst>
                                          <p:attrName>fillcolor</p:attrName>
                                        </p:attrNameLst>
                                      </p:cBhvr>
                                      <p:by>
                                        <p:hsl h="0" s="-12549" l="-25098"/>
                                      </p:by>
                                    </p:animClr>
                                    <p:animClr clrSpc="hsl" dir="cw">
                                      <p:cBhvr>
                                        <p:cTn id="28" dur="500" fill="hold"/>
                                        <p:tgtEl>
                                          <p:spTgt spid="40963">
                                            <p:txEl>
                                              <p:pRg st="5" end="5"/>
                                            </p:txEl>
                                          </p:spTgt>
                                        </p:tgtEl>
                                        <p:attrNameLst>
                                          <p:attrName>stroke.color</p:attrName>
                                        </p:attrNameLst>
                                      </p:cBhvr>
                                      <p:by>
                                        <p:hsl h="0" s="-12549" l="-25098"/>
                                      </p:by>
                                    </p:animClr>
                                    <p:set>
                                      <p:cBhvr>
                                        <p:cTn id="29" dur="500" fill="hold"/>
                                        <p:tgtEl>
                                          <p:spTgt spid="40963">
                                            <p:txEl>
                                              <p:pRg st="5" end="5"/>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4" presetClass="emph" presetSubtype="0" fill="hold" nodeType="clickEffect">
                                  <p:stCondLst>
                                    <p:cond delay="0"/>
                                  </p:stCondLst>
                                  <p:childTnLst>
                                    <p:animClr clrSpc="hsl" dir="cw">
                                      <p:cBhvr override="childStyle">
                                        <p:cTn id="33" dur="500" fill="hold"/>
                                        <p:tgtEl>
                                          <p:spTgt spid="40963">
                                            <p:txEl>
                                              <p:pRg st="6" end="6"/>
                                            </p:txEl>
                                          </p:spTgt>
                                        </p:tgtEl>
                                        <p:attrNameLst>
                                          <p:attrName>style.color</p:attrName>
                                        </p:attrNameLst>
                                      </p:cBhvr>
                                      <p:by>
                                        <p:hsl h="0" s="-12549" l="-25098"/>
                                      </p:by>
                                    </p:animClr>
                                    <p:animClr clrSpc="hsl" dir="cw">
                                      <p:cBhvr>
                                        <p:cTn id="34" dur="500" fill="hold"/>
                                        <p:tgtEl>
                                          <p:spTgt spid="40963">
                                            <p:txEl>
                                              <p:pRg st="6" end="6"/>
                                            </p:txEl>
                                          </p:spTgt>
                                        </p:tgtEl>
                                        <p:attrNameLst>
                                          <p:attrName>fillcolor</p:attrName>
                                        </p:attrNameLst>
                                      </p:cBhvr>
                                      <p:by>
                                        <p:hsl h="0" s="-12549" l="-25098"/>
                                      </p:by>
                                    </p:animClr>
                                    <p:animClr clrSpc="hsl" dir="cw">
                                      <p:cBhvr>
                                        <p:cTn id="35" dur="500" fill="hold"/>
                                        <p:tgtEl>
                                          <p:spTgt spid="40963">
                                            <p:txEl>
                                              <p:pRg st="6" end="6"/>
                                            </p:txEl>
                                          </p:spTgt>
                                        </p:tgtEl>
                                        <p:attrNameLst>
                                          <p:attrName>stroke.color</p:attrName>
                                        </p:attrNameLst>
                                      </p:cBhvr>
                                      <p:by>
                                        <p:hsl h="0" s="-12549" l="-25098"/>
                                      </p:by>
                                    </p:animClr>
                                    <p:set>
                                      <p:cBhvr>
                                        <p:cTn id="36" dur="500" fill="hold"/>
                                        <p:tgtEl>
                                          <p:spTgt spid="40963">
                                            <p:txEl>
                                              <p:pRg st="6" end="6"/>
                                            </p:txEl>
                                          </p:spTgt>
                                        </p:tgtEl>
                                        <p:attrNameLst>
                                          <p:attrName>fill.type</p:attrName>
                                        </p:attrNameLst>
                                      </p:cBhvr>
                                      <p:to>
                                        <p:strVal val="solid"/>
                                      </p:to>
                                    </p:set>
                                  </p:childTnLst>
                                </p:cTn>
                              </p:par>
                              <p:par>
                                <p:cTn id="37" presetID="1" presetClass="entr" presetSubtype="0" fill="hold" nodeType="withEffect">
                                  <p:stCondLst>
                                    <p:cond delay="0"/>
                                  </p:stCondLst>
                                  <p:childTnLst>
                                    <p:set>
                                      <p:cBhvr>
                                        <p:cTn id="38" dur="1" fill="hold">
                                          <p:stCondLst>
                                            <p:cond delay="0"/>
                                          </p:stCondLst>
                                        </p:cTn>
                                        <p:tgtEl>
                                          <p:spTgt spid="4096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96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96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963">
                                            <p:txEl>
                                              <p:pRg st="12" end="12"/>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4" presetClass="emph" presetSubtype="0" fill="hold" nodeType="clickEffect">
                                  <p:stCondLst>
                                    <p:cond delay="0"/>
                                  </p:stCondLst>
                                  <p:childTnLst>
                                    <p:animClr clrSpc="hsl" dir="cw">
                                      <p:cBhvr override="childStyle">
                                        <p:cTn id="48" dur="500" fill="hold"/>
                                        <p:tgtEl>
                                          <p:spTgt spid="40963">
                                            <p:txEl>
                                              <p:pRg st="8" end="8"/>
                                            </p:txEl>
                                          </p:spTgt>
                                        </p:tgtEl>
                                        <p:attrNameLst>
                                          <p:attrName>style.color</p:attrName>
                                        </p:attrNameLst>
                                      </p:cBhvr>
                                      <p:by>
                                        <p:hsl h="0" s="-12549" l="-25098"/>
                                      </p:by>
                                    </p:animClr>
                                    <p:animClr clrSpc="hsl" dir="cw">
                                      <p:cBhvr>
                                        <p:cTn id="49" dur="500" fill="hold"/>
                                        <p:tgtEl>
                                          <p:spTgt spid="40963">
                                            <p:txEl>
                                              <p:pRg st="8" end="8"/>
                                            </p:txEl>
                                          </p:spTgt>
                                        </p:tgtEl>
                                        <p:attrNameLst>
                                          <p:attrName>fillcolor</p:attrName>
                                        </p:attrNameLst>
                                      </p:cBhvr>
                                      <p:by>
                                        <p:hsl h="0" s="-12549" l="-25098"/>
                                      </p:by>
                                    </p:animClr>
                                    <p:animClr clrSpc="hsl" dir="cw">
                                      <p:cBhvr>
                                        <p:cTn id="50" dur="500" fill="hold"/>
                                        <p:tgtEl>
                                          <p:spTgt spid="40963">
                                            <p:txEl>
                                              <p:pRg st="8" end="8"/>
                                            </p:txEl>
                                          </p:spTgt>
                                        </p:tgtEl>
                                        <p:attrNameLst>
                                          <p:attrName>stroke.color</p:attrName>
                                        </p:attrNameLst>
                                      </p:cBhvr>
                                      <p:by>
                                        <p:hsl h="0" s="-12549" l="-25098"/>
                                      </p:by>
                                    </p:animClr>
                                    <p:set>
                                      <p:cBhvr>
                                        <p:cTn id="51" dur="500" fill="hold"/>
                                        <p:tgtEl>
                                          <p:spTgt spid="40963">
                                            <p:txEl>
                                              <p:pRg st="8" end="8"/>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4" presetClass="emph" presetSubtype="0" fill="hold" nodeType="clickEffect">
                                  <p:stCondLst>
                                    <p:cond delay="0"/>
                                  </p:stCondLst>
                                  <p:childTnLst>
                                    <p:animClr clrSpc="hsl" dir="cw">
                                      <p:cBhvr override="childStyle">
                                        <p:cTn id="55" dur="500" fill="hold"/>
                                        <p:tgtEl>
                                          <p:spTgt spid="40963">
                                            <p:txEl>
                                              <p:pRg st="9" end="9"/>
                                            </p:txEl>
                                          </p:spTgt>
                                        </p:tgtEl>
                                        <p:attrNameLst>
                                          <p:attrName>style.color</p:attrName>
                                        </p:attrNameLst>
                                      </p:cBhvr>
                                      <p:by>
                                        <p:hsl h="0" s="-12549" l="-25098"/>
                                      </p:by>
                                    </p:animClr>
                                    <p:animClr clrSpc="hsl" dir="cw">
                                      <p:cBhvr>
                                        <p:cTn id="56" dur="500" fill="hold"/>
                                        <p:tgtEl>
                                          <p:spTgt spid="40963">
                                            <p:txEl>
                                              <p:pRg st="9" end="9"/>
                                            </p:txEl>
                                          </p:spTgt>
                                        </p:tgtEl>
                                        <p:attrNameLst>
                                          <p:attrName>fillcolor</p:attrName>
                                        </p:attrNameLst>
                                      </p:cBhvr>
                                      <p:by>
                                        <p:hsl h="0" s="-12549" l="-25098"/>
                                      </p:by>
                                    </p:animClr>
                                    <p:animClr clrSpc="hsl" dir="cw">
                                      <p:cBhvr>
                                        <p:cTn id="57" dur="500" fill="hold"/>
                                        <p:tgtEl>
                                          <p:spTgt spid="40963">
                                            <p:txEl>
                                              <p:pRg st="9" end="9"/>
                                            </p:txEl>
                                          </p:spTgt>
                                        </p:tgtEl>
                                        <p:attrNameLst>
                                          <p:attrName>stroke.color</p:attrName>
                                        </p:attrNameLst>
                                      </p:cBhvr>
                                      <p:by>
                                        <p:hsl h="0" s="-12549" l="-25098"/>
                                      </p:by>
                                    </p:animClr>
                                    <p:set>
                                      <p:cBhvr>
                                        <p:cTn id="58" dur="500" fill="hold"/>
                                        <p:tgtEl>
                                          <p:spTgt spid="40963">
                                            <p:txEl>
                                              <p:pRg st="9" end="9"/>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4" presetClass="emph" presetSubtype="0" fill="hold" nodeType="clickEffect">
                                  <p:stCondLst>
                                    <p:cond delay="0"/>
                                  </p:stCondLst>
                                  <p:childTnLst>
                                    <p:animClr clrSpc="hsl" dir="cw">
                                      <p:cBhvr override="childStyle">
                                        <p:cTn id="62" dur="500" fill="hold"/>
                                        <p:tgtEl>
                                          <p:spTgt spid="40963">
                                            <p:txEl>
                                              <p:pRg st="11" end="11"/>
                                            </p:txEl>
                                          </p:spTgt>
                                        </p:tgtEl>
                                        <p:attrNameLst>
                                          <p:attrName>style.color</p:attrName>
                                        </p:attrNameLst>
                                      </p:cBhvr>
                                      <p:by>
                                        <p:hsl h="0" s="-12549" l="-25098"/>
                                      </p:by>
                                    </p:animClr>
                                    <p:animClr clrSpc="hsl" dir="cw">
                                      <p:cBhvr>
                                        <p:cTn id="63" dur="500" fill="hold"/>
                                        <p:tgtEl>
                                          <p:spTgt spid="40963">
                                            <p:txEl>
                                              <p:pRg st="11" end="11"/>
                                            </p:txEl>
                                          </p:spTgt>
                                        </p:tgtEl>
                                        <p:attrNameLst>
                                          <p:attrName>fillcolor</p:attrName>
                                        </p:attrNameLst>
                                      </p:cBhvr>
                                      <p:by>
                                        <p:hsl h="0" s="-12549" l="-25098"/>
                                      </p:by>
                                    </p:animClr>
                                    <p:animClr clrSpc="hsl" dir="cw">
                                      <p:cBhvr>
                                        <p:cTn id="64" dur="500" fill="hold"/>
                                        <p:tgtEl>
                                          <p:spTgt spid="40963">
                                            <p:txEl>
                                              <p:pRg st="11" end="11"/>
                                            </p:txEl>
                                          </p:spTgt>
                                        </p:tgtEl>
                                        <p:attrNameLst>
                                          <p:attrName>stroke.color</p:attrName>
                                        </p:attrNameLst>
                                      </p:cBhvr>
                                      <p:by>
                                        <p:hsl h="0" s="-12549" l="-25098"/>
                                      </p:by>
                                    </p:animClr>
                                    <p:set>
                                      <p:cBhvr>
                                        <p:cTn id="65" dur="500" fill="hold"/>
                                        <p:tgtEl>
                                          <p:spTgt spid="40963">
                                            <p:txEl>
                                              <p:pRg st="11" end="11"/>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4" presetClass="emph" presetSubtype="0" fill="hold" nodeType="clickEffect">
                                  <p:stCondLst>
                                    <p:cond delay="0"/>
                                  </p:stCondLst>
                                  <p:childTnLst>
                                    <p:animClr clrSpc="hsl" dir="cw">
                                      <p:cBhvr override="childStyle">
                                        <p:cTn id="69" dur="500" fill="hold"/>
                                        <p:tgtEl>
                                          <p:spTgt spid="40963">
                                            <p:txEl>
                                              <p:pRg st="12" end="12"/>
                                            </p:txEl>
                                          </p:spTgt>
                                        </p:tgtEl>
                                        <p:attrNameLst>
                                          <p:attrName>style.color</p:attrName>
                                        </p:attrNameLst>
                                      </p:cBhvr>
                                      <p:by>
                                        <p:hsl h="0" s="-12549" l="-25098"/>
                                      </p:by>
                                    </p:animClr>
                                    <p:animClr clrSpc="hsl" dir="cw">
                                      <p:cBhvr>
                                        <p:cTn id="70" dur="500" fill="hold"/>
                                        <p:tgtEl>
                                          <p:spTgt spid="40963">
                                            <p:txEl>
                                              <p:pRg st="12" end="12"/>
                                            </p:txEl>
                                          </p:spTgt>
                                        </p:tgtEl>
                                        <p:attrNameLst>
                                          <p:attrName>fillcolor</p:attrName>
                                        </p:attrNameLst>
                                      </p:cBhvr>
                                      <p:by>
                                        <p:hsl h="0" s="-12549" l="-25098"/>
                                      </p:by>
                                    </p:animClr>
                                    <p:animClr clrSpc="hsl" dir="cw">
                                      <p:cBhvr>
                                        <p:cTn id="71" dur="500" fill="hold"/>
                                        <p:tgtEl>
                                          <p:spTgt spid="40963">
                                            <p:txEl>
                                              <p:pRg st="12" end="12"/>
                                            </p:txEl>
                                          </p:spTgt>
                                        </p:tgtEl>
                                        <p:attrNameLst>
                                          <p:attrName>stroke.color</p:attrName>
                                        </p:attrNameLst>
                                      </p:cBhvr>
                                      <p:by>
                                        <p:hsl h="0" s="-12549" l="-25098"/>
                                      </p:by>
                                    </p:animClr>
                                    <p:set>
                                      <p:cBhvr>
                                        <p:cTn id="72" dur="500" fill="hold"/>
                                        <p:tgtEl>
                                          <p:spTgt spid="40963">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40166-D64C-4F6D-A761-FC5A487BBE58}"/>
              </a:ext>
            </a:extLst>
          </p:cNvPr>
          <p:cNvSpPr>
            <a:spLocks noGrp="1"/>
          </p:cNvSpPr>
          <p:nvPr>
            <p:ph type="sldNum" sz="quarter" idx="12"/>
          </p:nvPr>
        </p:nvSpPr>
        <p:spPr/>
        <p:txBody>
          <a:bodyPr/>
          <a:lstStyle/>
          <a:p>
            <a:pPr>
              <a:defRPr/>
            </a:pPr>
            <a:fld id="{E84AE8A8-6ACE-4A15-90DF-984768BF0901}" type="slidenum">
              <a:rPr lang="en-US" smtClean="0"/>
              <a:pPr>
                <a:defRPr/>
              </a:pPr>
              <a:t>60</a:t>
            </a:fld>
            <a:endParaRPr lang="en-US" dirty="0"/>
          </a:p>
        </p:txBody>
      </p:sp>
      <p:sp>
        <p:nvSpPr>
          <p:cNvPr id="5" name="Rectangle 3">
            <a:extLst>
              <a:ext uri="{FF2B5EF4-FFF2-40B4-BE49-F238E27FC236}">
                <a16:creationId xmlns:a16="http://schemas.microsoft.com/office/drawing/2014/main" id="{6B756112-B3EA-4671-A66F-332DC9135406}"/>
              </a:ext>
            </a:extLst>
          </p:cNvPr>
          <p:cNvSpPr txBox="1">
            <a:spLocks noChangeArrowheads="1"/>
          </p:cNvSpPr>
          <p:nvPr/>
        </p:nvSpPr>
        <p:spPr bwMode="auto">
          <a:xfrm>
            <a:off x="381000" y="2057400"/>
            <a:ext cx="8229600" cy="24384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1203325" indent="-1203325">
              <a:lnSpc>
                <a:spcPct val="90000"/>
              </a:lnSpc>
              <a:buFontTx/>
              <a:buNone/>
              <a:defRPr/>
            </a:pPr>
            <a:r>
              <a:rPr lang="en-US" altLang="en-US" sz="1600" b="1" dirty="0">
                <a:solidFill>
                  <a:schemeClr val="tx2"/>
                </a:solidFill>
                <a:latin typeface="Arial" pitchFamily="34" charset="0"/>
                <a:cs typeface="Arial" pitchFamily="34" charset="0"/>
              </a:rPr>
              <a:t>Advantage:  </a:t>
            </a:r>
            <a:r>
              <a:rPr lang="en-US" altLang="en-US" sz="1600" dirty="0">
                <a:solidFill>
                  <a:schemeClr val="tx1"/>
                </a:solidFill>
                <a:latin typeface="Arial" pitchFamily="34" charset="0"/>
                <a:cs typeface="Arial" pitchFamily="34" charset="0"/>
              </a:rPr>
              <a:t>Certification provides additional opportunities in competing against non-certified subcontractors for procurements opportunities calling for LSBE (LAWA)-recognized firms</a:t>
            </a:r>
          </a:p>
          <a:p>
            <a:pPr>
              <a:lnSpc>
                <a:spcPct val="90000"/>
              </a:lnSpc>
              <a:buFontTx/>
              <a:buNone/>
              <a:defRPr/>
            </a:pPr>
            <a:endParaRPr lang="en-US" altLang="en-US" sz="1600" b="1" dirty="0">
              <a:solidFill>
                <a:schemeClr val="tx1"/>
              </a:solidFill>
              <a:latin typeface="Arial" pitchFamily="34" charset="0"/>
              <a:cs typeface="Arial" pitchFamily="34" charset="0"/>
            </a:endParaRPr>
          </a:p>
          <a:p>
            <a:pPr>
              <a:lnSpc>
                <a:spcPct val="90000"/>
              </a:lnSpc>
              <a:buFontTx/>
              <a:buNone/>
              <a:defRPr/>
            </a:pPr>
            <a:r>
              <a:rPr lang="en-US" altLang="en-US" sz="1600" b="1" dirty="0">
                <a:solidFill>
                  <a:schemeClr val="tx2"/>
                </a:solidFill>
                <a:latin typeface="Arial" pitchFamily="34" charset="0"/>
                <a:cs typeface="Arial" pitchFamily="34" charset="0"/>
              </a:rPr>
              <a:t>Example:      </a:t>
            </a:r>
            <a:r>
              <a:rPr lang="en-US" altLang="en-US" sz="1600" dirty="0">
                <a:solidFill>
                  <a:schemeClr val="tx1"/>
                </a:solidFill>
                <a:latin typeface="Arial" pitchFamily="34" charset="0"/>
                <a:cs typeface="Arial" pitchFamily="34" charset="0"/>
              </a:rPr>
              <a:t>Any type of business</a:t>
            </a:r>
          </a:p>
          <a:p>
            <a:pPr>
              <a:lnSpc>
                <a:spcPct val="90000"/>
              </a:lnSpc>
              <a:buFontTx/>
              <a:buNone/>
              <a:defRPr/>
            </a:pPr>
            <a:endParaRPr lang="en-US" altLang="en-US" sz="1600" b="1" dirty="0">
              <a:solidFill>
                <a:schemeClr val="tx1"/>
              </a:solidFill>
              <a:latin typeface="Arial" pitchFamily="34" charset="0"/>
              <a:cs typeface="Arial" pitchFamily="34" charset="0"/>
            </a:endParaRPr>
          </a:p>
          <a:p>
            <a:pPr marL="1257300" indent="-1257300">
              <a:lnSpc>
                <a:spcPct val="90000"/>
              </a:lnSpc>
              <a:buFontTx/>
              <a:buNone/>
              <a:defRPr/>
            </a:pPr>
            <a:r>
              <a:rPr lang="en-US" altLang="en-US" sz="1600" b="1" dirty="0">
                <a:solidFill>
                  <a:schemeClr val="tx2"/>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As mentioned previously, LAWA does not accept LA County LSBE Certification for Local Business Enterprise Certification Recognition.</a:t>
            </a:r>
          </a:p>
        </p:txBody>
      </p:sp>
      <p:sp>
        <p:nvSpPr>
          <p:cNvPr id="6" name="Title 1">
            <a:extLst>
              <a:ext uri="{FF2B5EF4-FFF2-40B4-BE49-F238E27FC236}">
                <a16:creationId xmlns:a16="http://schemas.microsoft.com/office/drawing/2014/main" id="{CC02E6ED-C971-4446-8CE3-DD8A135272B2}"/>
              </a:ext>
            </a:extLst>
          </p:cNvPr>
          <p:cNvSpPr>
            <a:spLocks noGrp="1"/>
          </p:cNvSpPr>
          <p:nvPr>
            <p:ph type="title"/>
          </p:nvPr>
        </p:nvSpPr>
        <p:spPr>
          <a:xfrm>
            <a:off x="457200" y="704850"/>
            <a:ext cx="8229600" cy="1143000"/>
          </a:xfrm>
        </p:spPr>
        <p:txBody>
          <a:bodyPr/>
          <a:lstStyle/>
          <a:p>
            <a:r>
              <a:rPr lang="en-US" altLang="en-US" sz="3200" b="1" i="1" dirty="0"/>
              <a:t>LAWA’s Local Small Business Enterprise (LSBE) Certification Recognition</a:t>
            </a:r>
          </a:p>
        </p:txBody>
      </p:sp>
    </p:spTree>
    <p:extLst>
      <p:ext uri="{BB962C8B-B14F-4D97-AF65-F5344CB8AC3E}">
        <p14:creationId xmlns:p14="http://schemas.microsoft.com/office/powerpoint/2010/main" val="2009615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501650" y="685800"/>
            <a:ext cx="8642350" cy="609600"/>
          </a:xfrm>
        </p:spPr>
        <p:txBody>
          <a:bodyPr/>
          <a:lstStyle/>
          <a:p>
            <a:pPr algn="ctr"/>
            <a:r>
              <a:rPr lang="en-US" altLang="en-US" sz="2700" b="1" i="1" dirty="0"/>
              <a:t/>
            </a:r>
            <a:br>
              <a:rPr lang="en-US" altLang="en-US" sz="2700" b="1" i="1" dirty="0"/>
            </a:br>
            <a:r>
              <a:rPr lang="en-US" altLang="en-US" sz="3200" b="1" i="1" dirty="0"/>
              <a:t>DBE/ACDBE Certification Requirements</a:t>
            </a:r>
          </a:p>
        </p:txBody>
      </p:sp>
      <p:sp>
        <p:nvSpPr>
          <p:cNvPr id="2" name="Slide Number Placeholder 1"/>
          <p:cNvSpPr>
            <a:spLocks noGrp="1"/>
          </p:cNvSpPr>
          <p:nvPr>
            <p:ph type="sldNum" sz="quarter" idx="12"/>
          </p:nvPr>
        </p:nvSpPr>
        <p:spPr/>
        <p:txBody>
          <a:bodyPr/>
          <a:lstStyle/>
          <a:p>
            <a:pPr>
              <a:defRPr/>
            </a:pPr>
            <a:fld id="{64B9EB0F-3A6D-4C76-93FB-E5089E19534A}" type="slidenum">
              <a:rPr lang="en-US" smtClean="0"/>
              <a:pPr>
                <a:defRPr/>
              </a:pPr>
              <a:t>61</a:t>
            </a:fld>
            <a:endParaRPr lang="en-US" dirty="0"/>
          </a:p>
        </p:txBody>
      </p:sp>
      <p:graphicFrame>
        <p:nvGraphicFramePr>
          <p:cNvPr id="4" name="Table 3">
            <a:extLst>
              <a:ext uri="{FF2B5EF4-FFF2-40B4-BE49-F238E27FC236}">
                <a16:creationId xmlns:a16="http://schemas.microsoft.com/office/drawing/2014/main" id="{FFD195DF-04C9-4DA9-8DF8-5BF2515FCD8B}"/>
              </a:ext>
            </a:extLst>
          </p:cNvPr>
          <p:cNvGraphicFramePr>
            <a:graphicFrameLocks noGrp="1"/>
          </p:cNvGraphicFramePr>
          <p:nvPr/>
        </p:nvGraphicFramePr>
        <p:xfrm>
          <a:off x="457200" y="1568677"/>
          <a:ext cx="8381999" cy="4787673"/>
        </p:xfrm>
        <a:graphic>
          <a:graphicData uri="http://schemas.openxmlformats.org/drawingml/2006/table">
            <a:tbl>
              <a:tblPr firstRow="1" firstCol="1" bandRow="1" bandCol="1"/>
              <a:tblGrid>
                <a:gridCol w="2374598">
                  <a:extLst>
                    <a:ext uri="{9D8B030D-6E8A-4147-A177-3AD203B41FA5}">
                      <a16:colId xmlns:a16="http://schemas.microsoft.com/office/drawing/2014/main" val="1786562997"/>
                    </a:ext>
                  </a:extLst>
                </a:gridCol>
                <a:gridCol w="2933906">
                  <a:extLst>
                    <a:ext uri="{9D8B030D-6E8A-4147-A177-3AD203B41FA5}">
                      <a16:colId xmlns:a16="http://schemas.microsoft.com/office/drawing/2014/main" val="410062202"/>
                    </a:ext>
                  </a:extLst>
                </a:gridCol>
                <a:gridCol w="121658">
                  <a:extLst>
                    <a:ext uri="{9D8B030D-6E8A-4147-A177-3AD203B41FA5}">
                      <a16:colId xmlns:a16="http://schemas.microsoft.com/office/drawing/2014/main" val="404149770"/>
                    </a:ext>
                  </a:extLst>
                </a:gridCol>
                <a:gridCol w="2951837">
                  <a:extLst>
                    <a:ext uri="{9D8B030D-6E8A-4147-A177-3AD203B41FA5}">
                      <a16:colId xmlns:a16="http://schemas.microsoft.com/office/drawing/2014/main" val="2533145827"/>
                    </a:ext>
                  </a:extLst>
                </a:gridCol>
              </a:tblGrid>
              <a:tr h="351529">
                <a:tc>
                  <a:txBody>
                    <a:bodyPr/>
                    <a:lstStyle/>
                    <a:p>
                      <a:pPr marL="0" marR="0" algn="ctr">
                        <a:lnSpc>
                          <a:spcPct val="107000"/>
                        </a:lnSpc>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ACDBE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81022687"/>
                  </a:ext>
                </a:extLst>
              </a:tr>
              <a:tr h="784833">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Ownership &amp; Control Requirements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gn="ctr">
                        <a:lnSpc>
                          <a:spcPct val="107000"/>
                        </a:lnSpc>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For-profit, independent business that is at least 51% owned </a:t>
                      </a:r>
                      <a:r>
                        <a:rPr lang="en-US" sz="1100" u="sng" dirty="0">
                          <a:effectLst/>
                          <a:latin typeface="Calibri" panose="020F0502020204030204" pitchFamily="34" charset="0"/>
                          <a:ea typeface="Times New Roman" panose="02020603050405020304" pitchFamily="18" charset="0"/>
                          <a:cs typeface="Times New Roman" panose="02020603050405020304" pitchFamily="18" charset="0"/>
                        </a:rPr>
                        <a:t>and</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controlled by socially and economically disadvantaged individuals (Asian-Pacific, Black, Hispanic, Native American, Subcontinent Asian, Women)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2355823"/>
                  </a:ext>
                </a:extLst>
              </a:tr>
              <a:tr h="922062">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Qualifying Owner’s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Personal Financial Limit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Less than $1,320,000</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(excluding equity in primary residence and applicant business)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6448508"/>
                  </a:ext>
                </a:extLst>
              </a:tr>
              <a:tr h="1050362">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Business Gross Receipts Limit, (Including Affiliates)</a:t>
                      </a:r>
                      <a:r>
                        <a:rPr lang="en-US" sz="1100" baseline="30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Small Business Administration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Industry Size Standards</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up to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$26.29* million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(averaged over 3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$56.42 million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(averaged over 3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27702339"/>
                  </a:ext>
                </a:extLst>
              </a:tr>
              <a:tr h="1678887">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Type of Business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Any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 business that is: (a) located on the airport selling consumer goods or services to the public (excludes taxi, custodial &amp; security services, and aeronautical activities)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OR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(b) Suppliers of goods and services to concessionaires (includes management, advertising, &amp; web-based contractors)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93327047"/>
                  </a:ext>
                </a:extLst>
              </a:tr>
            </a:tbl>
          </a:graphicData>
        </a:graphic>
      </p:graphicFrame>
      <p:sp>
        <p:nvSpPr>
          <p:cNvPr id="5" name="Rectangle 1">
            <a:extLst>
              <a:ext uri="{FF2B5EF4-FFF2-40B4-BE49-F238E27FC236}">
                <a16:creationId xmlns:a16="http://schemas.microsoft.com/office/drawing/2014/main" id="{668D45D5-3F23-4F45-852A-EC708811EEDD}"/>
              </a:ext>
            </a:extLst>
          </p:cNvPr>
          <p:cNvSpPr>
            <a:spLocks noChangeArrowheads="1"/>
          </p:cNvSpPr>
          <p:nvPr/>
        </p:nvSpPr>
        <p:spPr bwMode="auto">
          <a:xfrm>
            <a:off x="457200" y="6421292"/>
            <a:ext cx="97837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*Increased from $23.98 million, effective January 13, 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4268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0FBFC3-3F9C-4520-B763-B49C8FAB7C74}"/>
              </a:ext>
            </a:extLst>
          </p:cNvPr>
          <p:cNvSpPr>
            <a:spLocks noGrp="1"/>
          </p:cNvSpPr>
          <p:nvPr>
            <p:ph type="sldNum" sz="quarter" idx="12"/>
          </p:nvPr>
        </p:nvSpPr>
        <p:spPr/>
        <p:txBody>
          <a:bodyPr/>
          <a:lstStyle/>
          <a:p>
            <a:pPr>
              <a:defRPr/>
            </a:pPr>
            <a:fld id="{11FF4C57-6B4F-45B6-8C98-B313356578D2}" type="slidenum">
              <a:rPr lang="en-US" smtClean="0"/>
              <a:pPr>
                <a:defRPr/>
              </a:pPr>
              <a:t>62</a:t>
            </a:fld>
            <a:endParaRPr lang="en-US" dirty="0"/>
          </a:p>
        </p:txBody>
      </p:sp>
      <p:pic>
        <p:nvPicPr>
          <p:cNvPr id="3" name="Picture 2">
            <a:extLst>
              <a:ext uri="{FF2B5EF4-FFF2-40B4-BE49-F238E27FC236}">
                <a16:creationId xmlns:a16="http://schemas.microsoft.com/office/drawing/2014/main" id="{189EB8AD-0BFF-42E8-996C-27B39911DD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2895600"/>
            <a:ext cx="7620000" cy="3733800"/>
          </a:xfrm>
          <a:prstGeom prst="rect">
            <a:avLst/>
          </a:prstGeom>
        </p:spPr>
      </p:pic>
      <p:sp>
        <p:nvSpPr>
          <p:cNvPr id="4" name="Rectangle 3">
            <a:extLst>
              <a:ext uri="{FF2B5EF4-FFF2-40B4-BE49-F238E27FC236}">
                <a16:creationId xmlns:a16="http://schemas.microsoft.com/office/drawing/2014/main" id="{1B7717E9-6D08-4EEB-B77D-0E2C88D43A15}"/>
              </a:ext>
            </a:extLst>
          </p:cNvPr>
          <p:cNvSpPr/>
          <p:nvPr/>
        </p:nvSpPr>
        <p:spPr>
          <a:xfrm>
            <a:off x="762000" y="1298498"/>
            <a:ext cx="7620000" cy="1505027"/>
          </a:xfrm>
          <a:prstGeom prst="rect">
            <a:avLst/>
          </a:prstGeom>
        </p:spPr>
        <p:txBody>
          <a:bodyPr wrap="square">
            <a:spAutoFit/>
          </a:bodyPr>
          <a:lstStyle/>
          <a:p>
            <a:pPr lvl="0">
              <a:lnSpc>
                <a:spcPct val="90000"/>
              </a:lnSpc>
              <a:defRPr/>
            </a:pPr>
            <a:r>
              <a:rPr lang="en-US" altLang="en-US" b="1" dirty="0">
                <a:solidFill>
                  <a:srgbClr val="04617B"/>
                </a:solidFill>
                <a:latin typeface="Arial" pitchFamily="34" charset="0"/>
                <a:cs typeface="Arial" pitchFamily="34" charset="0"/>
              </a:rPr>
              <a:t>Applying for DBE or ACDBE Certification:</a:t>
            </a:r>
            <a:endParaRPr lang="en-US" altLang="en-US" dirty="0">
              <a:solidFill>
                <a:srgbClr val="04617B"/>
              </a:solidFill>
              <a:latin typeface="Arial" pitchFamily="34" charset="0"/>
              <a:cs typeface="Arial" pitchFamily="34" charset="0"/>
            </a:endParaRPr>
          </a:p>
          <a:p>
            <a:pPr marL="393700" lvl="1">
              <a:lnSpc>
                <a:spcPct val="90000"/>
              </a:lnSpc>
              <a:buClr>
                <a:srgbClr val="04617B"/>
              </a:buClr>
              <a:defRPr/>
            </a:pPr>
            <a:endParaRPr lang="en-US" altLang="en-US" sz="1600" u="sng" dirty="0">
              <a:solidFill>
                <a:srgbClr val="FF0000"/>
              </a:solidFill>
              <a:latin typeface="Arial" pitchFamily="34" charset="0"/>
              <a:cs typeface="Arial" pitchFamily="34" charset="0"/>
            </a:endParaRPr>
          </a:p>
          <a:p>
            <a:pPr marL="393700" lvl="1">
              <a:lnSpc>
                <a:spcPct val="90000"/>
              </a:lnSpc>
              <a:buClr>
                <a:srgbClr val="04617B"/>
              </a:buClr>
              <a:defRPr/>
            </a:pPr>
            <a:r>
              <a:rPr lang="en-US" altLang="en-US" sz="1600" u="sng" dirty="0">
                <a:solidFill>
                  <a:srgbClr val="FF0000"/>
                </a:solidFill>
                <a:latin typeface="Arial" pitchFamily="34" charset="0"/>
                <a:cs typeface="Arial" pitchFamily="34" charset="0"/>
              </a:rPr>
              <a:t>Please note: New as of March 2021</a:t>
            </a:r>
          </a:p>
          <a:p>
            <a:pPr lvl="1">
              <a:lnSpc>
                <a:spcPct val="90000"/>
              </a:lnSpc>
              <a:buClr>
                <a:srgbClr val="04617B"/>
              </a:buClr>
              <a:defRPr/>
            </a:pPr>
            <a:r>
              <a:rPr lang="en-US" sz="1600" dirty="0">
                <a:solidFill>
                  <a:srgbClr val="FF0000"/>
                </a:solidFill>
                <a:latin typeface="Arial" panose="020B0604020202020204" pitchFamily="34" charset="0"/>
                <a:cs typeface="Arial" panose="020B0604020202020204" pitchFamily="34" charset="0"/>
              </a:rPr>
              <a:t>For potential new DBE/ACDBE applicant firms, please use the weblink below to register and apply.</a:t>
            </a:r>
          </a:p>
          <a:p>
            <a:pPr lvl="0"/>
            <a:r>
              <a:rPr lang="en-US" sz="1600" b="1" i="1" dirty="0">
                <a:solidFill>
                  <a:prstClr val="black"/>
                </a:solidFill>
                <a:latin typeface="Arial" panose="020B0604020202020204" pitchFamily="34" charset="0"/>
                <a:cs typeface="Arial" panose="020B0604020202020204" pitchFamily="34" charset="0"/>
              </a:rPr>
              <a:t>Click here</a:t>
            </a:r>
            <a:r>
              <a:rPr lang="en-US" sz="1600" b="1" dirty="0">
                <a:solidFill>
                  <a:prstClr val="black"/>
                </a:solidFill>
                <a:latin typeface="Arial" panose="020B0604020202020204" pitchFamily="34" charset="0"/>
                <a:cs typeface="Arial" panose="020B0604020202020204" pitchFamily="34" charset="0"/>
              </a:rPr>
              <a:t> to access the </a:t>
            </a:r>
            <a:r>
              <a:rPr lang="en-US" sz="1600" b="1" u="sng" dirty="0">
                <a:solidFill>
                  <a:prstClr val="black"/>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https://lacity.diversitysoftware.com/</a:t>
            </a:r>
            <a:r>
              <a:rPr lang="en-US" b="1" dirty="0">
                <a:solidFill>
                  <a:prstClr val="black"/>
                </a:solidFill>
                <a:latin typeface="Constantia"/>
                <a:cs typeface="+mn-cs"/>
              </a:rPr>
              <a:t>	</a:t>
            </a:r>
            <a:endParaRPr lang="en-US" dirty="0">
              <a:solidFill>
                <a:prstClr val="black"/>
              </a:solidFill>
              <a:latin typeface="Constantia"/>
              <a:cs typeface="+mn-cs"/>
            </a:endParaRPr>
          </a:p>
        </p:txBody>
      </p:sp>
      <p:sp>
        <p:nvSpPr>
          <p:cNvPr id="5" name="Rectangle 4">
            <a:extLst>
              <a:ext uri="{FF2B5EF4-FFF2-40B4-BE49-F238E27FC236}">
                <a16:creationId xmlns:a16="http://schemas.microsoft.com/office/drawing/2014/main" id="{B9845029-5873-4C8F-AD95-A526938F66B7}"/>
              </a:ext>
            </a:extLst>
          </p:cNvPr>
          <p:cNvSpPr/>
          <p:nvPr/>
        </p:nvSpPr>
        <p:spPr>
          <a:xfrm>
            <a:off x="533400" y="590272"/>
            <a:ext cx="4564648" cy="584775"/>
          </a:xfrm>
          <a:prstGeom prst="rect">
            <a:avLst/>
          </a:prstGeom>
        </p:spPr>
        <p:txBody>
          <a:bodyPr wrap="none">
            <a:spAutoFit/>
          </a:bodyPr>
          <a:lstStyle/>
          <a:p>
            <a:r>
              <a:rPr lang="en-US" sz="3200" b="1" i="1" dirty="0">
                <a:solidFill>
                  <a:srgbClr val="04617B"/>
                </a:solidFill>
                <a:latin typeface="Calibri"/>
                <a:ea typeface="+mj-ea"/>
                <a:cs typeface="+mj-cs"/>
              </a:rPr>
              <a:t>DBE / ACDBE Certification</a:t>
            </a:r>
            <a:endParaRPr lang="en-US" dirty="0"/>
          </a:p>
        </p:txBody>
      </p:sp>
    </p:spTree>
    <p:extLst>
      <p:ext uri="{BB962C8B-B14F-4D97-AF65-F5344CB8AC3E}">
        <p14:creationId xmlns:p14="http://schemas.microsoft.com/office/powerpoint/2010/main" val="3587703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457200" y="457200"/>
            <a:ext cx="8229600" cy="609600"/>
          </a:xfrm>
        </p:spPr>
        <p:txBody>
          <a:bodyPr/>
          <a:lstStyle/>
          <a:p>
            <a:r>
              <a:rPr lang="en-US" sz="3200" b="1" i="1" dirty="0"/>
              <a:t>DBE / ACDBE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a:defRPr/>
            </a:pPr>
            <a:fld id="{E84AE8A8-6ACE-4A15-90DF-984768BF0901}" type="slidenum">
              <a:rPr lang="en-US" smtClean="0"/>
              <a:pPr>
                <a:defRPr/>
              </a:pPr>
              <a:t>63</a:t>
            </a:fld>
            <a:endParaRPr lang="en-US" dirty="0"/>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533400" y="1295400"/>
            <a:ext cx="8229600" cy="52578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r>
              <a:rPr lang="en-US" altLang="en-US" sz="1800" b="1" dirty="0">
                <a:solidFill>
                  <a:schemeClr val="tx2"/>
                </a:solidFill>
                <a:latin typeface="Arial" pitchFamily="34" charset="0"/>
                <a:cs typeface="Arial" pitchFamily="34" charset="0"/>
              </a:rPr>
              <a:t>Advantage:</a:t>
            </a:r>
          </a:p>
          <a:p>
            <a:pPr lvl="1">
              <a:lnSpc>
                <a:spcPct val="90000"/>
              </a:lnSpc>
              <a:defRPr/>
            </a:pPr>
            <a:r>
              <a:rPr lang="en-US" altLang="en-US" sz="1400" dirty="0">
                <a:solidFill>
                  <a:schemeClr val="tx1"/>
                </a:solidFill>
                <a:latin typeface="Arial" pitchFamily="34" charset="0"/>
                <a:cs typeface="Arial" pitchFamily="34" charset="0"/>
              </a:rPr>
              <a:t>Certification provides additional opportunities in competing against non-certified subcontractors</a:t>
            </a:r>
          </a:p>
          <a:p>
            <a:pPr lvl="1">
              <a:lnSpc>
                <a:spcPct val="90000"/>
              </a:lnSpc>
              <a:defRPr/>
            </a:pPr>
            <a:r>
              <a:rPr lang="en-US" altLang="en-US" sz="1400" dirty="0">
                <a:solidFill>
                  <a:schemeClr val="tx1"/>
                </a:solidFill>
                <a:latin typeface="Arial" pitchFamily="34" charset="0"/>
                <a:cs typeface="Arial" pitchFamily="34" charset="0"/>
              </a:rPr>
              <a:t>Marketing exposure through nationwide, statewide, and citywide databases</a:t>
            </a:r>
          </a:p>
          <a:p>
            <a:pPr lvl="1">
              <a:lnSpc>
                <a:spcPct val="90000"/>
              </a:lnSpc>
              <a:defRPr/>
            </a:pPr>
            <a:r>
              <a:rPr lang="en-US" altLang="en-US" sz="1400" dirty="0">
                <a:solidFill>
                  <a:schemeClr val="tx1"/>
                </a:solidFill>
                <a:latin typeface="Arial" pitchFamily="34" charset="0"/>
                <a:cs typeface="Arial" pitchFamily="34" charset="0"/>
              </a:rPr>
              <a:t>One stop shop – the City’s DBE/ACDBE certifications are honored throughout CA (CUCP includes CALTRANS, Metro, etc.)</a:t>
            </a:r>
          </a:p>
          <a:p>
            <a:pPr lvl="1">
              <a:lnSpc>
                <a:spcPct val="90000"/>
              </a:lnSpc>
              <a:defRPr/>
            </a:pPr>
            <a:r>
              <a:rPr lang="en-US" altLang="en-US" sz="1400" dirty="0">
                <a:solidFill>
                  <a:schemeClr val="tx1"/>
                </a:solidFill>
                <a:latin typeface="Arial" pitchFamily="34" charset="0"/>
                <a:cs typeface="Arial" pitchFamily="34" charset="0"/>
              </a:rPr>
              <a:t>DBE certification is good until or unless removed for cause; e.g., change in ownership or control, exceeds size standards or net worth or failure to cooperate.</a:t>
            </a:r>
          </a:p>
          <a:p>
            <a:pPr>
              <a:lnSpc>
                <a:spcPct val="90000"/>
              </a:lnSpc>
              <a:buNone/>
              <a:defRPr/>
            </a:pPr>
            <a:r>
              <a:rPr lang="en-US" altLang="en-US" sz="1800" b="1" dirty="0">
                <a:solidFill>
                  <a:schemeClr val="tx2"/>
                </a:solidFill>
                <a:latin typeface="Arial" pitchFamily="34" charset="0"/>
                <a:cs typeface="Arial" pitchFamily="34" charset="0"/>
              </a:rPr>
              <a:t>ACDBE Examples: </a:t>
            </a:r>
          </a:p>
          <a:p>
            <a:pPr lvl="1">
              <a:lnSpc>
                <a:spcPct val="90000"/>
              </a:lnSpc>
              <a:defRPr/>
            </a:pPr>
            <a:r>
              <a:rPr lang="en-US" altLang="en-US" sz="1400" dirty="0">
                <a:solidFill>
                  <a:schemeClr val="tx1"/>
                </a:solidFill>
                <a:latin typeface="Arial" pitchFamily="34" charset="0"/>
                <a:cs typeface="Arial" pitchFamily="34" charset="0"/>
              </a:rPr>
              <a:t>On-line and hard copy airport magazine publisher</a:t>
            </a:r>
          </a:p>
          <a:p>
            <a:pPr lvl="1">
              <a:lnSpc>
                <a:spcPct val="90000"/>
              </a:lnSpc>
              <a:defRPr/>
            </a:pPr>
            <a:r>
              <a:rPr lang="en-US" altLang="en-US" sz="1400" dirty="0">
                <a:solidFill>
                  <a:schemeClr val="tx1"/>
                </a:solidFill>
                <a:latin typeface="Arial" pitchFamily="34" charset="0"/>
                <a:cs typeface="Arial" pitchFamily="34" charset="0"/>
              </a:rPr>
              <a:t>On-line digital advertising vendor</a:t>
            </a:r>
          </a:p>
          <a:p>
            <a:pPr lvl="1">
              <a:lnSpc>
                <a:spcPct val="90000"/>
              </a:lnSpc>
              <a:defRPr/>
            </a:pPr>
            <a:r>
              <a:rPr lang="en-US" altLang="en-US" sz="1400" dirty="0">
                <a:solidFill>
                  <a:schemeClr val="tx1"/>
                </a:solidFill>
                <a:latin typeface="Arial" pitchFamily="34" charset="0"/>
                <a:cs typeface="Arial" pitchFamily="34" charset="0"/>
              </a:rPr>
              <a:t>Vehicle Service and Maintenance Provider off the LAWA campus who performs CHP-standard vehicle inspections and services.  Staff also repairs, services, and maintains tour buses and shuttle vans that transport travelers to and from LAX</a:t>
            </a:r>
            <a:r>
              <a:rPr lang="en-US" altLang="en-US" sz="1400" dirty="0">
                <a:solidFill>
                  <a:schemeClr val="hlink"/>
                </a:solidFill>
                <a:latin typeface="Arial" pitchFamily="34" charset="0"/>
                <a:cs typeface="Arial" pitchFamily="34" charset="0"/>
              </a:rPr>
              <a:t>.</a:t>
            </a:r>
            <a:endParaRPr lang="en-US" altLang="en-US" sz="1400" dirty="0">
              <a:latin typeface="Arial" pitchFamily="34" charset="0"/>
              <a:cs typeface="Arial" pitchFamily="34" charset="0"/>
            </a:endParaRPr>
          </a:p>
        </p:txBody>
      </p:sp>
    </p:spTree>
    <p:extLst>
      <p:ext uri="{BB962C8B-B14F-4D97-AF65-F5344CB8AC3E}">
        <p14:creationId xmlns:p14="http://schemas.microsoft.com/office/powerpoint/2010/main" val="3597787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81000" y="838200"/>
            <a:ext cx="8489950" cy="533400"/>
          </a:xfrm>
        </p:spPr>
        <p:txBody>
          <a:bodyPr/>
          <a:lstStyle/>
          <a:p>
            <a:r>
              <a:rPr lang="en-US" altLang="en-US" sz="3200" b="1" i="1"/>
              <a:t>DBE/ACDBE  Certification Process</a:t>
            </a:r>
          </a:p>
        </p:txBody>
      </p:sp>
      <p:sp>
        <p:nvSpPr>
          <p:cNvPr id="81923" name="Rectangle 3"/>
          <p:cNvSpPr>
            <a:spLocks noGrp="1" noChangeArrowheads="1"/>
          </p:cNvSpPr>
          <p:nvPr>
            <p:ph idx="4294967295"/>
          </p:nvPr>
        </p:nvSpPr>
        <p:spPr>
          <a:xfrm>
            <a:off x="457200" y="1828800"/>
            <a:ext cx="7924800" cy="4572000"/>
          </a:xfrm>
        </p:spPr>
        <p:txBody>
          <a:bodyPr/>
          <a:lstStyle/>
          <a:p>
            <a:pPr>
              <a:lnSpc>
                <a:spcPct val="80000"/>
              </a:lnSpc>
              <a:buFontTx/>
              <a:buNone/>
            </a:pPr>
            <a:r>
              <a:rPr lang="en-US" altLang="en-US" sz="2000" b="1" dirty="0">
                <a:solidFill>
                  <a:schemeClr val="tx2"/>
                </a:solidFill>
                <a:latin typeface="Arial" charset="0"/>
                <a:cs typeface="Arial" charset="0"/>
              </a:rPr>
              <a:t>1. Preliminary Intake Review:</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Submitted documents are checked for completeness</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2.</a:t>
            </a:r>
            <a:r>
              <a:rPr lang="en-US" altLang="en-US" sz="2000" dirty="0">
                <a:solidFill>
                  <a:schemeClr val="tx2"/>
                </a:solidFill>
                <a:latin typeface="Arial" charset="0"/>
                <a:cs typeface="Arial" charset="0"/>
              </a:rPr>
              <a:t> </a:t>
            </a:r>
            <a:r>
              <a:rPr lang="en-US" altLang="en-US" sz="2000" b="1" dirty="0">
                <a:solidFill>
                  <a:schemeClr val="tx2"/>
                </a:solidFill>
                <a:latin typeface="Arial" charset="0"/>
                <a:cs typeface="Arial" charset="0"/>
              </a:rPr>
              <a:t>Desk Audit:</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Supporting documents are reviewed to determine eligibility for certification, additional information may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3. Mandatory Site Visit (Due to COVID-19, virtual or telephonic):</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Interview applicant at the business location; physical verification that business exists, additional information may also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4. Final Review for Approval/Denial</a:t>
            </a:r>
          </a:p>
          <a:p>
            <a:pPr>
              <a:lnSpc>
                <a:spcPct val="80000"/>
              </a:lnSpc>
              <a:buFontTx/>
              <a:buNone/>
            </a:pPr>
            <a:endParaRPr lang="en-US" altLang="en-US" sz="2000" b="1" dirty="0">
              <a:solidFill>
                <a:schemeClr val="tx2"/>
              </a:solidFill>
              <a:latin typeface="Arial" charset="0"/>
              <a:cs typeface="Arial" charset="0"/>
            </a:endParaRPr>
          </a:p>
          <a:p>
            <a:pPr algn="ctr">
              <a:lnSpc>
                <a:spcPct val="80000"/>
              </a:lnSpc>
              <a:buFontTx/>
              <a:buNone/>
            </a:pPr>
            <a:r>
              <a:rPr lang="en-US" altLang="en-US" sz="2000" b="1" dirty="0">
                <a:solidFill>
                  <a:schemeClr val="tx2"/>
                </a:solidFill>
                <a:latin typeface="Arial" charset="0"/>
                <a:cs typeface="Arial" charset="0"/>
              </a:rPr>
              <a:t>Start the Certification Process Today!</a:t>
            </a:r>
          </a:p>
        </p:txBody>
      </p:sp>
      <p:sp>
        <p:nvSpPr>
          <p:cNvPr id="2" name="Slide Number Placeholder 1"/>
          <p:cNvSpPr>
            <a:spLocks noGrp="1"/>
          </p:cNvSpPr>
          <p:nvPr>
            <p:ph type="sldNum" sz="quarter" idx="12"/>
          </p:nvPr>
        </p:nvSpPr>
        <p:spPr/>
        <p:txBody>
          <a:bodyPr/>
          <a:lstStyle/>
          <a:p>
            <a:pPr>
              <a:defRPr/>
            </a:pPr>
            <a:fld id="{7598FC04-E313-4D34-AF5C-126D51C355A2}" type="slidenum">
              <a:rPr lang="en-US" smtClean="0"/>
              <a:pPr>
                <a:defRPr/>
              </a:pPr>
              <a:t>64</a:t>
            </a:fld>
            <a:endParaRPr lang="en-US" dirty="0"/>
          </a:p>
        </p:txBody>
      </p:sp>
    </p:spTree>
    <p:extLst>
      <p:ext uri="{BB962C8B-B14F-4D97-AF65-F5344CB8AC3E}">
        <p14:creationId xmlns:p14="http://schemas.microsoft.com/office/powerpoint/2010/main" val="194462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501650" y="762000"/>
            <a:ext cx="8642350" cy="685800"/>
          </a:xfrm>
        </p:spPr>
        <p:txBody>
          <a:bodyPr/>
          <a:lstStyle/>
          <a:p>
            <a:r>
              <a:rPr lang="en-US" altLang="en-US" sz="3200" b="1" i="1" dirty="0"/>
              <a:t>Getting Certified</a:t>
            </a:r>
          </a:p>
        </p:txBody>
      </p:sp>
      <p:sp>
        <p:nvSpPr>
          <p:cNvPr id="48131" name="Rectangle 3"/>
          <p:cNvSpPr>
            <a:spLocks noGrp="1" noChangeArrowheads="1"/>
          </p:cNvSpPr>
          <p:nvPr>
            <p:ph idx="4294967295"/>
          </p:nvPr>
        </p:nvSpPr>
        <p:spPr>
          <a:xfrm>
            <a:off x="457200" y="1295400"/>
            <a:ext cx="8229600" cy="5029200"/>
          </a:xfrm>
        </p:spPr>
        <p:txBody>
          <a:bodyPr/>
          <a:lstStyle/>
          <a:p>
            <a:pPr algn="ctr">
              <a:lnSpc>
                <a:spcPct val="80000"/>
              </a:lnSpc>
              <a:buFontTx/>
              <a:buNone/>
              <a:defRPr/>
            </a:pPr>
            <a:endParaRPr lang="en-US" altLang="en-US" sz="1300" b="1" dirty="0"/>
          </a:p>
          <a:p>
            <a:pPr algn="ctr">
              <a:spcBef>
                <a:spcPct val="0"/>
              </a:spcBef>
              <a:buFontTx/>
              <a:buNone/>
              <a:defRPr/>
            </a:pPr>
            <a:endParaRPr lang="en-US" altLang="en-US" sz="1400" b="1" dirty="0">
              <a:latin typeface="Arial" charset="0"/>
              <a:cs typeface="Arial" charset="0"/>
            </a:endParaRPr>
          </a:p>
          <a:p>
            <a:pPr algn="ctr">
              <a:spcBef>
                <a:spcPct val="0"/>
              </a:spcBef>
              <a:buFontTx/>
              <a:buNone/>
              <a:defRPr/>
            </a:pPr>
            <a:endParaRPr lang="en-US" altLang="en-US" sz="1400" b="1" dirty="0">
              <a:latin typeface="Arial" charset="0"/>
              <a:cs typeface="Arial" charset="0"/>
            </a:endParaRPr>
          </a:p>
          <a:p>
            <a:pPr algn="ctr">
              <a:spcBef>
                <a:spcPct val="0"/>
              </a:spcBef>
              <a:buFontTx/>
              <a:buNone/>
              <a:defRPr/>
            </a:pPr>
            <a:r>
              <a:rPr lang="en-US" altLang="en-US" sz="1400" b="1" dirty="0">
                <a:latin typeface="Arial" charset="0"/>
                <a:cs typeface="Arial" charset="0"/>
              </a:rPr>
              <a:t>For more information:</a:t>
            </a:r>
          </a:p>
          <a:p>
            <a:pPr algn="ctr">
              <a:spcBef>
                <a:spcPct val="0"/>
              </a:spcBef>
              <a:buFontTx/>
              <a:buNone/>
              <a:defRPr/>
            </a:pPr>
            <a:r>
              <a:rPr lang="en-US" altLang="en-US" sz="1400" b="1" dirty="0">
                <a:solidFill>
                  <a:schemeClr val="accent1"/>
                </a:solidFill>
                <a:latin typeface="Arial" charset="0"/>
                <a:cs typeface="Arial" charset="0"/>
              </a:rPr>
              <a:t>http://bca.lacity.org </a:t>
            </a:r>
          </a:p>
          <a:p>
            <a:pPr algn="ctr">
              <a:spcBef>
                <a:spcPct val="0"/>
              </a:spcBef>
              <a:buFontTx/>
              <a:buNone/>
              <a:defRPr/>
            </a:pPr>
            <a:endParaRPr lang="en-US" altLang="en-US" sz="1200" dirty="0">
              <a:solidFill>
                <a:schemeClr val="accent1"/>
              </a:solidFill>
              <a:latin typeface="Arial" charset="0"/>
              <a:cs typeface="Arial" charset="0"/>
            </a:endParaRPr>
          </a:p>
          <a:p>
            <a:pPr marL="400050" lvl="1" indent="0" algn="ctr" eaLnBrk="1" hangingPunct="1">
              <a:spcBef>
                <a:spcPct val="0"/>
              </a:spcBef>
              <a:buFontTx/>
              <a:buNone/>
              <a:defRPr/>
            </a:pPr>
            <a:r>
              <a:rPr lang="en-US" altLang="en-US" sz="1400" b="1" dirty="0">
                <a:latin typeface="Arial" charset="0"/>
                <a:cs typeface="Arial" charset="0"/>
              </a:rPr>
              <a:t>Certification Helpline </a:t>
            </a:r>
            <a:r>
              <a:rPr lang="en-US" altLang="en-US" sz="1400" dirty="0">
                <a:latin typeface="Arial" charset="0"/>
                <a:cs typeface="Arial" charset="0"/>
              </a:rPr>
              <a:t> </a:t>
            </a:r>
          </a:p>
          <a:p>
            <a:pPr marL="400050" lvl="1" indent="0" algn="ctr" eaLnBrk="1" hangingPunct="1">
              <a:spcBef>
                <a:spcPct val="0"/>
              </a:spcBef>
              <a:buFontTx/>
              <a:buNone/>
              <a:defRPr/>
            </a:pPr>
            <a:r>
              <a:rPr lang="en-US" altLang="en-US" sz="1400" dirty="0">
                <a:latin typeface="Arial" charset="0"/>
                <a:cs typeface="Arial" charset="0"/>
              </a:rPr>
              <a:t>(213) 847-2684  </a:t>
            </a:r>
          </a:p>
          <a:p>
            <a:pPr marL="400050" lvl="1" indent="0" algn="ctr" eaLnBrk="1" hangingPunct="1">
              <a:spcBef>
                <a:spcPct val="0"/>
              </a:spcBef>
              <a:buFontTx/>
              <a:buNone/>
              <a:defRPr/>
            </a:pPr>
            <a:r>
              <a:rPr lang="en-US" altLang="en-US" sz="1400" b="1" dirty="0">
                <a:solidFill>
                  <a:srgbClr val="0070C0"/>
                </a:solidFill>
                <a:latin typeface="Arial" charset="0"/>
                <a:cs typeface="Arial" charset="0"/>
              </a:rPr>
              <a:t>bca.certifications@lacity.org</a:t>
            </a:r>
          </a:p>
          <a:p>
            <a:pPr algn="ctr">
              <a:spcBef>
                <a:spcPct val="0"/>
              </a:spcBef>
              <a:buFontTx/>
              <a:buNone/>
              <a:defRPr/>
            </a:pPr>
            <a:endParaRPr lang="en-US" altLang="en-US" sz="1200" b="1" dirty="0">
              <a:latin typeface="Arial" charset="0"/>
              <a:cs typeface="Arial" charset="0"/>
            </a:endParaRPr>
          </a:p>
          <a:p>
            <a:pPr algn="ctr">
              <a:spcBef>
                <a:spcPct val="0"/>
              </a:spcBef>
              <a:buFontTx/>
              <a:buNone/>
              <a:defRPr/>
            </a:pPr>
            <a:r>
              <a:rPr lang="en-US" altLang="en-US" sz="1400" b="1" dirty="0">
                <a:latin typeface="Arial" charset="0"/>
                <a:cs typeface="Arial" charset="0"/>
              </a:rPr>
              <a:t>Shaun </a:t>
            </a:r>
            <a:r>
              <a:rPr lang="en-US" altLang="en-US" sz="1400" b="1" dirty="0" err="1">
                <a:latin typeface="Arial" charset="0"/>
                <a:cs typeface="Arial" charset="0"/>
              </a:rPr>
              <a:t>Shimoda</a:t>
            </a:r>
            <a:r>
              <a:rPr lang="en-US" altLang="en-US" sz="1400" b="1" dirty="0">
                <a:latin typeface="Arial" charset="0"/>
                <a:cs typeface="Arial" charset="0"/>
              </a:rPr>
              <a:t>-Kobayashi</a:t>
            </a:r>
            <a:r>
              <a:rPr lang="en-US" altLang="en-US" sz="1400" dirty="0">
                <a:latin typeface="Arial" charset="0"/>
                <a:cs typeface="Arial" charset="0"/>
              </a:rPr>
              <a:t>, LAWA Certification Manager</a:t>
            </a:r>
          </a:p>
          <a:p>
            <a:pPr algn="ctr">
              <a:spcBef>
                <a:spcPct val="0"/>
              </a:spcBef>
              <a:buFontTx/>
              <a:buNone/>
              <a:defRPr/>
            </a:pPr>
            <a:r>
              <a:rPr lang="en-US" altLang="en-US" sz="1400" dirty="0">
                <a:latin typeface="Arial" charset="0"/>
                <a:cs typeface="Arial" charset="0"/>
              </a:rPr>
              <a:t>(213) 847-2650 </a:t>
            </a:r>
          </a:p>
          <a:p>
            <a:pPr algn="ctr">
              <a:spcBef>
                <a:spcPct val="0"/>
              </a:spcBef>
              <a:buFontTx/>
              <a:buNone/>
              <a:defRPr/>
            </a:pPr>
            <a:r>
              <a:rPr lang="en-US" altLang="en-US" sz="1400" dirty="0">
                <a:latin typeface="Arial" charset="0"/>
                <a:cs typeface="Arial" charset="0"/>
              </a:rPr>
              <a:t>shaun.shimoda-kobayashi@lacity.org </a:t>
            </a:r>
          </a:p>
          <a:p>
            <a:pPr algn="ctr">
              <a:spcBef>
                <a:spcPct val="0"/>
              </a:spcBef>
              <a:buFontTx/>
              <a:buNone/>
              <a:defRPr/>
            </a:pPr>
            <a:endParaRPr lang="en-US" altLang="en-US" sz="1000" b="1" dirty="0">
              <a:solidFill>
                <a:schemeClr val="accent1"/>
              </a:solidFill>
              <a:latin typeface="Arial" charset="0"/>
              <a:cs typeface="Arial" charset="0"/>
            </a:endParaRPr>
          </a:p>
          <a:p>
            <a:pPr marL="0" indent="0" algn="ctr">
              <a:buFont typeface="Wingdings 2" pitchFamily="18" charset="2"/>
              <a:buNone/>
              <a:defRPr/>
            </a:pPr>
            <a:r>
              <a:rPr lang="en-US" sz="1400" b="1" dirty="0">
                <a:latin typeface="Arial" panose="020B0604020202020204" pitchFamily="34" charset="0"/>
                <a:cs typeface="Arial" panose="020B0604020202020204" pitchFamily="34" charset="0"/>
              </a:rPr>
              <a:t>Elaine Luong-Huynh, </a:t>
            </a:r>
            <a:r>
              <a:rPr lang="en-US" sz="1400" dirty="0">
                <a:latin typeface="Arial" panose="020B0604020202020204" pitchFamily="34" charset="0"/>
                <a:cs typeface="Arial" panose="020B0604020202020204" pitchFamily="34" charset="0"/>
              </a:rPr>
              <a:t>LAWA Certification Analyst</a:t>
            </a:r>
          </a:p>
          <a:p>
            <a:pPr marL="0" indent="0" algn="ctr">
              <a:buFont typeface="Wingdings 2" pitchFamily="18" charset="2"/>
              <a:buNone/>
              <a:defRPr/>
            </a:pPr>
            <a:r>
              <a:rPr lang="en-US" sz="1400" dirty="0">
                <a:latin typeface="Arial" panose="020B0604020202020204" pitchFamily="34" charset="0"/>
                <a:cs typeface="Arial" panose="020B0604020202020204" pitchFamily="34" charset="0"/>
              </a:rPr>
              <a:t>    (213) 847-2436</a:t>
            </a:r>
          </a:p>
          <a:p>
            <a:pPr marL="0" indent="0" algn="ctr">
              <a:spcBef>
                <a:spcPts val="0"/>
              </a:spcBef>
              <a:buFont typeface="Wingdings 2" pitchFamily="18" charset="2"/>
              <a:buNone/>
              <a:defRPr/>
            </a:pPr>
            <a:r>
              <a:rPr lang="en-US" sz="1400" dirty="0">
                <a:latin typeface="Arial" panose="020B0604020202020204" pitchFamily="34" charset="0"/>
                <a:cs typeface="Arial" panose="020B0604020202020204" pitchFamily="34" charset="0"/>
              </a:rPr>
              <a:t>    elaine.luong@lacity.org</a:t>
            </a:r>
          </a:p>
          <a:p>
            <a:pPr marL="0" indent="0" algn="ctr">
              <a:spcBef>
                <a:spcPts val="0"/>
              </a:spcBef>
              <a:buFont typeface="Wingdings 2" pitchFamily="18" charset="2"/>
              <a:buNone/>
              <a:defRPr/>
            </a:pPr>
            <a:endParaRPr lang="en-US" sz="1400" b="1" dirty="0">
              <a:latin typeface="Arial" panose="020B0604020202020204" pitchFamily="34" charset="0"/>
              <a:cs typeface="Arial" panose="020B0604020202020204" pitchFamily="34" charset="0"/>
            </a:endParaRPr>
          </a:p>
          <a:p>
            <a:pPr marL="0" indent="0" algn="ctr">
              <a:buFont typeface="Wingdings 2" pitchFamily="18" charset="2"/>
              <a:buNone/>
              <a:defRPr/>
            </a:pPr>
            <a:endParaRPr lang="en-US" altLang="en-US" sz="1400" dirty="0">
              <a:latin typeface="Arial" charset="0"/>
              <a:cs typeface="Arial" charset="0"/>
            </a:endParaRPr>
          </a:p>
          <a:p>
            <a:pPr algn="ctr">
              <a:spcBef>
                <a:spcPct val="0"/>
              </a:spcBef>
              <a:buFontTx/>
              <a:buNone/>
              <a:defRPr/>
            </a:pPr>
            <a:r>
              <a:rPr lang="en-US" altLang="en-US" sz="1400" b="1" dirty="0">
                <a:latin typeface="Arial" charset="0"/>
                <a:cs typeface="Arial" charset="0"/>
              </a:rPr>
              <a:t>Directories of Certified Firms:</a:t>
            </a:r>
          </a:p>
          <a:p>
            <a:pPr>
              <a:spcBef>
                <a:spcPct val="0"/>
              </a:spcBef>
              <a:buFontTx/>
              <a:buNone/>
              <a:defRPr/>
            </a:pPr>
            <a:r>
              <a:rPr lang="en-US" altLang="en-US" sz="1400" b="1" dirty="0">
                <a:latin typeface="Arial" charset="0"/>
                <a:cs typeface="Arial" charset="0"/>
              </a:rPr>
              <a:t>CUCP: </a:t>
            </a:r>
            <a:r>
              <a:rPr lang="en-US" sz="1400" b="1" u="sng" dirty="0">
                <a:solidFill>
                  <a:srgbClr val="0000FF"/>
                </a:solidFill>
                <a:latin typeface="Arial" panose="020B0604020202020204" pitchFamily="34" charset="0"/>
                <a:ea typeface="Times New Roman"/>
                <a:cs typeface="Arial" panose="020B0604020202020204" pitchFamily="34" charset="0"/>
              </a:rPr>
              <a:t>https://dot.ca.gov/programs/business-and-economic-opportunity/dbe-search&gt;</a:t>
            </a:r>
            <a:r>
              <a:rPr lang="en-US" altLang="en-US" sz="1400" b="1" dirty="0">
                <a:latin typeface="Arial" charset="0"/>
                <a:cs typeface="Arial" charset="0"/>
              </a:rPr>
              <a:t> Directory City of LA: </a:t>
            </a:r>
            <a:r>
              <a:rPr lang="en-US" altLang="en-US" sz="1400" b="1" u="sng" dirty="0">
                <a:latin typeface="Arial" charset="0"/>
                <a:cs typeface="Arial" charset="0"/>
              </a:rPr>
              <a:t>http://bca.lacity.org </a:t>
            </a:r>
            <a:r>
              <a:rPr lang="en-US" altLang="en-US" sz="1400" b="1" dirty="0">
                <a:latin typeface="Arial" charset="0"/>
                <a:cs typeface="Arial" charset="0"/>
              </a:rPr>
              <a:t>-&gt; Certification Listings -&gt; Click on </a:t>
            </a:r>
            <a:r>
              <a:rPr lang="en-US" altLang="en-US" sz="1400" b="1" u="sng" dirty="0">
                <a:latin typeface="Arial" charset="0"/>
                <a:cs typeface="Arial" charset="0"/>
              </a:rPr>
              <a:t>DBE/MBE/WBE Directory</a:t>
            </a:r>
          </a:p>
        </p:txBody>
      </p:sp>
      <p:sp>
        <p:nvSpPr>
          <p:cNvPr id="2" name="Slide Number Placeholder 1"/>
          <p:cNvSpPr>
            <a:spLocks noGrp="1"/>
          </p:cNvSpPr>
          <p:nvPr>
            <p:ph type="sldNum" sz="quarter" idx="12"/>
          </p:nvPr>
        </p:nvSpPr>
        <p:spPr/>
        <p:txBody>
          <a:bodyPr/>
          <a:lstStyle/>
          <a:p>
            <a:pPr>
              <a:defRPr/>
            </a:pPr>
            <a:fld id="{9EBEB3CE-5086-4041-9916-944B35CEA985}" type="slidenum">
              <a:rPr lang="en-US" smtClean="0"/>
              <a:pPr>
                <a:defRPr/>
              </a:pPr>
              <a:t>65</a:t>
            </a:fld>
            <a:endParaRPr lang="en-US" dirty="0"/>
          </a:p>
        </p:txBody>
      </p:sp>
    </p:spTree>
    <p:extLst>
      <p:ext uri="{BB962C8B-B14F-4D97-AF65-F5344CB8AC3E}">
        <p14:creationId xmlns:p14="http://schemas.microsoft.com/office/powerpoint/2010/main" val="3340273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533400" y="2133600"/>
            <a:ext cx="8001000" cy="2667000"/>
          </a:xfrm>
        </p:spPr>
        <p:txBody>
          <a:bodyPr/>
          <a:lstStyle/>
          <a:p>
            <a:pPr algn="ctr" eaLnBrk="1" hangingPunct="1">
              <a:buFontTx/>
              <a:buNone/>
            </a:pPr>
            <a:endParaRPr lang="en-US" altLang="en-US" sz="3600" b="1">
              <a:solidFill>
                <a:schemeClr val="tx2"/>
              </a:solidFill>
              <a:latin typeface="Arial" charset="0"/>
            </a:endParaRPr>
          </a:p>
          <a:p>
            <a:pPr algn="ctr" eaLnBrk="1" hangingPunct="1">
              <a:buFontTx/>
              <a:buNone/>
            </a:pPr>
            <a:r>
              <a:rPr lang="en-US" altLang="en-US" sz="3600" b="1">
                <a:solidFill>
                  <a:schemeClr val="tx2"/>
                </a:solidFill>
                <a:latin typeface="Arial" charset="0"/>
              </a:rPr>
              <a:t>ADMINISTRATIVE REQUIREMENTS</a:t>
            </a:r>
          </a:p>
          <a:p>
            <a:pPr algn="ctr" eaLnBrk="1" hangingPunct="1">
              <a:buFontTx/>
              <a:buNone/>
            </a:pPr>
            <a:r>
              <a:rPr lang="en-US" altLang="en-US" sz="800" b="1">
                <a:solidFill>
                  <a:schemeClr val="tx2"/>
                </a:solidFill>
                <a:latin typeface="Arial" charset="0"/>
              </a:rPr>
              <a:t> </a:t>
            </a:r>
          </a:p>
        </p:txBody>
      </p:sp>
      <p:sp>
        <p:nvSpPr>
          <p:cNvPr id="2" name="Slide Number Placeholder 1"/>
          <p:cNvSpPr>
            <a:spLocks noGrp="1"/>
          </p:cNvSpPr>
          <p:nvPr>
            <p:ph type="sldNum" sz="quarter" idx="12"/>
          </p:nvPr>
        </p:nvSpPr>
        <p:spPr/>
        <p:txBody>
          <a:bodyPr/>
          <a:lstStyle/>
          <a:p>
            <a:pPr>
              <a:defRPr/>
            </a:pPr>
            <a:fld id="{7B4B2FD0-6D63-4E66-8B3B-B88DAD6CA466}" type="slidenum">
              <a:rPr lang="en-US" smtClean="0"/>
              <a:pPr>
                <a:defRPr/>
              </a:pPr>
              <a:t>66</a:t>
            </a:fld>
            <a:endParaRPr lang="en-US" dirty="0"/>
          </a:p>
        </p:txBody>
      </p:sp>
    </p:spTree>
    <p:extLst>
      <p:ext uri="{BB962C8B-B14F-4D97-AF65-F5344CB8AC3E}">
        <p14:creationId xmlns:p14="http://schemas.microsoft.com/office/powerpoint/2010/main" val="21950271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990600"/>
            <a:ext cx="8686800" cy="609600"/>
          </a:xfrm>
        </p:spPr>
        <p:txBody>
          <a:bodyPr/>
          <a:lstStyle/>
          <a:p>
            <a:pPr eaLnBrk="1" hangingPunct="1">
              <a:lnSpc>
                <a:spcPct val="80000"/>
              </a:lnSpc>
            </a:pPr>
            <a:r>
              <a:rPr lang="en-US" altLang="en-US" sz="3200" b="1" i="1" dirty="0"/>
              <a:t>Administrative Requirements</a:t>
            </a:r>
            <a:endParaRPr lang="en-US" altLang="en-US" sz="2400" dirty="0">
              <a:latin typeface="Batang" pitchFamily="18" charset="-127"/>
            </a:endParaRPr>
          </a:p>
        </p:txBody>
      </p:sp>
      <p:sp>
        <p:nvSpPr>
          <p:cNvPr id="56323" name="Rectangle 3"/>
          <p:cNvSpPr>
            <a:spLocks noGrp="1" noChangeArrowheads="1"/>
          </p:cNvSpPr>
          <p:nvPr>
            <p:ph idx="1"/>
          </p:nvPr>
        </p:nvSpPr>
        <p:spPr>
          <a:xfrm>
            <a:off x="304800" y="1676400"/>
            <a:ext cx="8382000" cy="5105400"/>
          </a:xfrm>
        </p:spPr>
        <p:txBody>
          <a:bodyPr/>
          <a:lstStyle/>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r>
              <a:rPr lang="en-US" sz="2000" b="1" i="1" dirty="0">
                <a:solidFill>
                  <a:schemeClr val="hlink"/>
                </a:solidFill>
                <a:latin typeface="Arial" charset="0"/>
              </a:rPr>
              <a:t>Due with bid/proposal</a:t>
            </a:r>
          </a:p>
          <a:p>
            <a:pPr eaLnBrk="1" hangingPunct="1">
              <a:lnSpc>
                <a:spcPct val="80000"/>
              </a:lnSpc>
              <a:buClr>
                <a:schemeClr val="tx2"/>
              </a:buClr>
              <a:buFontTx/>
              <a:buNone/>
              <a:defRPr/>
            </a:pPr>
            <a:endParaRPr lang="en-US" sz="2000" dirty="0">
              <a:latin typeface="Arial" charset="0"/>
            </a:endParaRPr>
          </a:p>
          <a:p>
            <a:pPr eaLnBrk="1" hangingPunct="1">
              <a:lnSpc>
                <a:spcPct val="80000"/>
              </a:lnSpc>
              <a:buClr>
                <a:schemeClr val="tx2"/>
              </a:buClr>
              <a:defRPr/>
            </a:pPr>
            <a:r>
              <a:rPr lang="en-US" sz="2000" dirty="0">
                <a:latin typeface="Arial" charset="0"/>
              </a:rPr>
              <a:t>Affidavit of Non-Collusion </a:t>
            </a:r>
            <a:r>
              <a:rPr lang="en-US" sz="2000" i="1" dirty="0">
                <a:latin typeface="Arial" charset="0"/>
              </a:rPr>
              <a:t>(Form: Notary signature)</a:t>
            </a:r>
          </a:p>
          <a:p>
            <a:pPr eaLnBrk="1" hangingPunct="1">
              <a:lnSpc>
                <a:spcPct val="80000"/>
              </a:lnSpc>
              <a:buClr>
                <a:schemeClr val="tx2"/>
              </a:buClr>
              <a:defRPr/>
            </a:pPr>
            <a:r>
              <a:rPr lang="en-US" sz="2000" dirty="0">
                <a:latin typeface="Arial" charset="0"/>
              </a:rPr>
              <a:t>Bid Bond </a:t>
            </a:r>
            <a:r>
              <a:rPr lang="en-US" sz="2000" i="1" dirty="0">
                <a:latin typeface="Arial" charset="0"/>
              </a:rPr>
              <a:t>(Form, project specific)*</a:t>
            </a:r>
          </a:p>
          <a:p>
            <a:pPr eaLnBrk="1" hangingPunct="1">
              <a:lnSpc>
                <a:spcPct val="80000"/>
              </a:lnSpc>
              <a:buClr>
                <a:schemeClr val="tx2"/>
              </a:buClr>
              <a:defRPr/>
            </a:pPr>
            <a:r>
              <a:rPr lang="en-US" sz="2000" dirty="0">
                <a:latin typeface="Arial" charset="0"/>
              </a:rPr>
              <a:t>Bidder Contribution Limits (</a:t>
            </a:r>
            <a:r>
              <a:rPr lang="en-US" sz="2000" i="1" dirty="0">
                <a:latin typeface="Arial" charset="0"/>
              </a:rPr>
              <a:t>Form CEC 55, &gt;$100,000</a:t>
            </a:r>
            <a:r>
              <a:rPr lang="en-US" sz="2000" dirty="0">
                <a:latin typeface="Arial" charset="0"/>
              </a:rPr>
              <a:t>)</a:t>
            </a:r>
          </a:p>
          <a:p>
            <a:pPr eaLnBrk="1" hangingPunct="1">
              <a:lnSpc>
                <a:spcPct val="80000"/>
              </a:lnSpc>
              <a:buClr>
                <a:schemeClr val="tx2"/>
              </a:buClr>
              <a:defRPr/>
            </a:pPr>
            <a:r>
              <a:rPr lang="en-US" sz="2000" dirty="0">
                <a:latin typeface="Arial" charset="0"/>
              </a:rPr>
              <a:t>Contractor Responsibility Program (</a:t>
            </a:r>
            <a:r>
              <a:rPr lang="en-US" sz="2000" i="1" dirty="0">
                <a:latin typeface="Arial" charset="0"/>
              </a:rPr>
              <a:t>Form, Board approval)</a:t>
            </a:r>
          </a:p>
          <a:p>
            <a:pPr eaLnBrk="1" hangingPunct="1">
              <a:lnSpc>
                <a:spcPct val="80000"/>
              </a:lnSpc>
              <a:buClr>
                <a:schemeClr val="tx2"/>
              </a:buClr>
              <a:defRPr/>
            </a:pPr>
            <a:r>
              <a:rPr lang="en-US" sz="2000" dirty="0">
                <a:latin typeface="Arial" charset="0"/>
              </a:rPr>
              <a:t>Equal Benefits Ordinance</a:t>
            </a:r>
            <a:r>
              <a:rPr lang="en-US" sz="2000" b="1" dirty="0">
                <a:latin typeface="Arial" charset="0"/>
              </a:rPr>
              <a:t> </a:t>
            </a:r>
            <a:r>
              <a:rPr lang="en-US" sz="2000" dirty="0">
                <a:latin typeface="Arial" charset="0"/>
              </a:rPr>
              <a:t>(</a:t>
            </a:r>
            <a:r>
              <a:rPr lang="en-US" sz="2000" i="1" dirty="0">
                <a:latin typeface="Arial" charset="0"/>
              </a:rPr>
              <a:t>Form, project specific)*</a:t>
            </a:r>
          </a:p>
          <a:p>
            <a:pPr eaLnBrk="1" hangingPunct="1">
              <a:lnSpc>
                <a:spcPct val="80000"/>
              </a:lnSpc>
              <a:buClr>
                <a:schemeClr val="tx2"/>
              </a:buClr>
              <a:defRPr/>
            </a:pPr>
            <a:r>
              <a:rPr lang="en-US" sz="2000" dirty="0">
                <a:latin typeface="Arial" charset="0"/>
              </a:rPr>
              <a:t>Municipal Lobbying Ordinance </a:t>
            </a:r>
            <a:r>
              <a:rPr lang="en-US" sz="2000" i="1" dirty="0">
                <a:latin typeface="Arial" charset="0"/>
              </a:rPr>
              <a:t>(Form CEC 50, &gt; $25,000)</a:t>
            </a:r>
          </a:p>
          <a:p>
            <a:pPr eaLnBrk="1" hangingPunct="1">
              <a:lnSpc>
                <a:spcPct val="80000"/>
              </a:lnSpc>
              <a:buClr>
                <a:schemeClr val="tx2"/>
              </a:buClr>
              <a:defRPr/>
            </a:pPr>
            <a:r>
              <a:rPr lang="en-US" sz="2000" dirty="0">
                <a:latin typeface="Arial" charset="0"/>
              </a:rPr>
              <a:t>Vendor Identification Form</a:t>
            </a:r>
          </a:p>
          <a:p>
            <a:pPr eaLnBrk="1" hangingPunct="1">
              <a:lnSpc>
                <a:spcPct val="80000"/>
              </a:lnSpc>
              <a:buClr>
                <a:schemeClr val="tx2"/>
              </a:buClr>
              <a:defRPr/>
            </a:pPr>
            <a:r>
              <a:rPr lang="en-US" sz="2000" dirty="0">
                <a:latin typeface="Arial" charset="0"/>
              </a:rPr>
              <a:t>Subcontractor Participation Plan</a:t>
            </a:r>
          </a:p>
          <a:p>
            <a:pPr eaLnBrk="1" hangingPunct="1">
              <a:lnSpc>
                <a:spcPct val="80000"/>
              </a:lnSpc>
              <a:buClr>
                <a:schemeClr val="tx2"/>
              </a:buClr>
              <a:defRPr/>
            </a:pPr>
            <a:r>
              <a:rPr lang="en-US" sz="2000" i="1">
                <a:latin typeface="Arial" charset="0"/>
              </a:rPr>
              <a:t>Iran Contracting Act of 2010</a:t>
            </a:r>
          </a:p>
          <a:p>
            <a:pPr marL="0" indent="0" eaLnBrk="1" hangingPunct="1">
              <a:lnSpc>
                <a:spcPct val="80000"/>
              </a:lnSpc>
              <a:buClr>
                <a:schemeClr val="tx2"/>
              </a:buClr>
              <a:buFont typeface="Wingdings 2" pitchFamily="18" charset="2"/>
              <a:buNone/>
              <a:defRPr/>
            </a:pPr>
            <a:endParaRPr lang="en-US" sz="2000" i="1" dirty="0">
              <a:latin typeface="Arial" charset="0"/>
            </a:endParaRPr>
          </a:p>
          <a:p>
            <a:pPr eaLnBrk="1" hangingPunct="1">
              <a:lnSpc>
                <a:spcPct val="80000"/>
              </a:lnSpc>
              <a:buClr>
                <a:schemeClr val="tx2"/>
              </a:buClr>
              <a:defRPr/>
            </a:pPr>
            <a:r>
              <a:rPr lang="en-US" sz="2000" dirty="0">
                <a:solidFill>
                  <a:srgbClr val="FF0000"/>
                </a:solidFill>
                <a:latin typeface="Arial" charset="0"/>
              </a:rPr>
              <a:t>Insurance (pricing only), if greater than $1 million…requirements…</a:t>
            </a:r>
          </a:p>
          <a:p>
            <a:pPr marL="0" indent="0" eaLnBrk="1" hangingPunct="1">
              <a:lnSpc>
                <a:spcPct val="80000"/>
              </a:lnSpc>
              <a:buClr>
                <a:schemeClr val="tx2"/>
              </a:buClr>
              <a:buFont typeface="Wingdings 2" pitchFamily="18" charset="2"/>
              <a:buNone/>
              <a:defRPr/>
            </a:pPr>
            <a:endParaRPr lang="en-US" sz="2000" i="1" dirty="0">
              <a:latin typeface="Arial" charset="0"/>
            </a:endParaRPr>
          </a:p>
          <a:p>
            <a:pPr marL="0" indent="0" eaLnBrk="1" hangingPunct="1">
              <a:lnSpc>
                <a:spcPct val="80000"/>
              </a:lnSpc>
              <a:buClr>
                <a:schemeClr val="tx2"/>
              </a:buClr>
              <a:buFont typeface="Wingdings 2" pitchFamily="18" charset="2"/>
              <a:buNone/>
              <a:defRPr/>
            </a:pPr>
            <a:endParaRPr lang="en-US" sz="1800" i="1" dirty="0">
              <a:latin typeface="Arial" charset="0"/>
            </a:endParaRPr>
          </a:p>
          <a:p>
            <a:pPr eaLnBrk="1" hangingPunct="1">
              <a:lnSpc>
                <a:spcPct val="80000"/>
              </a:lnSpc>
              <a:buClr>
                <a:schemeClr val="tx2"/>
              </a:buClr>
              <a:defRPr/>
            </a:pPr>
            <a:endParaRPr lang="en-US" sz="1800" dirty="0">
              <a:latin typeface="Arial" charset="0"/>
            </a:endParaRPr>
          </a:p>
          <a:p>
            <a:pPr marL="0" indent="0" eaLnBrk="1" hangingPunct="1">
              <a:lnSpc>
                <a:spcPct val="80000"/>
              </a:lnSpc>
              <a:buClr>
                <a:schemeClr val="tx2"/>
              </a:buClr>
              <a:buFont typeface="Wingdings 2" pitchFamily="18" charset="2"/>
              <a:buNone/>
              <a:defRPr/>
            </a:pPr>
            <a:endParaRPr lang="en-US" sz="1800" dirty="0">
              <a:latin typeface="Arial" charset="0"/>
            </a:endParaRPr>
          </a:p>
          <a:p>
            <a:pPr eaLnBrk="1" hangingPunct="1">
              <a:lnSpc>
                <a:spcPct val="80000"/>
              </a:lnSpc>
              <a:buClr>
                <a:schemeClr val="tx2"/>
              </a:buClr>
              <a:defRPr/>
            </a:pPr>
            <a:endParaRPr lang="en-US" sz="1800" dirty="0">
              <a:latin typeface="Arial" charset="0"/>
            </a:endParaRPr>
          </a:p>
          <a:p>
            <a:pPr eaLnBrk="1" hangingPunct="1">
              <a:lnSpc>
                <a:spcPct val="80000"/>
              </a:lnSpc>
              <a:buClr>
                <a:schemeClr val="tx2"/>
              </a:buClr>
              <a:buFontTx/>
              <a:buNone/>
              <a:defRPr/>
            </a:pPr>
            <a:r>
              <a:rPr lang="en-US" sz="1800" dirty="0">
                <a:latin typeface="Arial" charset="0"/>
              </a:rPr>
              <a:t>     </a:t>
            </a:r>
          </a:p>
        </p:txBody>
      </p:sp>
      <p:sp>
        <p:nvSpPr>
          <p:cNvPr id="2" name="Slide Number Placeholder 1"/>
          <p:cNvSpPr>
            <a:spLocks noGrp="1"/>
          </p:cNvSpPr>
          <p:nvPr>
            <p:ph type="sldNum" sz="quarter" idx="12"/>
          </p:nvPr>
        </p:nvSpPr>
        <p:spPr/>
        <p:txBody>
          <a:bodyPr/>
          <a:lstStyle/>
          <a:p>
            <a:pPr>
              <a:defRPr/>
            </a:pPr>
            <a:fld id="{89ADB91E-C88D-4F6B-AC7A-D54127C31216}" type="slidenum">
              <a:rPr lang="en-US" smtClean="0"/>
              <a:pPr>
                <a:defRPr/>
              </a:pPr>
              <a:t>67</a:t>
            </a:fld>
            <a:endParaRPr lang="en-US" dirty="0"/>
          </a:p>
        </p:txBody>
      </p:sp>
    </p:spTree>
    <p:extLst>
      <p:ext uri="{BB962C8B-B14F-4D97-AF65-F5344CB8AC3E}">
        <p14:creationId xmlns:p14="http://schemas.microsoft.com/office/powerpoint/2010/main" val="2052186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323">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323">
                                            <p:txEl>
                                              <p:pRg st="14" end="1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32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990600"/>
            <a:ext cx="8686800" cy="609600"/>
          </a:xfrm>
        </p:spPr>
        <p:txBody>
          <a:bodyPr/>
          <a:lstStyle/>
          <a:p>
            <a:pPr eaLnBrk="1" hangingPunct="1">
              <a:lnSpc>
                <a:spcPct val="80000"/>
              </a:lnSpc>
            </a:pPr>
            <a:r>
              <a:rPr lang="en-US" altLang="en-US" sz="3200" b="1" i="1" dirty="0"/>
              <a:t>Administrative Requirements</a:t>
            </a:r>
            <a:endParaRPr lang="en-US" altLang="en-US" sz="2400" dirty="0">
              <a:latin typeface="Batang" pitchFamily="18" charset="-127"/>
            </a:endParaRPr>
          </a:p>
        </p:txBody>
      </p:sp>
      <p:sp>
        <p:nvSpPr>
          <p:cNvPr id="56323" name="Rectangle 3"/>
          <p:cNvSpPr>
            <a:spLocks noGrp="1" noChangeArrowheads="1"/>
          </p:cNvSpPr>
          <p:nvPr>
            <p:ph idx="1"/>
          </p:nvPr>
        </p:nvSpPr>
        <p:spPr>
          <a:xfrm>
            <a:off x="533400" y="1752600"/>
            <a:ext cx="8001000" cy="4495800"/>
          </a:xfrm>
        </p:spPr>
        <p:txBody>
          <a:bodyPr/>
          <a:lstStyle/>
          <a:p>
            <a:pPr eaLnBrk="1" hangingPunct="1">
              <a:lnSpc>
                <a:spcPct val="80000"/>
              </a:lnSpc>
              <a:buClr>
                <a:schemeClr val="tx2"/>
              </a:buClr>
              <a:buFontTx/>
              <a:buNone/>
              <a:defRPr/>
            </a:pPr>
            <a:r>
              <a:rPr lang="en-US" sz="2400" b="1" i="1" dirty="0">
                <a:solidFill>
                  <a:schemeClr val="hlink"/>
                </a:solidFill>
                <a:latin typeface="Arial" charset="0"/>
              </a:rPr>
              <a:t>Selected Bidder/ Proposer Requirements</a:t>
            </a:r>
          </a:p>
          <a:p>
            <a:pPr eaLnBrk="1" hangingPunct="1">
              <a:lnSpc>
                <a:spcPct val="80000"/>
              </a:lnSpc>
              <a:buClr>
                <a:schemeClr val="tx2"/>
              </a:buClr>
              <a:buFontTx/>
              <a:buNone/>
              <a:defRPr/>
            </a:pPr>
            <a:endParaRPr lang="en-US" sz="2400" dirty="0">
              <a:latin typeface="Arial" charset="0"/>
            </a:endParaRPr>
          </a:p>
          <a:p>
            <a:pPr eaLnBrk="1" hangingPunct="1">
              <a:lnSpc>
                <a:spcPct val="80000"/>
              </a:lnSpc>
              <a:buClr>
                <a:schemeClr val="tx2"/>
              </a:buClr>
              <a:defRPr/>
            </a:pPr>
            <a:r>
              <a:rPr lang="en-US" sz="2400" dirty="0">
                <a:latin typeface="Arial" charset="0"/>
              </a:rPr>
              <a:t>Affirmative Action Plan</a:t>
            </a:r>
            <a:r>
              <a:rPr lang="en-US" sz="2400" i="1" dirty="0">
                <a:latin typeface="Arial" charset="0"/>
              </a:rPr>
              <a:t> (Language)</a:t>
            </a:r>
          </a:p>
          <a:p>
            <a:pPr eaLnBrk="1" hangingPunct="1">
              <a:lnSpc>
                <a:spcPct val="80000"/>
              </a:lnSpc>
              <a:buClr>
                <a:schemeClr val="tx2"/>
              </a:buClr>
              <a:defRPr/>
            </a:pPr>
            <a:r>
              <a:rPr lang="en-US" sz="2400" dirty="0">
                <a:latin typeface="Arial" charset="0"/>
              </a:rPr>
              <a:t>Assignment of Anti-Trust Claims</a:t>
            </a:r>
            <a:r>
              <a:rPr lang="en-US" sz="2400" i="1" dirty="0">
                <a:latin typeface="Arial" charset="0"/>
              </a:rPr>
              <a:t> (Language)</a:t>
            </a:r>
            <a:endParaRPr lang="en-US" sz="2400" dirty="0">
              <a:latin typeface="Arial" charset="0"/>
            </a:endParaRPr>
          </a:p>
          <a:p>
            <a:pPr eaLnBrk="1" hangingPunct="1">
              <a:lnSpc>
                <a:spcPct val="80000"/>
              </a:lnSpc>
              <a:buClr>
                <a:schemeClr val="tx2"/>
              </a:buClr>
              <a:defRPr/>
            </a:pPr>
            <a:r>
              <a:rPr lang="en-US" sz="2400" dirty="0">
                <a:latin typeface="Arial" charset="0"/>
              </a:rPr>
              <a:t>Child Support Obligations </a:t>
            </a:r>
            <a:r>
              <a:rPr lang="en-US" sz="2400" i="1" dirty="0">
                <a:latin typeface="Arial" charset="0"/>
              </a:rPr>
              <a:t>(Language)</a:t>
            </a:r>
          </a:p>
          <a:p>
            <a:pPr eaLnBrk="1" hangingPunct="1">
              <a:lnSpc>
                <a:spcPct val="80000"/>
              </a:lnSpc>
              <a:buClr>
                <a:schemeClr val="tx2"/>
              </a:buClr>
              <a:defRPr/>
            </a:pPr>
            <a:r>
              <a:rPr lang="en-US" sz="2400" dirty="0">
                <a:latin typeface="Arial" charset="0"/>
              </a:rPr>
              <a:t>First Source Hiring Program </a:t>
            </a:r>
            <a:r>
              <a:rPr lang="en-US" sz="2400" i="1" dirty="0">
                <a:latin typeface="Arial" charset="0"/>
              </a:rPr>
              <a:t>(LAX only)</a:t>
            </a:r>
          </a:p>
          <a:p>
            <a:pPr eaLnBrk="1" hangingPunct="1">
              <a:lnSpc>
                <a:spcPct val="80000"/>
              </a:lnSpc>
              <a:buClr>
                <a:schemeClr val="tx2"/>
              </a:buClr>
              <a:defRPr/>
            </a:pPr>
            <a:r>
              <a:rPr lang="en-US" sz="2400" dirty="0">
                <a:latin typeface="Arial" charset="0"/>
              </a:rPr>
              <a:t>Labor Peace Agreement</a:t>
            </a:r>
            <a:r>
              <a:rPr lang="en-US" sz="2400" i="1" dirty="0">
                <a:latin typeface="Arial" charset="0"/>
              </a:rPr>
              <a:t> (Language, concessions only)</a:t>
            </a:r>
          </a:p>
          <a:p>
            <a:pPr eaLnBrk="1" hangingPunct="1">
              <a:lnSpc>
                <a:spcPct val="80000"/>
              </a:lnSpc>
              <a:buClr>
                <a:schemeClr val="tx2"/>
              </a:buClr>
              <a:defRPr/>
            </a:pPr>
            <a:r>
              <a:rPr lang="en-US" sz="2400" dirty="0">
                <a:latin typeface="Arial" charset="0"/>
              </a:rPr>
              <a:t>Living Wage Ordinance/Service Contractor Worker Retention Ordinance </a:t>
            </a:r>
            <a:r>
              <a:rPr lang="en-US" sz="2400" i="1" dirty="0">
                <a:latin typeface="Arial" charset="0"/>
              </a:rPr>
              <a:t>(Language; if applicable, complete the Correct Exemption Form)*</a:t>
            </a:r>
          </a:p>
          <a:p>
            <a:pPr eaLnBrk="1" hangingPunct="1">
              <a:lnSpc>
                <a:spcPct val="80000"/>
              </a:lnSpc>
              <a:buClr>
                <a:schemeClr val="tx2"/>
              </a:buClr>
              <a:defRPr/>
            </a:pPr>
            <a:r>
              <a:rPr lang="en-US" sz="2400" dirty="0">
                <a:solidFill>
                  <a:srgbClr val="FF0000"/>
                </a:solidFill>
                <a:latin typeface="Arial" charset="0"/>
              </a:rPr>
              <a:t>Insurance </a:t>
            </a:r>
            <a:r>
              <a:rPr lang="en-US" sz="2400" i="1" dirty="0">
                <a:solidFill>
                  <a:srgbClr val="FF0000"/>
                </a:solidFill>
                <a:latin typeface="Arial" charset="0"/>
              </a:rPr>
              <a:t>(Form)</a:t>
            </a:r>
          </a:p>
          <a:p>
            <a:pPr eaLnBrk="1" hangingPunct="1">
              <a:lnSpc>
                <a:spcPct val="80000"/>
              </a:lnSpc>
              <a:buClr>
                <a:schemeClr val="tx2"/>
              </a:buClr>
              <a:buFontTx/>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06022AE9-16AF-43B5-B31C-29CE460F3F4C}" type="slidenum">
              <a:rPr lang="en-US" smtClean="0"/>
              <a:pPr>
                <a:defRPr/>
              </a:pPr>
              <a:t>68</a:t>
            </a:fld>
            <a:endParaRPr lang="en-US" dirty="0"/>
          </a:p>
        </p:txBody>
      </p:sp>
    </p:spTree>
    <p:extLst>
      <p:ext uri="{BB962C8B-B14F-4D97-AF65-F5344CB8AC3E}">
        <p14:creationId xmlns:p14="http://schemas.microsoft.com/office/powerpoint/2010/main" val="3749216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990600"/>
            <a:ext cx="8229600" cy="666750"/>
          </a:xfrm>
        </p:spPr>
        <p:txBody>
          <a:bodyPr/>
          <a:lstStyle/>
          <a:p>
            <a:r>
              <a:rPr lang="en-US" altLang="en-US" sz="3200" b="1" i="1"/>
              <a:t>Administrative Requirements</a:t>
            </a:r>
            <a:endParaRPr lang="en-US" altLang="en-US" sz="3200"/>
          </a:p>
        </p:txBody>
      </p:sp>
      <p:sp>
        <p:nvSpPr>
          <p:cNvPr id="3" name="Content Placeholder 2"/>
          <p:cNvSpPr>
            <a:spLocks noGrp="1"/>
          </p:cNvSpPr>
          <p:nvPr>
            <p:ph idx="1"/>
          </p:nvPr>
        </p:nvSpPr>
        <p:spPr/>
        <p:txBody>
          <a:bodyPr/>
          <a:lstStyle/>
          <a:p>
            <a:pPr marL="0" indent="0">
              <a:buFont typeface="Wingdings 2" pitchFamily="18" charset="2"/>
              <a:buNone/>
              <a:defRPr/>
            </a:pPr>
            <a:endParaRPr lang="en-US" sz="3200" dirty="0"/>
          </a:p>
          <a:p>
            <a:pPr marL="0" indent="0">
              <a:buFont typeface="Wingdings 2" pitchFamily="18" charset="2"/>
              <a:buNone/>
              <a:defRPr/>
            </a:pPr>
            <a:r>
              <a:rPr lang="en-US" sz="2400" dirty="0">
                <a:latin typeface="Arial" pitchFamily="34" charset="0"/>
                <a:cs typeface="Arial" pitchFamily="34" charset="0"/>
              </a:rPr>
              <a:t>	 Administrative Requirements Website:</a:t>
            </a:r>
          </a:p>
          <a:p>
            <a:pPr marL="0" indent="0">
              <a:buFont typeface="Wingdings 2" pitchFamily="18" charset="2"/>
              <a:buNone/>
              <a:defRPr/>
            </a:pPr>
            <a:endParaRPr lang="en-US" sz="2400" dirty="0">
              <a:latin typeface="Arial" pitchFamily="34" charset="0"/>
              <a:cs typeface="Arial" pitchFamily="34" charset="0"/>
            </a:endParaRPr>
          </a:p>
          <a:p>
            <a:pPr marL="0" indent="0">
              <a:buFont typeface="Wingdings 2" pitchFamily="18" charset="2"/>
              <a:buNone/>
              <a:defRPr/>
            </a:pPr>
            <a:r>
              <a:rPr lang="en-US" sz="2400" dirty="0">
                <a:latin typeface="Arial" pitchFamily="34" charset="0"/>
                <a:cs typeface="Arial" pitchFamily="34" charset="0"/>
              </a:rPr>
              <a:t>	 </a:t>
            </a:r>
            <a:r>
              <a:rPr lang="en-US" sz="2400" dirty="0">
                <a:latin typeface="Arial" pitchFamily="34" charset="0"/>
                <a:cs typeface="Arial" pitchFamily="34" charset="0"/>
                <a:hlinkClick r:id="rId3"/>
              </a:rPr>
              <a:t>http://www.lawa.org</a:t>
            </a:r>
            <a:r>
              <a:rPr lang="en-US" sz="2400" dirty="0">
                <a:latin typeface="Arial" pitchFamily="34" charset="0"/>
                <a:cs typeface="Arial" pitchFamily="34" charset="0"/>
              </a:rPr>
              <a:t> - &gt; About LAWA - &gt; </a:t>
            </a:r>
          </a:p>
          <a:p>
            <a:pPr marL="0" indent="0">
              <a:buFont typeface="Wingdings 2" pitchFamily="18" charset="2"/>
              <a:buNone/>
              <a:defRPr/>
            </a:pPr>
            <a:r>
              <a:rPr lang="en-US" sz="2400" dirty="0">
                <a:latin typeface="Arial" pitchFamily="34" charset="0"/>
                <a:cs typeface="Arial" pitchFamily="34" charset="0"/>
              </a:rPr>
              <a:t>   Business Opportunities - &gt; Administrative Requirements </a:t>
            </a:r>
          </a:p>
          <a:p>
            <a:pPr>
              <a:defRPr/>
            </a:pPr>
            <a:endParaRPr lang="en-US" dirty="0"/>
          </a:p>
        </p:txBody>
      </p:sp>
      <p:sp>
        <p:nvSpPr>
          <p:cNvPr id="4" name="Slide Number Placeholder 3"/>
          <p:cNvSpPr>
            <a:spLocks noGrp="1"/>
          </p:cNvSpPr>
          <p:nvPr>
            <p:ph type="sldNum" sz="quarter" idx="12"/>
          </p:nvPr>
        </p:nvSpPr>
        <p:spPr/>
        <p:txBody>
          <a:bodyPr/>
          <a:lstStyle/>
          <a:p>
            <a:pPr>
              <a:defRPr/>
            </a:pPr>
            <a:fld id="{0BCA64AB-DDD0-4887-8AA5-67CB139D043B}" type="slidenum">
              <a:rPr lang="en-US" smtClean="0"/>
              <a:pPr>
                <a:defRPr/>
              </a:pPr>
              <a:t>69</a:t>
            </a:fld>
            <a:endParaRPr lang="en-US" dirty="0"/>
          </a:p>
        </p:txBody>
      </p:sp>
    </p:spTree>
    <p:extLst>
      <p:ext uri="{BB962C8B-B14F-4D97-AF65-F5344CB8AC3E}">
        <p14:creationId xmlns:p14="http://schemas.microsoft.com/office/powerpoint/2010/main" val="231103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85800"/>
            <a:ext cx="8394700" cy="762000"/>
          </a:xfrm>
        </p:spPr>
        <p:txBody>
          <a:bodyPr/>
          <a:lstStyle/>
          <a:p>
            <a:pPr eaLnBrk="1" hangingPunct="1"/>
            <a:r>
              <a:rPr lang="en-US" altLang="en-US" sz="3200" b="1" i="1" dirty="0"/>
              <a:t>Additional </a:t>
            </a:r>
            <a:r>
              <a:rPr lang="en-US" altLang="en-US" sz="3200" b="1" i="1" dirty="0">
                <a:latin typeface="Calibri" pitchFamily="34" charset="0"/>
              </a:rPr>
              <a:t>RFP </a:t>
            </a:r>
            <a:r>
              <a:rPr lang="en-US" altLang="en-US" sz="3200" b="1" i="1" dirty="0"/>
              <a:t>Requirements</a:t>
            </a:r>
          </a:p>
        </p:txBody>
      </p:sp>
      <p:sp>
        <p:nvSpPr>
          <p:cNvPr id="43011" name="Rectangle 3"/>
          <p:cNvSpPr>
            <a:spLocks noGrp="1" noChangeArrowheads="1"/>
          </p:cNvSpPr>
          <p:nvPr>
            <p:ph idx="1"/>
          </p:nvPr>
        </p:nvSpPr>
        <p:spPr>
          <a:xfrm>
            <a:off x="277368" y="2057400"/>
            <a:ext cx="8610600" cy="3124200"/>
          </a:xfrm>
        </p:spPr>
        <p:txBody>
          <a:bodyPr/>
          <a:lstStyle/>
          <a:p>
            <a:pPr eaLnBrk="1" hangingPunct="1">
              <a:lnSpc>
                <a:spcPct val="90000"/>
              </a:lnSpc>
              <a:buClrTx/>
              <a:buSzPct val="100000"/>
              <a:buFont typeface="Arial" panose="020B0604020202020204" pitchFamily="34" charset="0"/>
              <a:buChar char="•"/>
            </a:pPr>
            <a:r>
              <a:rPr lang="en-US" altLang="en-US" sz="2000" b="1" dirty="0">
                <a:latin typeface="Arial" charset="0"/>
              </a:rPr>
              <a:t>COMPLETION OF DOCUMENTS</a:t>
            </a:r>
          </a:p>
          <a:p>
            <a:pPr lvl="1" eaLnBrk="1" hangingPunct="1">
              <a:lnSpc>
                <a:spcPct val="90000"/>
              </a:lnSpc>
              <a:buClrTx/>
              <a:buSzPct val="100000"/>
              <a:buFont typeface="Arial" panose="020B0604020202020204" pitchFamily="34" charset="0"/>
              <a:buChar char="•"/>
            </a:pPr>
            <a:r>
              <a:rPr lang="en-US" altLang="en-US" sz="2000" dirty="0">
                <a:latin typeface="Arial" charset="0"/>
              </a:rPr>
              <a:t>Any Worksheets and Administrative Requirements must be filled out as directed and returned complete, in the order received. Failure to do so may invalidate </a:t>
            </a:r>
            <a:r>
              <a:rPr lang="en-US" sz="2000" dirty="0">
                <a:latin typeface="Arial" charset="0"/>
              </a:rPr>
              <a:t>RFP.</a:t>
            </a:r>
            <a:r>
              <a:rPr lang="en-US" altLang="en-US" sz="2000" dirty="0">
                <a:latin typeface="Arial" charset="0"/>
              </a:rPr>
              <a:t> </a:t>
            </a: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marL="369887" indent="-342900" eaLnBrk="1" hangingPunct="1">
              <a:lnSpc>
                <a:spcPct val="90000"/>
              </a:lnSpc>
              <a:buClrTx/>
              <a:buSzPct val="100000"/>
              <a:buFont typeface="Arial" panose="020B0604020202020204" pitchFamily="34" charset="0"/>
              <a:buChar char="•"/>
            </a:pPr>
            <a:r>
              <a:rPr lang="en-US" sz="2000" b="1" dirty="0">
                <a:latin typeface="Arial" charset="0"/>
              </a:rPr>
              <a:t>BE CAREFUL</a:t>
            </a:r>
            <a:endParaRPr lang="en-US" sz="2000" dirty="0">
              <a:latin typeface="Arial" charset="0"/>
            </a:endParaRPr>
          </a:p>
          <a:p>
            <a:pPr lvl="1" eaLnBrk="1" hangingPunct="1">
              <a:lnSpc>
                <a:spcPct val="90000"/>
              </a:lnSpc>
              <a:buClrTx/>
              <a:buSzPct val="100000"/>
              <a:buFont typeface="Arial" panose="020B0604020202020204" pitchFamily="34" charset="0"/>
              <a:buChar char="•"/>
            </a:pPr>
            <a:r>
              <a:rPr lang="en-US" sz="2000" dirty="0">
                <a:latin typeface="Arial" charset="0"/>
              </a:rPr>
              <a:t>Be sure to read and complete the RFP documents accurately. Failure to do so may invalidate your RFP</a:t>
            </a:r>
            <a:r>
              <a:rPr lang="en-US" sz="2000" b="1" dirty="0">
                <a:latin typeface="Arial" charset="0"/>
              </a:rPr>
              <a:t>. </a:t>
            </a:r>
            <a:endParaRPr lang="en-US" sz="2000" dirty="0">
              <a:latin typeface="Arial" charset="0"/>
            </a:endParaRPr>
          </a:p>
          <a:p>
            <a:pPr marL="369887" indent="-342900" eaLnBrk="1" hangingPunct="1">
              <a:lnSpc>
                <a:spcPct val="90000"/>
              </a:lnSpc>
            </a:pPr>
            <a:endParaRPr lang="en-US" sz="2000" dirty="0">
              <a:latin typeface="Arial" charset="0"/>
            </a:endParaRPr>
          </a:p>
          <a:p>
            <a:pPr marL="26987" indent="0" eaLnBrk="1" hangingPunct="1">
              <a:lnSpc>
                <a:spcPct val="90000"/>
              </a:lnSpc>
              <a:buNone/>
            </a:pPr>
            <a:r>
              <a:rPr lang="en-US" altLang="en-US" sz="2200" dirty="0">
                <a:latin typeface="Arial" charset="0"/>
              </a:rPr>
              <a:t>		</a:t>
            </a:r>
          </a:p>
          <a:p>
            <a:pPr lvl="1" eaLnBrk="1" hangingPunct="1">
              <a:lnSpc>
                <a:spcPct val="90000"/>
              </a:lnSpc>
              <a:buFont typeface="Arial" panose="020B0604020202020204" pitchFamily="34" charset="0"/>
              <a:buChar char="•"/>
            </a:pPr>
            <a:endParaRPr lang="en-US" altLang="en-US" sz="2200" dirty="0">
              <a:latin typeface="Arial" charset="0"/>
            </a:endParaRPr>
          </a:p>
          <a:p>
            <a:pPr lvl="1" eaLnBrk="1" hangingPunct="1">
              <a:lnSpc>
                <a:spcPct val="90000"/>
              </a:lnSpc>
              <a:buFont typeface="Arial" panose="020B0604020202020204" pitchFamily="34" charset="0"/>
              <a:buChar char="•"/>
            </a:pPr>
            <a:endParaRPr lang="en-US" altLang="en-US" sz="2200" dirty="0">
              <a:latin typeface="Arial" charset="0"/>
            </a:endParaRPr>
          </a:p>
          <a:p>
            <a:pPr lvl="1" eaLnBrk="1" hangingPunct="1">
              <a:lnSpc>
                <a:spcPct val="90000"/>
              </a:lnSpc>
              <a:buFont typeface="Arial" panose="020B0604020202020204" pitchFamily="34" charset="0"/>
              <a:buChar char="•"/>
            </a:pPr>
            <a:endParaRPr lang="en-US" altLang="en-US" sz="2200" dirty="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7</a:t>
            </a:fld>
            <a:endParaRPr lang="en-US" dirty="0"/>
          </a:p>
        </p:txBody>
      </p:sp>
    </p:spTree>
    <p:extLst>
      <p:ext uri="{BB962C8B-B14F-4D97-AF65-F5344CB8AC3E}">
        <p14:creationId xmlns:p14="http://schemas.microsoft.com/office/powerpoint/2010/main" val="1961829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8925" y="884238"/>
            <a:ext cx="8642350" cy="563562"/>
          </a:xfrm>
        </p:spPr>
        <p:txBody>
          <a:bodyPr>
            <a:normAutofit fontScale="90000"/>
          </a:bodyPr>
          <a:lstStyle/>
          <a:p>
            <a:pPr eaLnBrk="1" fontAlgn="auto" hangingPunct="1">
              <a:spcAft>
                <a:spcPts val="0"/>
              </a:spcAft>
              <a:defRPr/>
            </a:pPr>
            <a:r>
              <a:rPr lang="en-US" sz="3600" b="1" i="1" dirty="0"/>
              <a:t>  Next Steps…</a:t>
            </a:r>
          </a:p>
        </p:txBody>
      </p:sp>
      <p:sp>
        <p:nvSpPr>
          <p:cNvPr id="90116" name="AutoShape 4"/>
          <p:cNvSpPr>
            <a:spLocks noChangeArrowheads="1"/>
          </p:cNvSpPr>
          <p:nvPr/>
        </p:nvSpPr>
        <p:spPr bwMode="auto">
          <a:xfrm>
            <a:off x="2438400" y="2743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2971800" y="35814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7288" name="Rectangle 8"/>
          <p:cNvSpPr>
            <a:spLocks noChangeArrowheads="1"/>
          </p:cNvSpPr>
          <p:nvPr/>
        </p:nvSpPr>
        <p:spPr bwMode="auto">
          <a:xfrm>
            <a:off x="609600" y="3987225"/>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b="1" dirty="0">
                <a:cs typeface="Times New Roman" pitchFamily="18" charset="0"/>
              </a:rPr>
              <a:t>3. Register on Los Angeles Business Assistance Virtual Network – </a:t>
            </a:r>
          </a:p>
          <a:p>
            <a:pPr eaLnBrk="0" hangingPunct="0">
              <a:defRPr/>
            </a:pPr>
            <a:r>
              <a:rPr lang="en-US" sz="1600" b="1" dirty="0">
                <a:cs typeface="Times New Roman" pitchFamily="18" charset="0"/>
              </a:rPr>
              <a:t>	LABAVN at </a:t>
            </a:r>
            <a:r>
              <a:rPr lang="en-US" sz="1600" b="1" dirty="0">
                <a:solidFill>
                  <a:srgbClr val="002142"/>
                </a:solidFill>
                <a:cs typeface="Times New Roman" pitchFamily="18" charset="0"/>
                <a:hlinkClick r:id="rId3"/>
              </a:rPr>
              <a:t>www.labavn.org</a:t>
            </a:r>
            <a:r>
              <a:rPr lang="en-US" sz="1600" b="1" u="sng" dirty="0">
                <a:solidFill>
                  <a:srgbClr val="002142"/>
                </a:solidFill>
                <a:effectLst>
                  <a:outerShdw blurRad="38100" dist="38100" dir="2700000" algn="tl">
                    <a:srgbClr val="C0C0C0"/>
                  </a:outerShdw>
                </a:effectLst>
                <a:cs typeface="Times New Roman" pitchFamily="18" charset="0"/>
              </a:rPr>
              <a:t>  </a:t>
            </a:r>
          </a:p>
        </p:txBody>
      </p:sp>
      <p:sp>
        <p:nvSpPr>
          <p:cNvPr id="90121" name="Rectangle 9"/>
          <p:cNvSpPr>
            <a:spLocks noChangeArrowheads="1"/>
          </p:cNvSpPr>
          <p:nvPr/>
        </p:nvSpPr>
        <p:spPr bwMode="auto">
          <a:xfrm>
            <a:off x="609600" y="1600200"/>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1. Check the products and services that LAWA needs on </a:t>
            </a:r>
            <a:r>
              <a:rPr lang="en-US" altLang="en-US" sz="1600" b="1" dirty="0">
                <a:latin typeface="Arial" charset="0"/>
                <a:cs typeface="Times New Roman" pitchFamily="18" charset="0"/>
                <a:hlinkClick r:id="rId4"/>
              </a:rPr>
              <a:t>www.lawa.org</a:t>
            </a:r>
            <a:r>
              <a:rPr lang="en-US" altLang="en-US" sz="1600" b="1" dirty="0">
                <a:latin typeface="Arial" charset="0"/>
                <a:cs typeface="Times New Roman" pitchFamily="18" charset="0"/>
              </a:rPr>
              <a:t> -&gt; Business </a:t>
            </a:r>
          </a:p>
          <a:p>
            <a:pPr>
              <a:spcBef>
                <a:spcPct val="0"/>
              </a:spcBef>
              <a:buClrTx/>
              <a:buSzTx/>
              <a:buFontTx/>
              <a:buNone/>
            </a:pPr>
            <a:r>
              <a:rPr lang="en-US" altLang="en-US" sz="1600" b="1" dirty="0">
                <a:latin typeface="Arial" charset="0"/>
                <a:cs typeface="Times New Roman" pitchFamily="18" charset="0"/>
              </a:rPr>
              <a:t>	Opportunities -&gt; </a:t>
            </a:r>
            <a:r>
              <a:rPr lang="en-US" altLang="en-US" sz="1600" b="1" dirty="0">
                <a:solidFill>
                  <a:schemeClr val="tx2"/>
                </a:solidFill>
                <a:latin typeface="Arial" charset="0"/>
                <a:cs typeface="Times New Roman" pitchFamily="18" charset="0"/>
              </a:rPr>
              <a:t>What LAWA Buys as well as the LAWA Construction </a:t>
            </a:r>
          </a:p>
          <a:p>
            <a:pPr>
              <a:spcBef>
                <a:spcPct val="0"/>
              </a:spcBef>
              <a:buClrTx/>
              <a:buSzTx/>
              <a:buFontTx/>
              <a:buNone/>
            </a:pPr>
            <a:r>
              <a:rPr lang="en-US" altLang="en-US" sz="1600" b="1" dirty="0">
                <a:solidFill>
                  <a:schemeClr val="tx2"/>
                </a:solidFill>
                <a:latin typeface="Arial" charset="0"/>
                <a:cs typeface="Times New Roman" pitchFamily="18" charset="0"/>
              </a:rPr>
              <a:t>	Forecast Report.  Additionally, reach out to Prime Contractor and </a:t>
            </a:r>
          </a:p>
          <a:p>
            <a:pPr>
              <a:spcBef>
                <a:spcPct val="0"/>
              </a:spcBef>
              <a:buClrTx/>
              <a:buSzTx/>
              <a:buFontTx/>
              <a:buNone/>
            </a:pPr>
            <a:r>
              <a:rPr lang="en-US" altLang="en-US" sz="1600" b="1" dirty="0">
                <a:solidFill>
                  <a:schemeClr val="tx2"/>
                </a:solidFill>
                <a:latin typeface="Arial" charset="0"/>
                <a:cs typeface="Times New Roman" pitchFamily="18" charset="0"/>
              </a:rPr>
              <a:t>	potential business partners.</a:t>
            </a: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70</a:t>
            </a:fld>
            <a:endParaRPr lang="en-US" dirty="0"/>
          </a:p>
        </p:txBody>
      </p:sp>
      <p:sp>
        <p:nvSpPr>
          <p:cNvPr id="14" name="Rectangle 9"/>
          <p:cNvSpPr>
            <a:spLocks noChangeArrowheads="1"/>
          </p:cNvSpPr>
          <p:nvPr/>
        </p:nvSpPr>
        <p:spPr bwMode="auto">
          <a:xfrm>
            <a:off x="609600" y="3166646"/>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2. Research applicable CERTIFICATION Programs and APPLY.</a:t>
            </a:r>
            <a:endParaRPr lang="en-US" altLang="en-US" sz="1600" b="1" dirty="0">
              <a:solidFill>
                <a:schemeClr val="tx2"/>
              </a:solidFill>
              <a:latin typeface="Arial" charset="0"/>
              <a:cs typeface="Times New Roman" pitchFamily="18" charset="0"/>
            </a:endParaRPr>
          </a:p>
        </p:txBody>
      </p:sp>
      <p:sp>
        <p:nvSpPr>
          <p:cNvPr id="15" name="Rectangle 11"/>
          <p:cNvSpPr>
            <a:spLocks noChangeArrowheads="1"/>
          </p:cNvSpPr>
          <p:nvPr/>
        </p:nvSpPr>
        <p:spPr bwMode="auto">
          <a:xfrm>
            <a:off x="609600" y="5130225"/>
            <a:ext cx="777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None/>
            </a:pPr>
            <a:r>
              <a:rPr lang="en-US" altLang="en-US" sz="1600" b="1" dirty="0">
                <a:latin typeface="Arial" charset="0"/>
                <a:cs typeface="Times New Roman" pitchFamily="18" charset="0"/>
              </a:rPr>
              <a:t>4. Check the Expiring Contracts Report at </a:t>
            </a:r>
            <a:r>
              <a:rPr lang="en-US" sz="1600" dirty="0">
                <a:hlinkClick r:id="rId5"/>
              </a:rPr>
              <a:t>https://www.lawa.org/en/lawa-businesses/lawa-current-opportunities</a:t>
            </a:r>
            <a:r>
              <a:rPr lang="en-US" sz="1600" dirty="0">
                <a:latin typeface="Arial" panose="020B0604020202020204" pitchFamily="34" charset="0"/>
                <a:cs typeface="Arial" panose="020B0604020202020204" pitchFamily="34" charset="0"/>
              </a:rPr>
              <a:t> </a:t>
            </a:r>
            <a:r>
              <a:rPr lang="en-US" altLang="en-US" sz="1600" b="1" dirty="0">
                <a:latin typeface="Arial" charset="0"/>
                <a:cs typeface="Times New Roman" pitchFamily="18" charset="0"/>
              </a:rPr>
              <a:t>for contracts that are about to expire.</a:t>
            </a:r>
            <a:endParaRPr lang="en-US" altLang="en-US" sz="1600" b="1" dirty="0">
              <a:solidFill>
                <a:schemeClr val="tx2"/>
              </a:solidFill>
              <a:latin typeface="Arial" charset="0"/>
              <a:cs typeface="Times New Roman" pitchFamily="18" charset="0"/>
            </a:endParaRPr>
          </a:p>
        </p:txBody>
      </p:sp>
      <p:sp>
        <p:nvSpPr>
          <p:cNvPr id="16" name="AutoShape 7"/>
          <p:cNvSpPr>
            <a:spLocks noChangeArrowheads="1"/>
          </p:cNvSpPr>
          <p:nvPr/>
        </p:nvSpPr>
        <p:spPr bwMode="auto">
          <a:xfrm>
            <a:off x="3467100" y="47244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17" name="AutoShape 7"/>
          <p:cNvSpPr>
            <a:spLocks noChangeArrowheads="1"/>
          </p:cNvSpPr>
          <p:nvPr/>
        </p:nvSpPr>
        <p:spPr bwMode="auto">
          <a:xfrm>
            <a:off x="4076700" y="5791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1566013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884238"/>
            <a:ext cx="8642350" cy="563562"/>
          </a:xfrm>
        </p:spPr>
        <p:txBody>
          <a:bodyPr>
            <a:normAutofit fontScale="90000"/>
          </a:bodyPr>
          <a:lstStyle/>
          <a:p>
            <a:pPr eaLnBrk="1" fontAlgn="auto" hangingPunct="1">
              <a:spcAft>
                <a:spcPts val="0"/>
              </a:spcAft>
              <a:defRPr/>
            </a:pPr>
            <a:r>
              <a:rPr lang="en-US" sz="3600" b="1" i="1" dirty="0"/>
              <a:t>  Next Steps…</a:t>
            </a:r>
          </a:p>
        </p:txBody>
      </p:sp>
      <p:sp>
        <p:nvSpPr>
          <p:cNvPr id="90117" name="AutoShape 5"/>
          <p:cNvSpPr>
            <a:spLocks noChangeArrowheads="1"/>
          </p:cNvSpPr>
          <p:nvPr/>
        </p:nvSpPr>
        <p:spPr bwMode="auto">
          <a:xfrm>
            <a:off x="2590800" y="2057400"/>
            <a:ext cx="265113" cy="301625"/>
          </a:xfrm>
          <a:prstGeom prst="downArrow">
            <a:avLst>
              <a:gd name="adj1" fmla="val 50000"/>
              <a:gd name="adj2" fmla="val 2499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8" name="AutoShape 6"/>
          <p:cNvSpPr>
            <a:spLocks noChangeArrowheads="1"/>
          </p:cNvSpPr>
          <p:nvPr/>
        </p:nvSpPr>
        <p:spPr bwMode="auto">
          <a:xfrm>
            <a:off x="3200400" y="3048000"/>
            <a:ext cx="268287" cy="304800"/>
          </a:xfrm>
          <a:prstGeom prst="downArrow">
            <a:avLst>
              <a:gd name="adj1" fmla="val 50000"/>
              <a:gd name="adj2" fmla="val 250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3733800" y="40386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23" name="Rectangle 11"/>
          <p:cNvSpPr>
            <a:spLocks noChangeArrowheads="1"/>
          </p:cNvSpPr>
          <p:nvPr/>
        </p:nvSpPr>
        <p:spPr bwMode="auto">
          <a:xfrm>
            <a:off x="533400" y="2540000"/>
            <a:ext cx="830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6. Attend any relevant pre-bid/proposal meetings (refer to RFB/P)</a:t>
            </a:r>
            <a:endParaRPr lang="en-US" altLang="en-US" sz="1600" b="1" dirty="0">
              <a:solidFill>
                <a:schemeClr val="tx2"/>
              </a:solidFill>
              <a:latin typeface="Arial" charset="0"/>
              <a:cs typeface="Times New Roman" pitchFamily="18" charset="0"/>
            </a:endParaRPr>
          </a:p>
        </p:txBody>
      </p:sp>
      <p:sp>
        <p:nvSpPr>
          <p:cNvPr id="90124" name="Rectangle 12"/>
          <p:cNvSpPr>
            <a:spLocks noChangeArrowheads="1"/>
          </p:cNvSpPr>
          <p:nvPr/>
        </p:nvSpPr>
        <p:spPr bwMode="auto">
          <a:xfrm>
            <a:off x="551656" y="1447800"/>
            <a:ext cx="82113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5. Contact Business Jobs &amp; Social Responsibility Division for upcoming Outreach </a:t>
            </a:r>
          </a:p>
          <a:p>
            <a:pPr>
              <a:spcBef>
                <a:spcPct val="0"/>
              </a:spcBef>
              <a:buClrTx/>
              <a:buSzTx/>
              <a:buFontTx/>
              <a:buNone/>
            </a:pPr>
            <a:r>
              <a:rPr lang="en-US" altLang="en-US" sz="1600" b="1" dirty="0">
                <a:latin typeface="Arial" charset="0"/>
                <a:cs typeface="Times New Roman" pitchFamily="18" charset="0"/>
              </a:rPr>
              <a:t>	Events.</a:t>
            </a:r>
            <a:endParaRPr lang="en-US" altLang="en-US" sz="1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71</a:t>
            </a:fld>
            <a:endParaRPr lang="en-US" dirty="0"/>
          </a:p>
        </p:txBody>
      </p:sp>
      <p:sp>
        <p:nvSpPr>
          <p:cNvPr id="14" name="Rectangle 7"/>
          <p:cNvSpPr>
            <a:spLocks noChangeArrowheads="1"/>
          </p:cNvSpPr>
          <p:nvPr/>
        </p:nvSpPr>
        <p:spPr bwMode="auto">
          <a:xfrm>
            <a:off x="533400" y="350520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7. Research LAWA’s Contractor Development &amp; Bonding Program for technical </a:t>
            </a:r>
          </a:p>
          <a:p>
            <a:pPr>
              <a:spcBef>
                <a:spcPct val="0"/>
              </a:spcBef>
              <a:buClrTx/>
              <a:buSzTx/>
              <a:buFontTx/>
              <a:buNone/>
            </a:pPr>
            <a:r>
              <a:rPr lang="en-US" altLang="en-US" sz="1600" b="1" dirty="0">
                <a:latin typeface="Arial" charset="0"/>
                <a:cs typeface="Times New Roman" pitchFamily="18" charset="0"/>
              </a:rPr>
              <a:t>	assistance.</a:t>
            </a:r>
            <a:endParaRPr lang="en-US" altLang="en-US" sz="1600" b="1" dirty="0">
              <a:solidFill>
                <a:schemeClr val="tx2"/>
              </a:solidFill>
              <a:latin typeface="Arial" charset="0"/>
              <a:cs typeface="Times New Roman" pitchFamily="18" charset="0"/>
            </a:endParaRPr>
          </a:p>
        </p:txBody>
      </p:sp>
      <p:sp>
        <p:nvSpPr>
          <p:cNvPr id="15" name="Rectangle 9"/>
          <p:cNvSpPr>
            <a:spLocks noChangeArrowheads="1"/>
          </p:cNvSpPr>
          <p:nvPr/>
        </p:nvSpPr>
        <p:spPr bwMode="auto">
          <a:xfrm>
            <a:off x="533400" y="4537075"/>
            <a:ext cx="784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8. Research LAWA’s First Source Hiring Program for any employee needs.</a:t>
            </a:r>
          </a:p>
        </p:txBody>
      </p:sp>
      <p:sp>
        <p:nvSpPr>
          <p:cNvPr id="16" name="Rectangle 10"/>
          <p:cNvSpPr>
            <a:spLocks noChangeArrowheads="1"/>
          </p:cNvSpPr>
          <p:nvPr/>
        </p:nvSpPr>
        <p:spPr bwMode="auto">
          <a:xfrm>
            <a:off x="533400" y="55118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9. If applying, contact the Contract Administrators of the RFB/P regarding </a:t>
            </a:r>
          </a:p>
          <a:p>
            <a:pPr>
              <a:spcBef>
                <a:spcPct val="0"/>
              </a:spcBef>
              <a:buClrTx/>
              <a:buSzTx/>
              <a:buFontTx/>
              <a:buNone/>
            </a:pPr>
            <a:r>
              <a:rPr lang="en-US" altLang="en-US" sz="1600" b="1" dirty="0">
                <a:latin typeface="Arial" charset="0"/>
                <a:cs typeface="Times New Roman" pitchFamily="18" charset="0"/>
              </a:rPr>
              <a:t>	questions on the scope of work.</a:t>
            </a:r>
          </a:p>
        </p:txBody>
      </p:sp>
      <p:sp>
        <p:nvSpPr>
          <p:cNvPr id="17" name="AutoShape 7"/>
          <p:cNvSpPr>
            <a:spLocks noChangeArrowheads="1"/>
          </p:cNvSpPr>
          <p:nvPr/>
        </p:nvSpPr>
        <p:spPr bwMode="auto">
          <a:xfrm>
            <a:off x="4267200" y="5029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23995905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Rectangle 11"/>
          <p:cNvSpPr>
            <a:spLocks noChangeArrowheads="1"/>
          </p:cNvSpPr>
          <p:nvPr/>
        </p:nvSpPr>
        <p:spPr bwMode="auto">
          <a:xfrm>
            <a:off x="533400" y="1676400"/>
            <a:ext cx="8153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b="1" dirty="0">
                <a:cs typeface="Times New Roman" pitchFamily="18" charset="0"/>
              </a:rPr>
              <a:t>10. Contact Procurement Services Division (Contract Services Unit) regarding </a:t>
            </a:r>
          </a:p>
          <a:p>
            <a:pPr eaLnBrk="0" hangingPunct="0">
              <a:defRPr/>
            </a:pPr>
            <a:r>
              <a:rPr lang="en-US" sz="1600" b="1" dirty="0">
                <a:cs typeface="Times New Roman" pitchFamily="18" charset="0"/>
              </a:rPr>
              <a:t>	Administrative Requirements at </a:t>
            </a:r>
            <a:r>
              <a:rPr lang="en-US" sz="1600" b="1" dirty="0">
                <a:solidFill>
                  <a:schemeClr val="tx2"/>
                </a:solidFill>
                <a:cs typeface="Times New Roman" pitchFamily="18" charset="0"/>
              </a:rPr>
              <a:t>(424) 646-5380</a:t>
            </a:r>
            <a:r>
              <a:rPr lang="en-US" sz="1600" b="1" dirty="0">
                <a:solidFill>
                  <a:srgbClr val="FFFF00"/>
                </a:solidFill>
                <a:effectLst>
                  <a:outerShdw blurRad="38100" dist="38100" dir="2700000" algn="tl">
                    <a:srgbClr val="C0C0C0"/>
                  </a:outerShdw>
                </a:effectLst>
                <a:cs typeface="Times New Roman" pitchFamily="18" charset="0"/>
              </a:rPr>
              <a:t> </a:t>
            </a:r>
            <a:r>
              <a:rPr lang="en-US" sz="1600" b="1" dirty="0">
                <a:cs typeface="Times New Roman" pitchFamily="18" charset="0"/>
              </a:rPr>
              <a:t>or go to </a:t>
            </a:r>
            <a:r>
              <a:rPr lang="en-US" sz="1600" b="1" dirty="0">
                <a:solidFill>
                  <a:schemeClr val="tx2"/>
                </a:solidFill>
                <a:cs typeface="Times New Roman" pitchFamily="18" charset="0"/>
                <a:hlinkClick r:id="rId3"/>
              </a:rPr>
              <a:t>www.lawa.org</a:t>
            </a:r>
            <a:r>
              <a:rPr lang="en-US" sz="1600" b="1" dirty="0">
                <a:solidFill>
                  <a:schemeClr val="tx2"/>
                </a:solidFill>
                <a:cs typeface="Times New Roman" pitchFamily="18" charset="0"/>
              </a:rPr>
              <a:t> </a:t>
            </a:r>
          </a:p>
          <a:p>
            <a:pPr eaLnBrk="0" hangingPunct="0">
              <a:defRPr/>
            </a:pPr>
            <a:r>
              <a:rPr lang="en-US" sz="1600" b="1" dirty="0">
                <a:solidFill>
                  <a:schemeClr val="tx2"/>
                </a:solidFill>
                <a:cs typeface="Times New Roman" pitchFamily="18" charset="0"/>
              </a:rPr>
              <a:t>	</a:t>
            </a:r>
            <a:r>
              <a:rPr lang="en-US" sz="1600" b="1" dirty="0">
                <a:cs typeface="Times New Roman" pitchFamily="18" charset="0"/>
              </a:rPr>
              <a:t>- &gt; </a:t>
            </a:r>
            <a:r>
              <a:rPr lang="en-US" sz="1600" b="1" dirty="0">
                <a:solidFill>
                  <a:schemeClr val="tx2"/>
                </a:solidFill>
                <a:cs typeface="Times New Roman" pitchFamily="18" charset="0"/>
              </a:rPr>
              <a:t>About LAWA - &gt; Business Opportunities - &gt; </a:t>
            </a:r>
          </a:p>
          <a:p>
            <a:pPr eaLnBrk="0" hangingPunct="0">
              <a:defRPr/>
            </a:pPr>
            <a:r>
              <a:rPr lang="en-US" sz="1600" b="1" dirty="0">
                <a:solidFill>
                  <a:schemeClr val="tx2"/>
                </a:solidFill>
                <a:cs typeface="Times New Roman" pitchFamily="18" charset="0"/>
              </a:rPr>
              <a:t>	Administrative Requirements</a:t>
            </a:r>
            <a:r>
              <a:rPr lang="en-US" sz="1700" b="1" dirty="0">
                <a:solidFill>
                  <a:schemeClr val="tx2"/>
                </a:solidFill>
                <a:cs typeface="Times New Roman" pitchFamily="18" charset="0"/>
              </a:rPr>
              <a:t> </a:t>
            </a:r>
            <a:r>
              <a:rPr lang="en-US" b="1" dirty="0">
                <a:solidFill>
                  <a:schemeClr val="tx2"/>
                </a:solidFill>
                <a:latin typeface="Verdana" pitchFamily="34" charset="0"/>
                <a:cs typeface="Times New Roman" pitchFamily="18" charset="0"/>
              </a:rPr>
              <a:t> </a:t>
            </a:r>
          </a:p>
        </p:txBody>
      </p:sp>
      <p:sp>
        <p:nvSpPr>
          <p:cNvPr id="66572" name="Rectangle 12"/>
          <p:cNvSpPr>
            <a:spLocks noGrp="1" noChangeArrowheads="1"/>
          </p:cNvSpPr>
          <p:nvPr>
            <p:ph type="title"/>
          </p:nvPr>
        </p:nvSpPr>
        <p:spPr>
          <a:xfrm>
            <a:off x="457200" y="884237"/>
            <a:ext cx="8642350" cy="563563"/>
          </a:xfrm>
        </p:spPr>
        <p:txBody>
          <a:bodyPr>
            <a:normAutofit fontScale="90000"/>
          </a:bodyPr>
          <a:lstStyle/>
          <a:p>
            <a:pPr eaLnBrk="1" fontAlgn="auto" hangingPunct="1">
              <a:spcAft>
                <a:spcPts val="0"/>
              </a:spcAft>
              <a:defRPr/>
            </a:pPr>
            <a:r>
              <a:rPr lang="en-US" sz="3600" b="1" i="1" dirty="0"/>
              <a:t>Next Steps… (cont.)</a:t>
            </a:r>
          </a:p>
        </p:txBody>
      </p:sp>
      <p:sp>
        <p:nvSpPr>
          <p:cNvPr id="2" name="Slide Number Placeholder 1"/>
          <p:cNvSpPr>
            <a:spLocks noGrp="1"/>
          </p:cNvSpPr>
          <p:nvPr>
            <p:ph type="sldNum" sz="quarter" idx="12"/>
          </p:nvPr>
        </p:nvSpPr>
        <p:spPr/>
        <p:txBody>
          <a:bodyPr/>
          <a:lstStyle/>
          <a:p>
            <a:pPr>
              <a:defRPr/>
            </a:pPr>
            <a:fld id="{D53FFE3F-643C-4F57-A512-0F78DCC8CD59}" type="slidenum">
              <a:rPr lang="en-US" smtClean="0"/>
              <a:pPr>
                <a:defRPr/>
              </a:pPr>
              <a:t>72</a:t>
            </a:fld>
            <a:endParaRPr lang="en-US" dirty="0"/>
          </a:p>
        </p:txBody>
      </p:sp>
    </p:spTree>
    <p:extLst>
      <p:ext uri="{BB962C8B-B14F-4D97-AF65-F5344CB8AC3E}">
        <p14:creationId xmlns:p14="http://schemas.microsoft.com/office/powerpoint/2010/main" val="445106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762000"/>
            <a:ext cx="8489950" cy="527050"/>
          </a:xfrm>
        </p:spPr>
        <p:txBody>
          <a:bodyPr/>
          <a:lstStyle/>
          <a:p>
            <a:pPr eaLnBrk="1" hangingPunct="1"/>
            <a:r>
              <a:rPr lang="en-US" altLang="en-US" sz="3200" b="1" i="1"/>
              <a:t>Contact Information</a:t>
            </a:r>
          </a:p>
        </p:txBody>
      </p:sp>
      <p:graphicFrame>
        <p:nvGraphicFramePr>
          <p:cNvPr id="99380" name="Group 52"/>
          <p:cNvGraphicFramePr>
            <a:graphicFrameLocks noGrp="1"/>
          </p:cNvGraphicFramePr>
          <p:nvPr>
            <p:ph type="tbl" idx="1"/>
            <p:extLst>
              <p:ext uri="{D42A27DB-BD31-4B8C-83A1-F6EECF244321}">
                <p14:modId xmlns:p14="http://schemas.microsoft.com/office/powerpoint/2010/main" val="3173129593"/>
              </p:ext>
            </p:extLst>
          </p:nvPr>
        </p:nvGraphicFramePr>
        <p:xfrm>
          <a:off x="533400" y="1371600"/>
          <a:ext cx="8155940" cy="5247421"/>
        </p:xfrm>
        <a:graphic>
          <a:graphicData uri="http://schemas.openxmlformats.org/drawingml/2006/table">
            <a:tbl>
              <a:tblPr/>
              <a:tblGrid>
                <a:gridCol w="2819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75514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Business, Jobs &amp; Social Responsibility</a:t>
                      </a:r>
                      <a:endParaRPr kumimoji="0" lang="en-US" sz="1400" b="0" i="0" u="none" strike="noStrike" cap="none" normalizeH="0" baseline="0" dirty="0">
                        <a:ln>
                          <a:noFill/>
                        </a:ln>
                        <a:solidFill>
                          <a:schemeClr val="accent1">
                            <a:lumMod val="75000"/>
                          </a:schemeClr>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0" i="0" u="sng" kern="1200" dirty="0">
                          <a:solidFill>
                            <a:schemeClr val="tx1"/>
                          </a:solidFill>
                          <a:effectLst/>
                          <a:latin typeface="+mn-lt"/>
                          <a:ea typeface="+mn-ea"/>
                          <a:cs typeface="+mn-cs"/>
                        </a:rPr>
                        <a:t>businessandjobs@lawa.org</a:t>
                      </a:r>
                      <a:endParaRPr kumimoji="0" lang="en-US" sz="105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xmlns="" val="tx"/>
                              </a:ext>
                            </a:extLst>
                          </a:hlinkClick>
                        </a:rPr>
                        <a:t>https://www.lawa.org/groups-and-divisions/business-jobs-and-social-responsibility</a:t>
                      </a:r>
                      <a:endPar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Procurement Services Division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a:ln>
                            <a:noFill/>
                          </a:ln>
                          <a:solidFill>
                            <a:schemeClr val="tx1"/>
                          </a:solidFill>
                          <a:effectLst/>
                          <a:latin typeface="Arial" charset="0"/>
                        </a:rPr>
                        <a:t>PSD Main Line: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a:ln>
                            <a:noFill/>
                          </a:ln>
                          <a:solidFill>
                            <a:schemeClr val="tx1"/>
                          </a:solidFill>
                          <a:effectLst/>
                          <a:latin typeface="Arial" charset="0"/>
                        </a:rPr>
                        <a:t>(424) 646-5380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Purchasing: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(424) 646-7392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sng" strike="noStrike" kern="1200" cap="none" normalizeH="0" baseline="0" dirty="0">
                          <a:ln>
                            <a:noFill/>
                          </a:ln>
                          <a:solidFill>
                            <a:schemeClr val="tx1"/>
                          </a:solidFill>
                          <a:effectLst/>
                          <a:latin typeface="Arial" charset="0"/>
                          <a:ea typeface="+mn-ea"/>
                          <a:cs typeface="+mn-cs"/>
                        </a:rPr>
                        <a:t>https://www.lawa.org/en/groups-and-divisions/procurement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33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City of Los Angeles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Contractor Development and Bonding Program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1">
                              <a:lumMod val="75000"/>
                            </a:schemeClr>
                          </a:solidFill>
                          <a:effectLst/>
                          <a:latin typeface="Arial" charset="0"/>
                        </a:rPr>
                        <a:t>(Rosa Osorio, Senior Account Manager)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(213) 327-5259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endParaRPr lang="en-US" sz="1600" dirty="0">
                        <a:solidFill>
                          <a:schemeClr val="tx1"/>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lang="en-US" sz="1600" dirty="0">
                          <a:solidFill>
                            <a:schemeClr val="tx1"/>
                          </a:solidFill>
                          <a:latin typeface="Arial" pitchFamily="34" charset="0"/>
                          <a:cs typeface="Arial" pitchFamily="34" charset="0"/>
                          <a:hlinkClick r:id="rId4">
                            <a:extLst>
                              <a:ext uri="{A12FA001-AC4F-418D-AE19-62706E023703}">
                                <ahyp:hlinkClr xmlns:ahyp="http://schemas.microsoft.com/office/drawing/2018/hyperlinkcolor" xmlns="" val="tx"/>
                              </a:ext>
                            </a:extLst>
                          </a:hlinkClick>
                        </a:rPr>
                        <a:t>rosa@imwis.com</a:t>
                      </a:r>
                      <a:endParaRPr lang="en-US" sz="1600" dirty="0">
                        <a:solidFill>
                          <a:schemeClr val="tx1"/>
                        </a:solidFill>
                        <a:latin typeface="Arial" pitchFamily="34"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3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First Source Hiring Program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1600" u="sng" dirty="0">
                          <a:solidFill>
                            <a:schemeClr val="tx1"/>
                          </a:solidFill>
                          <a:latin typeface="Arial" panose="020B0604020202020204" pitchFamily="34" charset="0"/>
                          <a:cs typeface="Arial" panose="020B0604020202020204" pitchFamily="34" charset="0"/>
                        </a:rPr>
                        <a:t>cespinosa@lawa.org</a:t>
                      </a:r>
                      <a:endParaRPr kumimoji="0" lang="en-US" sz="1600" b="0" i="0" u="sng" strike="noStrike" cap="none" normalizeH="0" baseline="0" dirty="0">
                        <a:ln>
                          <a:noFill/>
                        </a:ln>
                        <a:solidFill>
                          <a:schemeClr val="tx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 Risk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Insurance Compliance Section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(424) 646-5480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hlinkClick r:id="rId6"/>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33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Department of Public Works,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Bureau of Contract Admin.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sng" strike="noStrike" kern="1200" cap="none" normalizeH="0" baseline="0" dirty="0">
                          <a:ln>
                            <a:noFill/>
                          </a:ln>
                          <a:solidFill>
                            <a:schemeClr val="tx1"/>
                          </a:solidFill>
                          <a:effectLst/>
                          <a:latin typeface="Arial" charset="0"/>
                          <a:ea typeface="+mn-ea"/>
                          <a:cs typeface="+mn-cs"/>
                          <a:hlinkClick r:id="rId7">
                            <a:extLst>
                              <a:ext uri="{A12FA001-AC4F-418D-AE19-62706E023703}">
                                <ahyp:hlinkClr xmlns:ahyp="http://schemas.microsoft.com/office/drawing/2018/hyperlinkcolor" xmlns="" val="tx"/>
                              </a:ext>
                            </a:extLst>
                          </a:hlinkClick>
                        </a:rPr>
                        <a:t>bca.certifications@lacity.org</a:t>
                      </a:r>
                      <a:endParaRPr kumimoji="0" lang="en-US" sz="1800" b="0" i="0" u="sng" strike="noStrike" kern="1200" cap="none" normalizeH="0" baseline="0" dirty="0">
                        <a:ln>
                          <a:noFill/>
                        </a:ln>
                        <a:solidFill>
                          <a:schemeClr val="tx1"/>
                        </a:solidFill>
                        <a:effectLst/>
                        <a:latin typeface="Arial" charset="0"/>
                        <a:ea typeface="+mn-ea"/>
                        <a:cs typeface="+mn-cs"/>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hlinkClick r:id="rId8"/>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3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 Business Assistance Virtual Network</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a:ln>
                            <a:noFill/>
                          </a:ln>
                          <a:solidFill>
                            <a:schemeClr val="tx1"/>
                          </a:solidFill>
                          <a:effectLst/>
                          <a:latin typeface="Arial" charset="0"/>
                          <a:hlinkClick r:id="rId9">
                            <a:extLst>
                              <a:ext uri="{A12FA001-AC4F-418D-AE19-62706E023703}">
                                <ahyp:hlinkClr xmlns:ahyp="http://schemas.microsoft.com/office/drawing/2018/hyperlinkcolor" xmlns="" val="tx"/>
                              </a:ext>
                            </a:extLst>
                          </a:hlinkClick>
                        </a:rPr>
                        <a:t>http://www.labavn.org</a:t>
                      </a:r>
                      <a:r>
                        <a:rPr kumimoji="0" lang="en-US" sz="1800" b="0" i="0" u="none" strike="noStrike" cap="none" normalizeH="0" baseline="0" dirty="0">
                          <a:ln>
                            <a:noFill/>
                          </a:ln>
                          <a:solidFill>
                            <a:schemeClr val="tx1"/>
                          </a:solidFill>
                          <a:effectLst/>
                          <a:latin typeface="Arial" charset="0"/>
                        </a:rPr>
                        <a:t>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300" b="0" i="0" u="none" strike="noStrike" cap="none" normalizeH="0" baseline="0" dirty="0">
                        <a:ln>
                          <a:noFill/>
                        </a:ln>
                        <a:solidFill>
                          <a:schemeClr val="tx2"/>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pPr>
              <a:defRPr/>
            </a:pPr>
            <a:fld id="{F57AFDF0-9673-4701-BF84-12FD5857A83F}" type="slidenum">
              <a:rPr lang="en-US" smtClean="0"/>
              <a:pPr>
                <a:defRPr/>
              </a:pPr>
              <a:t>73</a:t>
            </a:fld>
            <a:endParaRPr lang="en-US" dirty="0"/>
          </a:p>
        </p:txBody>
      </p:sp>
    </p:spTree>
    <p:extLst>
      <p:ext uri="{BB962C8B-B14F-4D97-AF65-F5344CB8AC3E}">
        <p14:creationId xmlns:p14="http://schemas.microsoft.com/office/powerpoint/2010/main" val="24767595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19jxl\Pictures\background-last 11x14.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38000"/>
                    </a14:imgEffect>
                  </a14:imgLayer>
                </a14:imgProps>
              </a:ext>
              <a:ext uri="{28A0092B-C50C-407E-A947-70E740481C1C}">
                <a14:useLocalDpi xmlns:a14="http://schemas.microsoft.com/office/drawing/2010/main"/>
              </a:ext>
            </a:extLst>
          </a:blip>
          <a:srcRect/>
          <a:stretch>
            <a:fillRect/>
          </a:stretch>
        </p:blipFill>
        <p:spPr bwMode="auto">
          <a:xfrm>
            <a:off x="-103909" y="-408214"/>
            <a:ext cx="9247909" cy="72662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FB2FE131-F47E-4615-9D60-39AF31F91E91}" type="slidenum">
              <a:rPr lang="en-US" smtClean="0"/>
              <a:pPr>
                <a:defRPr/>
              </a:pPr>
              <a:t>74</a:t>
            </a:fld>
            <a:endParaRPr lang="en-US" dirty="0"/>
          </a:p>
        </p:txBody>
      </p:sp>
      <p:pic>
        <p:nvPicPr>
          <p:cNvPr id="4" name="Picture 3"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77000" y="5548947"/>
            <a:ext cx="2354263" cy="4708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09600" y="-381000"/>
            <a:ext cx="785164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fontAlgn="auto" hangingPunct="1">
              <a:spcAft>
                <a:spcPts val="0"/>
              </a:spcAft>
              <a:defRPr/>
            </a:pPr>
            <a:r>
              <a:rPr lang="en-US" sz="3200" dirty="0">
                <a:solidFill>
                  <a:schemeClr val="bg1"/>
                </a:solidFill>
              </a:rPr>
              <a:t>DOING BUSINESS with </a:t>
            </a:r>
            <a:br>
              <a:rPr lang="en-US" sz="3200" dirty="0">
                <a:solidFill>
                  <a:schemeClr val="bg1"/>
                </a:solidFill>
              </a:rPr>
            </a:br>
            <a:r>
              <a:rPr lang="en-US" sz="3200" dirty="0">
                <a:solidFill>
                  <a:schemeClr val="bg1"/>
                </a:solidFill>
              </a:rPr>
              <a:t>Los Angeles World Airports</a:t>
            </a:r>
          </a:p>
        </p:txBody>
      </p:sp>
    </p:spTree>
    <p:extLst>
      <p:ext uri="{BB962C8B-B14F-4D97-AF65-F5344CB8AC3E}">
        <p14:creationId xmlns:p14="http://schemas.microsoft.com/office/powerpoint/2010/main" val="311339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467600" cy="1143000"/>
          </a:xfrm>
        </p:spPr>
        <p:txBody>
          <a:bodyPr/>
          <a:lstStyle/>
          <a:p>
            <a:r>
              <a:rPr lang="en-US" sz="2800" b="1" i="1" dirty="0">
                <a:cs typeface="Arial" panose="020B0604020202020204" pitchFamily="34" charset="0"/>
              </a:rPr>
              <a:t>Construction Forecast Report (Planning &amp; Development Group)</a:t>
            </a:r>
          </a:p>
        </p:txBody>
      </p:sp>
      <p:sp>
        <p:nvSpPr>
          <p:cNvPr id="3" name="Content Placeholder 2"/>
          <p:cNvSpPr>
            <a:spLocks noGrp="1"/>
          </p:cNvSpPr>
          <p:nvPr>
            <p:ph idx="1"/>
          </p:nvPr>
        </p:nvSpPr>
        <p:spPr>
          <a:xfrm>
            <a:off x="457200" y="2514600"/>
            <a:ext cx="8229600" cy="1722437"/>
          </a:xfrm>
        </p:spPr>
        <p:txBody>
          <a:bodyPr/>
          <a:lstStyle/>
          <a:p>
            <a:r>
              <a:rPr lang="en-US" sz="2400" dirty="0">
                <a:latin typeface="Arial" panose="020B0604020202020204" pitchFamily="34" charset="0"/>
                <a:cs typeface="Arial" panose="020B0604020202020204" pitchFamily="34" charset="0"/>
              </a:rPr>
              <a:t>See Contracts and Procurements Document</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questions, contact PDGprocurement@lawa.org</a:t>
            </a: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8</a:t>
            </a:fld>
            <a:endParaRPr lang="en-US" dirty="0"/>
          </a:p>
        </p:txBody>
      </p:sp>
    </p:spTree>
    <p:extLst>
      <p:ext uri="{BB962C8B-B14F-4D97-AF65-F5344CB8AC3E}">
        <p14:creationId xmlns:p14="http://schemas.microsoft.com/office/powerpoint/2010/main" val="225497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b="1" i="1" dirty="0">
                <a:cs typeface="Arial" panose="020B0604020202020204" pitchFamily="34" charset="0"/>
              </a:rPr>
              <a:t>Contract Status Report (updated monthly)</a:t>
            </a:r>
          </a:p>
        </p:txBody>
      </p:sp>
      <p:sp>
        <p:nvSpPr>
          <p:cNvPr id="3" name="Content Placeholder 2"/>
          <p:cNvSpPr>
            <a:spLocks noGrp="1"/>
          </p:cNvSpPr>
          <p:nvPr>
            <p:ph idx="1"/>
          </p:nvPr>
        </p:nvSpPr>
        <p:spPr>
          <a:xfrm>
            <a:off x="457200" y="1524000"/>
            <a:ext cx="8229600" cy="4389437"/>
          </a:xfrm>
        </p:spPr>
        <p:txBody>
          <a:bodyPr/>
          <a:lstStyle/>
          <a:p>
            <a:r>
              <a:rPr lang="en-US" dirty="0">
                <a:hlinkClick r:id="rId2"/>
              </a:rPr>
              <a:t>https://www.lawa.org/en/lawa-businesses/lawa-current-opportunities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9</a:t>
            </a:fld>
            <a:endParaRPr lang="en-US" dirty="0"/>
          </a:p>
        </p:txBody>
      </p:sp>
      <p:pic>
        <p:nvPicPr>
          <p:cNvPr id="5" name="Picture 4">
            <a:extLst>
              <a:ext uri="{FF2B5EF4-FFF2-40B4-BE49-F238E27FC236}">
                <a16:creationId xmlns:a16="http://schemas.microsoft.com/office/drawing/2014/main" id="{2A8A8A09-A911-4B59-B417-546A49C8A2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8316" y="2438400"/>
            <a:ext cx="6537450" cy="3505200"/>
          </a:xfrm>
          <a:prstGeom prst="rect">
            <a:avLst/>
          </a:prstGeom>
        </p:spPr>
      </p:pic>
      <p:sp>
        <p:nvSpPr>
          <p:cNvPr id="6" name="Oval 5"/>
          <p:cNvSpPr/>
          <p:nvPr/>
        </p:nvSpPr>
        <p:spPr>
          <a:xfrm>
            <a:off x="1219200" y="53340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p:cNvCxnSpPr/>
          <p:nvPr/>
        </p:nvCxnSpPr>
        <p:spPr>
          <a:xfrm flipH="1">
            <a:off x="2286000" y="5105400"/>
            <a:ext cx="10668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6172200"/>
            <a:ext cx="5029200" cy="381000"/>
          </a:xfrm>
          <a:prstGeom prst="rect">
            <a:avLst/>
          </a:prstGeom>
          <a:noFill/>
        </p:spPr>
        <p:txBody>
          <a:bodyPr wrap="square" rtlCol="0">
            <a:spAutoFit/>
          </a:bodyPr>
          <a:lstStyle/>
          <a:p>
            <a:r>
              <a:rPr lang="en-US" dirty="0"/>
              <a:t>Questions?</a:t>
            </a:r>
          </a:p>
        </p:txBody>
      </p:sp>
    </p:spTree>
    <p:extLst>
      <p:ext uri="{BB962C8B-B14F-4D97-AF65-F5344CB8AC3E}">
        <p14:creationId xmlns:p14="http://schemas.microsoft.com/office/powerpoint/2010/main" val="31347957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29221</TotalTime>
  <Words>5045</Words>
  <Application>Microsoft Office PowerPoint</Application>
  <PresentationFormat>On-screen Show (4:3)</PresentationFormat>
  <Paragraphs>951</Paragraphs>
  <Slides>74</Slides>
  <Notes>39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74</vt:i4>
      </vt:variant>
    </vt:vector>
  </HeadingPairs>
  <TitlesOfParts>
    <vt:vector size="89" baseType="lpstr">
      <vt:lpstr>Arial</vt:lpstr>
      <vt:lpstr>Batang</vt:lpstr>
      <vt:lpstr>Calibri</vt:lpstr>
      <vt:lpstr>Constantia</vt:lpstr>
      <vt:lpstr>Garamond</vt:lpstr>
      <vt:lpstr>Helvetica</vt:lpstr>
      <vt:lpstr>Helvetica Light</vt:lpstr>
      <vt:lpstr>Symbol</vt:lpstr>
      <vt:lpstr>Times New Roman</vt:lpstr>
      <vt:lpstr>Tw Cen MT</vt:lpstr>
      <vt:lpstr>Univers Condensed</vt:lpstr>
      <vt:lpstr>Verdana</vt:lpstr>
      <vt:lpstr>Wingdings</vt:lpstr>
      <vt:lpstr>Wingdings 2</vt:lpstr>
      <vt:lpstr>Flow</vt:lpstr>
      <vt:lpstr>DOING BUSINESS with  Los Angeles World Airports</vt:lpstr>
      <vt:lpstr>Los Angeles World Airports</vt:lpstr>
      <vt:lpstr>Workshop Overview</vt:lpstr>
      <vt:lpstr>Business Opportunities</vt:lpstr>
      <vt:lpstr>Request For Proposals (RFP)</vt:lpstr>
      <vt:lpstr>PowerPoint Presentation</vt:lpstr>
      <vt:lpstr>Additional RFP Requirements</vt:lpstr>
      <vt:lpstr>Construction Forecast Report (Planning &amp; Development Group)</vt:lpstr>
      <vt:lpstr>Contract Status Report (updated monthly)</vt:lpstr>
      <vt:lpstr>Current Contract Status Report:</vt:lpstr>
      <vt:lpstr>Request For Bids (RFB)</vt:lpstr>
      <vt:lpstr>PowerPoint Presentation</vt:lpstr>
      <vt:lpstr>Additional RFB Requirements</vt:lpstr>
      <vt:lpstr>  Soliciting Bids and Proposals</vt:lpstr>
      <vt:lpstr>LAWA Concessions Overview</vt:lpstr>
      <vt:lpstr>LAWA’s Current Concession Operators</vt:lpstr>
      <vt:lpstr>LAWA Concession Opportunities</vt:lpstr>
      <vt:lpstr>LAWA Concession Timelines</vt:lpstr>
      <vt:lpstr>Concessions Contact</vt:lpstr>
      <vt:lpstr>The Development Group (TDG) Procurement </vt:lpstr>
      <vt:lpstr>TDG Procurement - Past Procurements/Contracts</vt:lpstr>
      <vt:lpstr>TDG Procurement Opportunities</vt:lpstr>
      <vt:lpstr>TDG Contact Info</vt:lpstr>
      <vt:lpstr>Registering w/LABAVN…</vt:lpstr>
      <vt:lpstr>Registering on LABAVN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Source Hiring Program</vt:lpstr>
      <vt:lpstr>Program Description</vt:lpstr>
      <vt:lpstr>Next Steps for Selected Contractors</vt:lpstr>
      <vt:lpstr>PowerPoint Presentation</vt:lpstr>
      <vt:lpstr>LAWA Contractor Development &amp; Bonding Program</vt:lpstr>
      <vt:lpstr>LAWA Contractor Development Program Services</vt:lpstr>
      <vt:lpstr>LAWA Contractor Development Program Services</vt:lpstr>
      <vt:lpstr>LAWA Contractor Development Technical Assistance</vt:lpstr>
      <vt:lpstr>LAWA Contractor Development Bid Document Review</vt:lpstr>
      <vt:lpstr>LAWA Contractor Development Contract Monitoring</vt:lpstr>
      <vt:lpstr>PowerPoint Presentation</vt:lpstr>
      <vt:lpstr>SBE (Proprietary) Certification</vt:lpstr>
      <vt:lpstr>SBE (Proprietary) Certification</vt:lpstr>
      <vt:lpstr>Small Local Business (SLB) Certification</vt:lpstr>
      <vt:lpstr>LBE Certification</vt:lpstr>
      <vt:lpstr>LBE Certification</vt:lpstr>
      <vt:lpstr>DVBE (LAWA) Certification</vt:lpstr>
      <vt:lpstr>Recognized for DVBE (LAWA) Certification </vt:lpstr>
      <vt:lpstr>DVBE (LAWA) Certification</vt:lpstr>
      <vt:lpstr>LAWA’s Local Small Business Enterprise (LSBE) Certification Recognition</vt:lpstr>
      <vt:lpstr>LAWA’s Local Small Business Enterprise (LSBE) Certification Recognition</vt:lpstr>
      <vt:lpstr> DBE/ACDBE Certification Requirements</vt:lpstr>
      <vt:lpstr>PowerPoint Presentation</vt:lpstr>
      <vt:lpstr>DBE / ACDBE Certification</vt:lpstr>
      <vt:lpstr>DBE/ACDBE  Certification Process</vt:lpstr>
      <vt:lpstr>Getting Certified</vt:lpstr>
      <vt:lpstr>PowerPoint Presentation</vt:lpstr>
      <vt:lpstr>Administrative Requirements</vt:lpstr>
      <vt:lpstr>Administrative Requirements</vt:lpstr>
      <vt:lpstr>Administrative Requirements</vt:lpstr>
      <vt:lpstr>  Next Steps…</vt:lpstr>
      <vt:lpstr>  Next Steps…</vt:lpstr>
      <vt:lpstr>Next Steps… (cont.)</vt:lpstr>
      <vt:lpstr>Contact Information</vt:lpstr>
      <vt:lpstr>PowerPoint Presentation</vt:lpstr>
    </vt:vector>
  </TitlesOfParts>
  <Company>Department of Airports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WITH LAWA</dc:title>
  <dc:creator>a08ext</dc:creator>
  <cp:lastModifiedBy>FLANNIGAN, JASON M.</cp:lastModifiedBy>
  <cp:revision>644</cp:revision>
  <cp:lastPrinted>2020-02-05T15:06:06Z</cp:lastPrinted>
  <dcterms:created xsi:type="dcterms:W3CDTF">2011-04-19T23:17:39Z</dcterms:created>
  <dcterms:modified xsi:type="dcterms:W3CDTF">2021-08-04T19:15:47Z</dcterms:modified>
</cp:coreProperties>
</file>