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4229" r:id="rId4"/>
  </p:sldMasterIdLst>
  <p:notesMasterIdLst>
    <p:notesMasterId r:id="rId6"/>
  </p:notesMasterIdLst>
  <p:handoutMasterIdLst>
    <p:handoutMasterId r:id="rId7"/>
  </p:handoutMasterIdLst>
  <p:sldIdLst>
    <p:sldId id="350" r:id="rId5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6007"/>
    <a:srgbClr val="528F4F"/>
    <a:srgbClr val="E48312"/>
    <a:srgbClr val="49955B"/>
    <a:srgbClr val="E41F12"/>
    <a:srgbClr val="9C4E4E"/>
    <a:srgbClr val="133E57"/>
    <a:srgbClr val="184259"/>
    <a:srgbClr val="700000"/>
    <a:srgbClr val="5E20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F5AB1C69-6EDB-4FF4-983F-18BD219EF32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07" autoAdjust="0"/>
    <p:restoredTop sz="94652" autoAdjust="0"/>
  </p:normalViewPr>
  <p:slideViewPr>
    <p:cSldViewPr snapToGrid="0">
      <p:cViewPr varScale="1">
        <p:scale>
          <a:sx n="72" d="100"/>
          <a:sy n="72" d="100"/>
        </p:scale>
        <p:origin x="498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121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1" d="100"/>
          <a:sy n="91" d="100"/>
        </p:scale>
        <p:origin x="-3714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2BF7510-B9ED-40E0-8274-4F64AD62B83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5E24B0-B97F-4932-93CD-4307D6181DC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C0AA17F-CB06-445B-ACD3-321E84E51A80}" type="datetimeFigureOut">
              <a:rPr lang="en-US" smtClean="0"/>
              <a:t>5/26/2020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C3A0DF-A8A7-4EF4-96E5-757FFFC2A9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BEC987-E8F6-4FD2-BFB2-04815BD1D2F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C078EF9-7F2B-4B20-A25C-9E80C16977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114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06141C0-BF72-4A20-AFA7-D05563D549B7}" type="datetimeFigureOut">
              <a:rPr lang="en-US" smtClean="0"/>
              <a:t>5/26/2020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6AAF9CF-D1E5-49FD-94F7-B246BB67E2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285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LAWA’s responsibility:</a:t>
            </a:r>
            <a:r>
              <a:rPr lang="en-US" dirty="0"/>
              <a:t> Any buildings/structures on LAWA land are LAWA’s resp.</a:t>
            </a:r>
          </a:p>
          <a:p>
            <a:endParaRPr lang="en-US" dirty="0"/>
          </a:p>
          <a:p>
            <a:r>
              <a:rPr lang="en-US" b="1" dirty="0"/>
              <a:t>LAWA leases/agreements:</a:t>
            </a:r>
            <a:r>
              <a:rPr lang="en-US" dirty="0"/>
              <a:t> Tenant must comply with all Fed/State/Local laws/ordinances/regulations, which includes the Code.</a:t>
            </a:r>
          </a:p>
          <a:p>
            <a:endParaRPr lang="en-US" dirty="0"/>
          </a:p>
          <a:p>
            <a:r>
              <a:rPr lang="en-US" b="1" dirty="0"/>
              <a:t>CDG: Ensures tenant compliance:</a:t>
            </a:r>
            <a:r>
              <a:rPr lang="en-US" dirty="0"/>
              <a:t> CDG ensures tenants comply with leases/agreements, therefore we are for ensuring tenants comply with Code.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AF9CF-D1E5-49FD-94F7-B246BB67E24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178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12/04/2019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D99DD2A-B520-4620-9B43-64B657BA2D42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10709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12/04/2019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D99DD2A-B520-4620-9B43-64B657BA2D42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593257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12/04/2019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D99DD2A-B520-4620-9B43-64B657BA2D4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  <p:sp>
        <p:nvSpPr>
          <p:cNvPr id="12" name="Rectangle: Rounded Corners 6">
            <a:extLst>
              <a:ext uri="{FF2B5EF4-FFF2-40B4-BE49-F238E27FC236}">
                <a16:creationId xmlns:a16="http://schemas.microsoft.com/office/drawing/2014/main" id="{1AD7857E-8E0E-4AC1-ABDC-E42462C788DE}"/>
              </a:ext>
            </a:extLst>
          </p:cNvPr>
          <p:cNvSpPr/>
          <p:nvPr userDrawn="1"/>
        </p:nvSpPr>
        <p:spPr>
          <a:xfrm>
            <a:off x="1750844" y="3962401"/>
            <a:ext cx="8690313" cy="1908173"/>
          </a:xfrm>
          <a:prstGeom prst="roundRect">
            <a:avLst>
              <a:gd name="adj" fmla="val 6552"/>
            </a:avLst>
          </a:prstGeom>
          <a:solidFill>
            <a:schemeClr val="accent3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67905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12/04/2019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D99DD2A-B520-4620-9B43-64B657BA2D42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0482088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12/04/2019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D99DD2A-B520-4620-9B43-64B657BA2D4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8794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12/04/2019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D99DD2A-B520-4620-9B43-64B657BA2D42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892528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12/04/2019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DD2A-B520-4620-9B43-64B657BA2D42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29112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12/04/2019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DD2A-B520-4620-9B43-64B657BA2D42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597080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7326" y="995967"/>
            <a:ext cx="6238874" cy="1260000"/>
          </a:xfrm>
        </p:spPr>
        <p:txBody>
          <a:bodyPr anchor="ctr" anchorCtr="0">
            <a:noAutofit/>
          </a:bodyPr>
          <a:lstStyle>
            <a:lvl1pPr algn="r">
              <a:defRPr sz="3000" b="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 bwMode="blackGray">
          <a:xfrm>
            <a:off x="8014200" y="995968"/>
            <a:ext cx="3492000" cy="4866064"/>
          </a:xfrm>
          <a:prstGeom prst="roundRect">
            <a:avLst>
              <a:gd name="adj" fmla="val 2371"/>
            </a:avLst>
          </a:prstGeom>
          <a:solidFill>
            <a:schemeClr val="bg2">
              <a:lumMod val="75000"/>
              <a:lumOff val="25000"/>
            </a:schemeClr>
          </a:solidFill>
          <a:ln w="28575" cap="sq" cmpd="sng">
            <a:solidFill>
              <a:schemeClr val="accent3">
                <a:lumMod val="50000"/>
              </a:schemeClr>
            </a:solidFill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5849" y="2255967"/>
            <a:ext cx="6610351" cy="3476618"/>
          </a:xfrm>
        </p:spPr>
        <p:txBody>
          <a:bodyPr anchor="t"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12/04/2019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DD2A-B520-4620-9B43-64B657BA2D42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69382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12/04/2019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DD2A-B520-4620-9B43-64B657BA2D42}" type="slidenum">
              <a:rPr lang="en-US" noProof="0" smtClean="0"/>
              <a:t>‹#›</a:t>
            </a:fld>
            <a:endParaRPr lang="en-US" noProof="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28F7C25-BFB6-430F-87B6-7D0D2C7493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-185517" y="1223433"/>
            <a:ext cx="504000" cy="0"/>
          </a:xfrm>
          <a:prstGeom prst="line">
            <a:avLst/>
          </a:prstGeom>
          <a:ln w="127000" cap="sq">
            <a:solidFill>
              <a:schemeClr val="accent3"/>
            </a:solidFill>
            <a:miter lim="800000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5124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12/04/2019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D99DD2A-B520-4620-9B43-64B657BA2D42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02696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12/04/2019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D99DD2A-B520-4620-9B43-64B657BA2D4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44449DE-635B-4B23-9B8B-C95A5B8764DB}"/>
              </a:ext>
            </a:extLst>
          </p:cNvPr>
          <p:cNvSpPr/>
          <p:nvPr userDrawn="1"/>
        </p:nvSpPr>
        <p:spPr>
          <a:xfrm>
            <a:off x="663356" y="1790228"/>
            <a:ext cx="10863358" cy="4080348"/>
          </a:xfrm>
          <a:prstGeom prst="roundRect">
            <a:avLst>
              <a:gd name="adj" fmla="val 2634"/>
            </a:avLst>
          </a:prstGeom>
          <a:solidFill>
            <a:schemeClr val="accent3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8539E0A-8009-4A6E-A7A1-5AEFA5220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V="1">
            <a:off x="57150" y="996911"/>
            <a:ext cx="3666" cy="491143"/>
          </a:xfrm>
          <a:prstGeom prst="line">
            <a:avLst/>
          </a:prstGeom>
          <a:ln w="127000" cap="sq">
            <a:solidFill>
              <a:schemeClr val="accent3"/>
            </a:solidFill>
            <a:miter lim="800000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157327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12/04/2019</a:t>
            </a:r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D99DD2A-B520-4620-9B43-64B657BA2D42}" type="slidenum">
              <a:rPr lang="en-US" noProof="0" smtClean="0"/>
              <a:t>‹#›</a:t>
            </a:fld>
            <a:endParaRPr lang="en-US" noProof="0" dirty="0"/>
          </a:p>
        </p:txBody>
      </p:sp>
      <p:pic>
        <p:nvPicPr>
          <p:cNvPr id="11" name="Picture 10" descr="Celestia-R1---OverlayContentHD.png">
            <a:extLst>
              <a:ext uri="{FF2B5EF4-FFF2-40B4-BE49-F238E27FC236}">
                <a16:creationId xmlns:a16="http://schemas.microsoft.com/office/drawing/2014/main" id="{A1E35E73-B2F7-41DF-AAD2-58E6BE2710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031B0A9-3E16-4C5B-A6CE-045BCB91A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V="1">
            <a:off x="57150" y="939761"/>
            <a:ext cx="3666" cy="491143"/>
          </a:xfrm>
          <a:prstGeom prst="line">
            <a:avLst/>
          </a:prstGeom>
          <a:ln w="127000" cap="sq">
            <a:solidFill>
              <a:schemeClr val="accent3"/>
            </a:solidFill>
            <a:miter lim="800000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74203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12/04/2019</a:t>
            </a:r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DD2A-B520-4620-9B43-64B657BA2D42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77625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12/04/2019</a:t>
            </a:r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DD2A-B520-4620-9B43-64B657BA2D42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69669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12/04/2019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DD2A-B520-4620-9B43-64B657BA2D42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6299643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12/04/2019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D99DD2A-B520-4620-9B43-64B657BA2D42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55785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noProof="0"/>
              <a:t>12/04/2019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D99DD2A-B520-4620-9B43-64B657BA2D42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66825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0" r:id="rId1"/>
    <p:sldLayoutId id="2147484231" r:id="rId2"/>
    <p:sldLayoutId id="2147484232" r:id="rId3"/>
    <p:sldLayoutId id="2147484233" r:id="rId4"/>
    <p:sldLayoutId id="2147484234" r:id="rId5"/>
    <p:sldLayoutId id="2147484235" r:id="rId6"/>
    <p:sldLayoutId id="2147484236" r:id="rId7"/>
    <p:sldLayoutId id="2147484237" r:id="rId8"/>
    <p:sldLayoutId id="2147484238" r:id="rId9"/>
    <p:sldLayoutId id="2147484239" r:id="rId10"/>
    <p:sldLayoutId id="2147484240" r:id="rId11"/>
    <p:sldLayoutId id="2147484241" r:id="rId12"/>
    <p:sldLayoutId id="2147484242" r:id="rId13"/>
    <p:sldLayoutId id="2147484243" r:id="rId14"/>
    <p:sldLayoutId id="2147484244" r:id="rId15"/>
    <p:sldLayoutId id="2147484245" r:id="rId16"/>
    <p:sldLayoutId id="2147483669" r:id="rId17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www.lawa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060690" y="5694218"/>
            <a:ext cx="4298546" cy="20781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060690" y="4324971"/>
            <a:ext cx="3301019" cy="222091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2069003" y="3975589"/>
            <a:ext cx="1264747" cy="239309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3801" y="559654"/>
            <a:ext cx="8911687" cy="1024217"/>
          </a:xfrm>
        </p:spPr>
        <p:txBody>
          <a:bodyPr>
            <a:normAutofit fontScale="90000"/>
          </a:bodyPr>
          <a:lstStyle/>
          <a:p>
            <a:r>
              <a:rPr lang="en-US" u="sng" dirty="0"/>
              <a:t>Did you receive an NOV</a:t>
            </a:r>
            <a:r>
              <a:rPr lang="en-US" sz="4400" u="sng" dirty="0"/>
              <a:t>?</a:t>
            </a:r>
            <a:br>
              <a:rPr lang="en-US" sz="4000" u="sng" dirty="0"/>
            </a:br>
            <a:r>
              <a:rPr lang="en-US" sz="2700" b="1" dirty="0">
                <a:solidFill>
                  <a:srgbClr val="528F4F"/>
                </a:solidFill>
              </a:rPr>
              <a:t>NOV Sample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8953" y="440533"/>
            <a:ext cx="4807271" cy="6218987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015554" y="0"/>
            <a:ext cx="1146283" cy="370396"/>
          </a:xfrm>
        </p:spPr>
        <p:txBody>
          <a:bodyPr/>
          <a:lstStyle/>
          <a:p>
            <a:r>
              <a:rPr lang="en-US" noProof="0"/>
              <a:t>12/04/2019</a:t>
            </a:r>
            <a:endParaRPr lang="en-US" noProof="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DD2A-B520-4620-9B43-64B657BA2D42}" type="slidenum">
              <a:rPr lang="en-US" noProof="0" smtClean="0"/>
              <a:t>1</a:t>
            </a:fld>
            <a:endParaRPr lang="en-US" noProof="0" dirty="0"/>
          </a:p>
        </p:txBody>
      </p:sp>
      <p:pic>
        <p:nvPicPr>
          <p:cNvPr id="9" name="Picture 8" descr="Lawa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534" y="194733"/>
            <a:ext cx="1066046" cy="42937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angle 9"/>
          <p:cNvSpPr/>
          <p:nvPr/>
        </p:nvSpPr>
        <p:spPr>
          <a:xfrm>
            <a:off x="7453994" y="2401779"/>
            <a:ext cx="530678" cy="8459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074480" y="2528677"/>
            <a:ext cx="351063" cy="9317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074480" y="2691494"/>
            <a:ext cx="987877" cy="8381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48926" y="2691494"/>
            <a:ext cx="785132" cy="9742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3991" y="1534885"/>
            <a:ext cx="8915400" cy="5143685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000" b="1" dirty="0"/>
              <a:t> 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Recipient (LAWA CEO)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Company Name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Address of Violation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Notice #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Property ID (LA County Assessor’s)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Inspection Date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Notice Date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Due Date (30 Days from Notice Date)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“Emailed To LAWA” Date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Standard Notice Language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Violation Number and Applicable Code Section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Applicable Code Section Language – “</a:t>
            </a:r>
            <a:r>
              <a:rPr lang="en-US" sz="1400" dirty="0">
                <a:solidFill>
                  <a:srgbClr val="FF0000"/>
                </a:solidFill>
              </a:rPr>
              <a:t>Forthwith</a:t>
            </a:r>
            <a:r>
              <a:rPr lang="en-US" sz="1400" dirty="0">
                <a:solidFill>
                  <a:schemeClr val="tx1"/>
                </a:solidFill>
              </a:rPr>
              <a:t>”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Location of Violation and Instructions to Comply</a:t>
            </a:r>
          </a:p>
          <a:p>
            <a:pPr marL="0" indent="0">
              <a:buNone/>
            </a:pPr>
            <a:r>
              <a:rPr lang="en-US" sz="1100" dirty="0"/>
              <a:t>Note: Photos may be attached at end of NOV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10863346" y="1304925"/>
            <a:ext cx="452354" cy="857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0872651" y="1428750"/>
            <a:ext cx="376595" cy="7850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01634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EC94942-C689-461B-8649-1FD863C6BA2B}">
  <ds:schemaRefs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elements/1.1/"/>
    <ds:schemaRef ds:uri="16c05727-aa75-4e4a-9b5f-8a80a1165891"/>
    <ds:schemaRef ds:uri="71af3243-3dd4-4a8d-8c0d-dd76da1f02a5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8C25A74-1E0C-4362-AFA3-6197BD285F3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6277B9-27DA-47CA-9593-62E4BB44AB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0</TotalTime>
  <Words>150</Words>
  <Application>Microsoft Office PowerPoint</Application>
  <PresentationFormat>Widescreen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Wingdings 3</vt:lpstr>
      <vt:lpstr>Wisp</vt:lpstr>
      <vt:lpstr>Did you receive an NOV? NOV Sample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2019-09-25T23:19:51Z</dcterms:created>
  <dcterms:modified xsi:type="dcterms:W3CDTF">2020-05-26T23:37:53Z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