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4229" r:id="rId4"/>
  </p:sldMasterIdLst>
  <p:notesMasterIdLst>
    <p:notesMasterId r:id="rId8"/>
  </p:notesMasterIdLst>
  <p:handoutMasterIdLst>
    <p:handoutMasterId r:id="rId9"/>
  </p:handoutMasterIdLst>
  <p:sldIdLst>
    <p:sldId id="384" r:id="rId5"/>
    <p:sldId id="362" r:id="rId6"/>
    <p:sldId id="350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6007"/>
    <a:srgbClr val="528F4F"/>
    <a:srgbClr val="E48312"/>
    <a:srgbClr val="49955B"/>
    <a:srgbClr val="E41F12"/>
    <a:srgbClr val="9C4E4E"/>
    <a:srgbClr val="133E57"/>
    <a:srgbClr val="184259"/>
    <a:srgbClr val="700000"/>
    <a:srgbClr val="5E2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07" autoAdjust="0"/>
    <p:restoredTop sz="94652" autoAdjust="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2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-371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BF7510-B9ED-40E0-8274-4F64AD62B8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E24B0-B97F-4932-93CD-4307D6181D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0AA17F-CB06-445B-ACD3-321E84E51A80}" type="datetimeFigureOut">
              <a:rPr lang="en-US" smtClean="0"/>
              <a:t>5/27/2020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3A0DF-A8A7-4EF4-96E5-757FFFC2A9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EC987-E8F6-4FD2-BFB2-04815BD1D2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078EF9-7F2B-4B20-A25C-9E80C16977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06141C0-BF72-4A20-AFA7-D05563D549B7}" type="datetimeFigureOut">
              <a:rPr lang="en-US" smtClean="0"/>
              <a:t>5/27/2020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AAF9CF-D1E5-49FD-94F7-B246BB67E2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8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LAWA’s responsibility:</a:t>
            </a:r>
            <a:r>
              <a:rPr lang="en-US" dirty="0"/>
              <a:t> Any buildings/structures on LAWA land are LAWA’s resp.</a:t>
            </a:r>
          </a:p>
          <a:p>
            <a:endParaRPr lang="en-US" dirty="0"/>
          </a:p>
          <a:p>
            <a:r>
              <a:rPr lang="en-US" b="1" dirty="0"/>
              <a:t>LAWA leases/agreements:</a:t>
            </a:r>
            <a:r>
              <a:rPr lang="en-US" dirty="0"/>
              <a:t> Tenant must comply with all Fed/State/Local laws/ordinances/regulations, which includes the Code.</a:t>
            </a:r>
          </a:p>
          <a:p>
            <a:endParaRPr lang="en-US" dirty="0"/>
          </a:p>
          <a:p>
            <a:r>
              <a:rPr lang="en-US" b="1" dirty="0"/>
              <a:t>CDG: Ensures tenant compliance:</a:t>
            </a:r>
            <a:r>
              <a:rPr lang="en-US" dirty="0"/>
              <a:t> CDG ensures tenants comply with leases/agreements, therefore we are for ensuring tenants comply with 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AF9CF-D1E5-49FD-94F7-B246BB67E24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AF9CF-D1E5-49FD-94F7-B246BB67E24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121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LAWA’s responsibility:</a:t>
            </a:r>
            <a:r>
              <a:rPr lang="en-US" dirty="0"/>
              <a:t> Any buildings/structures on LAWA land are LAWA’s resp.</a:t>
            </a:r>
          </a:p>
          <a:p>
            <a:endParaRPr lang="en-US" dirty="0"/>
          </a:p>
          <a:p>
            <a:r>
              <a:rPr lang="en-US" b="1" dirty="0"/>
              <a:t>LAWA leases/agreements:</a:t>
            </a:r>
            <a:r>
              <a:rPr lang="en-US" dirty="0"/>
              <a:t> Tenant must comply with all Fed/State/Local laws/ordinances/regulations, which includes the Code.</a:t>
            </a:r>
          </a:p>
          <a:p>
            <a:endParaRPr lang="en-US" dirty="0"/>
          </a:p>
          <a:p>
            <a:r>
              <a:rPr lang="en-US" b="1" dirty="0"/>
              <a:t>CDG: Ensures tenant compliance:</a:t>
            </a:r>
            <a:r>
              <a:rPr lang="en-US" dirty="0"/>
              <a:t> CDG ensures tenants comply with leases/agreements, therefore we are for ensuring tenants comply with 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AF9CF-D1E5-49FD-94F7-B246BB67E24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7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070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9325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12" name="Rectangle: Rounded Corners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750844" y="3962401"/>
            <a:ext cx="8690313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67905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48208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79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89252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29112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59708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6" y="995967"/>
            <a:ext cx="6238874" cy="1260000"/>
          </a:xfrm>
        </p:spPr>
        <p:txBody>
          <a:bodyPr anchor="ctr" anchorCtr="0">
            <a:noAutofit/>
          </a:bodyPr>
          <a:lstStyle>
            <a:lvl1pPr algn="r">
              <a:defRPr sz="3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8014200" y="995968"/>
            <a:ext cx="3492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5849" y="2255967"/>
            <a:ext cx="6610351" cy="3476618"/>
          </a:xfrm>
        </p:spPr>
        <p:txBody>
          <a:bodyPr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6938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12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0269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663356" y="1790228"/>
            <a:ext cx="10863358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9691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5732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11" name="Picture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3976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420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762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966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629964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557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6682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  <p:sldLayoutId id="2147484241" r:id="rId12"/>
    <p:sldLayoutId id="2147484242" r:id="rId13"/>
    <p:sldLayoutId id="2147484243" r:id="rId14"/>
    <p:sldLayoutId id="2147484244" r:id="rId15"/>
    <p:sldLayoutId id="2147484245" r:id="rId16"/>
    <p:sldLayoutId id="2147483669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a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hyperlink" Target="https://www.lawa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law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3293" y="624110"/>
            <a:ext cx="9651319" cy="1280890"/>
          </a:xfrm>
        </p:spPr>
        <p:txBody>
          <a:bodyPr>
            <a:normAutofit/>
          </a:bodyPr>
          <a:lstStyle/>
          <a:p>
            <a:r>
              <a:rPr lang="en-US" sz="4000" u="sng" dirty="0"/>
              <a:t>RESPONSIVENESS</a:t>
            </a:r>
            <a:br>
              <a:rPr lang="en-US" sz="4000" u="sng" dirty="0"/>
            </a:br>
            <a:r>
              <a:rPr lang="en-US" sz="2400" b="1" dirty="0">
                <a:solidFill>
                  <a:srgbClr val="528F4F"/>
                </a:solidFill>
              </a:rPr>
              <a:t>Resolve NOV violations within </a:t>
            </a:r>
            <a:r>
              <a:rPr lang="en-US" sz="2400" b="1" dirty="0">
                <a:solidFill>
                  <a:srgbClr val="FF0000"/>
                </a:solidFill>
              </a:rPr>
              <a:t>30 days</a:t>
            </a: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1</a:t>
            </a:fld>
            <a:endParaRPr lang="en-US" noProof="0" dirty="0"/>
          </a:p>
        </p:txBody>
      </p:sp>
      <p:pic>
        <p:nvPicPr>
          <p:cNvPr id="6" name="Picture 5" descr="Lawa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194733"/>
            <a:ext cx="1066046" cy="4293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89212" y="2425065"/>
            <a:ext cx="8915400" cy="377762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LAFD Inspector issues a Notice of Violation (NOV) for any Fire Code violations identified during annual site walk.</a:t>
            </a:r>
          </a:p>
          <a:p>
            <a:pPr>
              <a:lnSpc>
                <a:spcPct val="150000"/>
              </a:lnSpc>
            </a:pPr>
            <a:r>
              <a:rPr lang="en-US" dirty="0"/>
              <a:t>NOV will also include any outstanding Reg. 4 violations.</a:t>
            </a:r>
          </a:p>
          <a:p>
            <a:pPr>
              <a:lnSpc>
                <a:spcPct val="150000"/>
              </a:lnSpc>
            </a:pPr>
            <a:r>
              <a:rPr lang="en-US" dirty="0"/>
              <a:t>NOV provides 30 calendar days to address violations.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/>
              <a:t>“</a:t>
            </a:r>
            <a:r>
              <a:rPr lang="en-US" b="1" dirty="0">
                <a:solidFill>
                  <a:srgbClr val="FF0000"/>
                </a:solidFill>
              </a:rPr>
              <a:t>FORTHWITH</a:t>
            </a:r>
            <a:r>
              <a:rPr lang="en-US" b="1" dirty="0"/>
              <a:t>” requires immediate remediation</a:t>
            </a:r>
          </a:p>
          <a:p>
            <a:pPr>
              <a:lnSpc>
                <a:spcPct val="150000"/>
              </a:lnSpc>
            </a:pPr>
            <a:r>
              <a:rPr lang="en-US" dirty="0"/>
              <a:t>LAFD may require Tenant provide 24/7 immediate Fire Watch for any critical Reg. 4 violation in order to ensure safety of people and structure until Reg. 4 violation is properly addressed.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1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urled page">
            <a:extLst>
              <a:ext uri="{FF2B5EF4-FFF2-40B4-BE49-F238E27FC236}">
                <a16:creationId xmlns:a16="http://schemas.microsoft.com/office/drawing/2014/main" id="{F54CE4C8-2431-43FB-87C3-391A3BFF8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586" y="1209516"/>
            <a:ext cx="1157288" cy="115728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2</a:t>
            </a:fld>
            <a:endParaRPr lang="en-US" noProof="0" dirty="0"/>
          </a:p>
        </p:txBody>
      </p:sp>
      <p:pic>
        <p:nvPicPr>
          <p:cNvPr id="8" name="Picture 7" descr="Lawa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194733"/>
            <a:ext cx="1066046" cy="42937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646512" y="553038"/>
            <a:ext cx="8911687" cy="1129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u="sng" dirty="0">
                <a:solidFill>
                  <a:srgbClr val="000000">
                    <a:lumMod val="85000"/>
                    <a:lumOff val="15000"/>
                  </a:srgbClr>
                </a:solidFill>
              </a:rPr>
              <a:t>RESPONSIVENESS</a:t>
            </a:r>
            <a:endParaRPr lang="en-US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r>
              <a:rPr lang="en-US" sz="2400" b="1" dirty="0">
                <a:solidFill>
                  <a:srgbClr val="528F4F"/>
                </a:solidFill>
              </a:rPr>
              <a:t>NOV Timeline </a:t>
            </a:r>
            <a:r>
              <a:rPr lang="en-US" sz="2800" dirty="0">
                <a:solidFill>
                  <a:schemeClr val="tx1"/>
                </a:solidFill>
              </a:rPr>
              <a:t>– </a:t>
            </a:r>
            <a:r>
              <a:rPr lang="en-US" sz="2800" dirty="0">
                <a:solidFill>
                  <a:srgbClr val="FF0000"/>
                </a:solidFill>
                <a:latin typeface="Brush Script MT" panose="03060802040406070304" pitchFamily="66" charset="0"/>
              </a:rPr>
              <a:t>30 days</a:t>
            </a:r>
            <a:r>
              <a:rPr lang="en-US" sz="2800" u="sng" dirty="0">
                <a:solidFill>
                  <a:srgbClr val="FF0000"/>
                </a:solidFill>
                <a:latin typeface="Brush Script MT" panose="03060802040406070304" pitchFamily="66" charset="0"/>
              </a:rPr>
              <a:t> 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1465188" y="4365006"/>
            <a:ext cx="1021977" cy="72100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/>
              <a:t>LAFD sends  Notice (NOV) to LAWA</a:t>
            </a:r>
          </a:p>
        </p:txBody>
      </p:sp>
      <p:sp>
        <p:nvSpPr>
          <p:cNvPr id="12" name="Text Placeholder 33">
            <a:extLst>
              <a:ext uri="{FF2B5EF4-FFF2-40B4-BE49-F238E27FC236}">
                <a16:creationId xmlns:a16="http://schemas.microsoft.com/office/drawing/2014/main" id="{181BCB65-05D6-4968-A705-E5461BD4B7EF}"/>
              </a:ext>
            </a:extLst>
          </p:cNvPr>
          <p:cNvSpPr txBox="1">
            <a:spLocks/>
          </p:cNvSpPr>
          <p:nvPr/>
        </p:nvSpPr>
        <p:spPr>
          <a:xfrm>
            <a:off x="3715261" y="2574115"/>
            <a:ext cx="5238239" cy="7504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200" b="1" u="sng" dirty="0"/>
              <a:t>Every TUE. – by close of business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800" dirty="0"/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/>
              <a:t>Tenant emails update for each violation on NOV (action plan, ECD) </a:t>
            </a:r>
            <a:r>
              <a:rPr lang="en-US" sz="1100" dirty="0">
                <a:sym typeface="Wingdings" panose="05000000000000000000" pitchFamily="2" charset="2"/>
              </a:rPr>
              <a:t>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>
                <a:sym typeface="Wingdings" panose="05000000000000000000" pitchFamily="2" charset="2"/>
              </a:rPr>
              <a:t>to BRM</a:t>
            </a:r>
            <a:endParaRPr lang="en-US" sz="1100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11214B34-DA9D-4C1E-8508-23F492C53998}"/>
              </a:ext>
            </a:extLst>
          </p:cNvPr>
          <p:cNvSpPr txBox="1">
            <a:spLocks/>
          </p:cNvSpPr>
          <p:nvPr/>
        </p:nvSpPr>
        <p:spPr>
          <a:xfrm>
            <a:off x="2511562" y="3617064"/>
            <a:ext cx="1150884" cy="116995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/>
              <a:t>LAWA/BRM forwards to Tenant – requests </a:t>
            </a:r>
            <a:r>
              <a:rPr lang="en-US" sz="1000" dirty="0" err="1"/>
              <a:t>ack</a:t>
            </a:r>
            <a:r>
              <a:rPr lang="en-US" sz="1000" dirty="0"/>
              <a:t>   (1 bus. day)</a:t>
            </a:r>
            <a:r>
              <a:rPr lang="en-US" sz="1000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n-US" sz="1000" dirty="0">
                <a:sym typeface="Wingdings" panose="05000000000000000000" pitchFamily="2" charset="2"/>
              </a:rPr>
              <a:t>Tenant emails </a:t>
            </a:r>
            <a:r>
              <a:rPr lang="en-US" sz="1000" dirty="0" err="1">
                <a:sym typeface="Wingdings" panose="05000000000000000000" pitchFamily="2" charset="2"/>
              </a:rPr>
              <a:t>ack</a:t>
            </a:r>
            <a:r>
              <a:rPr lang="en-US" sz="1000" dirty="0">
                <a:sym typeface="Wingdings" panose="05000000000000000000" pitchFamily="2" charset="2"/>
              </a:rPr>
              <a:t> to BRM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Rectangle 7" descr="timeline">
            <a:extLst>
              <a:ext uri="{FF2B5EF4-FFF2-40B4-BE49-F238E27FC236}">
                <a16:creationId xmlns:a16="http://schemas.microsoft.com/office/drawing/2014/main" id="{2B8D0290-68FF-400B-B201-1F38FEE76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000" y="5565347"/>
            <a:ext cx="9251638" cy="45719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1165429" y="5691349"/>
            <a:ext cx="1402915" cy="521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CLOCK STARTS </a:t>
            </a:r>
          </a:p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Day 1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2337621" y="5717748"/>
            <a:ext cx="1191355" cy="521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Day 2-4</a:t>
            </a:r>
          </a:p>
        </p:txBody>
      </p:sp>
      <p:sp>
        <p:nvSpPr>
          <p:cNvPr id="17" name="Oval 9" descr="decorative element">
            <a:extLst>
              <a:ext uri="{FF2B5EF4-FFF2-40B4-BE49-F238E27FC236}">
                <a16:creationId xmlns:a16="http://schemas.microsoft.com/office/drawing/2014/main" id="{6A7147D9-5182-4F63-A1F6-2C7F380BC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210" y="5439348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 w="12700">
            <a:solidFill>
              <a:schemeClr val="tx1"/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Oval 17" descr="decorative element">
            <a:extLst>
              <a:ext uri="{FF2B5EF4-FFF2-40B4-BE49-F238E27FC236}">
                <a16:creationId xmlns:a16="http://schemas.microsoft.com/office/drawing/2014/main" id="{3184FF17-95E1-488F-85D0-829B663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7365" y="5439348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 w="12700">
            <a:solidFill>
              <a:schemeClr val="tx1"/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Oval 19" descr="decorative element">
            <a:extLst>
              <a:ext uri="{FF2B5EF4-FFF2-40B4-BE49-F238E27FC236}">
                <a16:creationId xmlns:a16="http://schemas.microsoft.com/office/drawing/2014/main" id="{E8029F86-BAEB-4FB6-9968-621202C1E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4854" y="5440142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 w="38100">
            <a:solidFill>
              <a:srgbClr val="E41F12"/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flipH="1">
            <a:off x="1830825" y="4945309"/>
            <a:ext cx="129375" cy="455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4130794" y="3350212"/>
            <a:ext cx="131887" cy="6438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3534177" y="4000654"/>
            <a:ext cx="2426862" cy="918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b="1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Wk</a:t>
            </a:r>
            <a:r>
              <a:rPr lang="en-US" sz="1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 1:</a:t>
            </a: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Tenant provides to BRM for 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u="sng" dirty="0">
                <a:solidFill>
                  <a:srgbClr val="000000">
                    <a:lumMod val="75000"/>
                    <a:lumOff val="25000"/>
                  </a:srgbClr>
                </a:solidFill>
              </a:rPr>
              <a:t>each violation</a:t>
            </a: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: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 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1) Action plan (proposed solution)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2)  </a:t>
            </a:r>
            <a:r>
              <a:rPr lang="en-US" sz="10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Estim</a:t>
            </a: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. completion date</a:t>
            </a:r>
          </a:p>
        </p:txBody>
      </p:sp>
      <p:sp>
        <p:nvSpPr>
          <p:cNvPr id="23" name="Down Arrow 22"/>
          <p:cNvSpPr/>
          <p:nvPr/>
        </p:nvSpPr>
        <p:spPr>
          <a:xfrm flipH="1">
            <a:off x="4116166" y="4945308"/>
            <a:ext cx="129375" cy="455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flipH="1">
            <a:off x="2832535" y="4945309"/>
            <a:ext cx="129375" cy="455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Text Placeholder 35">
            <a:extLst>
              <a:ext uri="{FF2B5EF4-FFF2-40B4-BE49-F238E27FC236}">
                <a16:creationId xmlns:a16="http://schemas.microsoft.com/office/drawing/2014/main" id="{E14C2379-D648-4FA4-892B-A031C8CF38FA}"/>
              </a:ext>
            </a:extLst>
          </p:cNvPr>
          <p:cNvSpPr txBox="1">
            <a:spLocks/>
          </p:cNvSpPr>
          <p:nvPr/>
        </p:nvSpPr>
        <p:spPr>
          <a:xfrm>
            <a:off x="9077419" y="3903448"/>
            <a:ext cx="1432686" cy="9590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000" dirty="0"/>
              <a:t>Remaining violations: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/>
              <a:t>Tenant sends last-minute updates to BRM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26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8603788" y="5717748"/>
            <a:ext cx="1402915" cy="521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Due Date minus 2 bus. days</a:t>
            </a:r>
          </a:p>
        </p:txBody>
      </p:sp>
      <p:sp>
        <p:nvSpPr>
          <p:cNvPr id="27" name="Oval 19" descr="decorative element">
            <a:extLst>
              <a:ext uri="{FF2B5EF4-FFF2-40B4-BE49-F238E27FC236}">
                <a16:creationId xmlns:a16="http://schemas.microsoft.com/office/drawing/2014/main" id="{E8029F86-BAEB-4FB6-9968-621202C1E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0374" y="5417178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 w="12700">
            <a:solidFill>
              <a:schemeClr val="tx1"/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Oval 19" descr="decorative element">
            <a:extLst>
              <a:ext uri="{FF2B5EF4-FFF2-40B4-BE49-F238E27FC236}">
                <a16:creationId xmlns:a16="http://schemas.microsoft.com/office/drawing/2014/main" id="{E8029F86-BAEB-4FB6-9968-621202C1E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5894" y="5444318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 w="38100">
            <a:solidFill>
              <a:srgbClr val="E41F12"/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5524424" y="5691349"/>
            <a:ext cx="667459" cy="521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Week 2</a:t>
            </a:r>
          </a:p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TUE</a:t>
            </a:r>
          </a:p>
        </p:txBody>
      </p:sp>
      <p:sp>
        <p:nvSpPr>
          <p:cNvPr id="30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6455539" y="3778084"/>
            <a:ext cx="2426862" cy="11194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b="1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Wk</a:t>
            </a:r>
            <a:r>
              <a:rPr lang="en-US" sz="1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 3</a:t>
            </a: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:  Tenant 1) updates violations and 2) highlights if any violations will extend past Due Date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endParaRPr lang="en-US" sz="10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If so:  Provide documentation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1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(PO, etc.) to BRM to demonstrate due diligence. </a:t>
            </a:r>
          </a:p>
          <a:p>
            <a:pPr algn="l">
              <a:spcBef>
                <a:spcPts val="0"/>
              </a:spcBef>
              <a:buClr>
                <a:srgbClr val="E48312"/>
              </a:buClr>
            </a:pPr>
            <a:r>
              <a:rPr lang="en-US" sz="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  </a:t>
            </a:r>
          </a:p>
        </p:txBody>
      </p:sp>
      <p:sp>
        <p:nvSpPr>
          <p:cNvPr id="31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10561681" y="5717746"/>
            <a:ext cx="992098" cy="521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DUE DATE</a:t>
            </a:r>
          </a:p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Day 30</a:t>
            </a:r>
          </a:p>
        </p:txBody>
      </p:sp>
      <p:sp>
        <p:nvSpPr>
          <p:cNvPr id="32" name="Oval 270" descr="decorative element">
            <a:extLst>
              <a:ext uri="{FF2B5EF4-FFF2-40B4-BE49-F238E27FC236}">
                <a16:creationId xmlns:a16="http://schemas.microsoft.com/office/drawing/2014/main" id="{A8F4EDB0-C386-4CCF-B742-D9788F7B7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2793" y="5439348"/>
            <a:ext cx="252000" cy="2520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 w="12700">
            <a:solidFill>
              <a:schemeClr val="tx1"/>
            </a:solidFill>
          </a:ln>
          <a:effectLst>
            <a:glow rad="63500">
              <a:schemeClr val="bg2">
                <a:lumMod val="75000"/>
                <a:lumOff val="25000"/>
                <a:alpha val="40000"/>
              </a:schemeClr>
            </a:glow>
          </a:effectLst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Oval 11" descr="decorative element">
            <a:extLst>
              <a:ext uri="{FF2B5EF4-FFF2-40B4-BE49-F238E27FC236}">
                <a16:creationId xmlns:a16="http://schemas.microsoft.com/office/drawing/2014/main" id="{D62D13F9-C589-486F-8D76-6D51992A2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6870" y="5452652"/>
            <a:ext cx="288000" cy="2880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bg2">
                <a:lumMod val="50000"/>
                <a:lumOff val="50000"/>
              </a:schemeClr>
            </a:solidFill>
          </a:ln>
          <a:effectLst>
            <a:glow rad="101600">
              <a:schemeClr val="bg2">
                <a:lumMod val="75000"/>
                <a:lumOff val="25000"/>
                <a:alpha val="60000"/>
              </a:schemeClr>
            </a:glow>
          </a:effectLst>
          <a:ex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5782183" y="3346777"/>
            <a:ext cx="108885" cy="20224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7433714" y="3335819"/>
            <a:ext cx="106231" cy="414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flipH="1">
            <a:off x="7410570" y="4954707"/>
            <a:ext cx="129375" cy="455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 flipH="1">
            <a:off x="9325095" y="4945182"/>
            <a:ext cx="129375" cy="4558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3859650" y="5717747"/>
            <a:ext cx="667459" cy="521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Week 1</a:t>
            </a:r>
          </a:p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TUE</a:t>
            </a:r>
          </a:p>
        </p:txBody>
      </p:sp>
      <p:sp>
        <p:nvSpPr>
          <p:cNvPr id="39" name="Text Placeholder 31">
            <a:extLst>
              <a:ext uri="{FF2B5EF4-FFF2-40B4-BE49-F238E27FC236}">
                <a16:creationId xmlns:a16="http://schemas.microsoft.com/office/drawing/2014/main" id="{E9D7F99C-4A63-4AF2-8DFC-783C463444FE}"/>
              </a:ext>
            </a:extLst>
          </p:cNvPr>
          <p:cNvSpPr txBox="1">
            <a:spLocks/>
          </p:cNvSpPr>
          <p:nvPr/>
        </p:nvSpPr>
        <p:spPr>
          <a:xfrm>
            <a:off x="7189535" y="5717747"/>
            <a:ext cx="667459" cy="521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Week 3</a:t>
            </a:r>
          </a:p>
          <a:p>
            <a:pPr>
              <a:spcBef>
                <a:spcPts val="0"/>
              </a:spcBef>
              <a:buClr>
                <a:srgbClr val="E48312"/>
              </a:buClr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TUE</a:t>
            </a:r>
          </a:p>
        </p:txBody>
      </p:sp>
    </p:spTree>
    <p:extLst>
      <p:ext uri="{BB962C8B-B14F-4D97-AF65-F5344CB8AC3E}">
        <p14:creationId xmlns:p14="http://schemas.microsoft.com/office/powerpoint/2010/main" val="240964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0690" y="5694218"/>
            <a:ext cx="4298546" cy="2078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060690" y="4324971"/>
            <a:ext cx="3301019" cy="22209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069003" y="3975589"/>
            <a:ext cx="1264747" cy="239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25" y="559654"/>
            <a:ext cx="8911687" cy="1024217"/>
          </a:xfrm>
        </p:spPr>
        <p:txBody>
          <a:bodyPr>
            <a:normAutofit fontScale="90000"/>
          </a:bodyPr>
          <a:lstStyle/>
          <a:p>
            <a:r>
              <a:rPr lang="en-US" sz="4400" u="sng" dirty="0"/>
              <a:t>RESPONSIVENESS</a:t>
            </a:r>
            <a:br>
              <a:rPr lang="en-US" sz="4000" u="sng" dirty="0"/>
            </a:br>
            <a:r>
              <a:rPr lang="en-US" sz="2700" b="1" dirty="0">
                <a:solidFill>
                  <a:srgbClr val="528F4F"/>
                </a:solidFill>
              </a:rPr>
              <a:t>NOV Contents – Sample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953" y="440533"/>
            <a:ext cx="4807271" cy="621898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015554" y="0"/>
            <a:ext cx="1146283" cy="370396"/>
          </a:xfrm>
        </p:spPr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3</a:t>
            </a:fld>
            <a:endParaRPr lang="en-US" noProof="0" dirty="0"/>
          </a:p>
        </p:txBody>
      </p:sp>
      <p:pic>
        <p:nvPicPr>
          <p:cNvPr id="9" name="Picture 8" descr="Lawa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194733"/>
            <a:ext cx="1066046" cy="42937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7453994" y="2401779"/>
            <a:ext cx="530678" cy="8459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74480" y="2528677"/>
            <a:ext cx="351063" cy="9317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074480" y="2691494"/>
            <a:ext cx="987877" cy="838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8926" y="2691494"/>
            <a:ext cx="785132" cy="974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991" y="1534885"/>
            <a:ext cx="8915400" cy="514368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000" b="1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Recipient (LAWA CEO)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Company Name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Address of Violation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Notice #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Property ID (LA County Assessor’s)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Inspection Date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Notice Date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Due Date (30 Days from Notice Date)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“Emailed To LAWA” Date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Standard Notice Language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Violation Number and Applicable Code Section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Applicable Code Section Language – “</a:t>
            </a:r>
            <a:r>
              <a:rPr lang="en-US" sz="1400" dirty="0">
                <a:solidFill>
                  <a:srgbClr val="FF0000"/>
                </a:solidFill>
              </a:rPr>
              <a:t>Forthwith</a:t>
            </a:r>
            <a:r>
              <a:rPr lang="en-US" sz="1400" dirty="0">
                <a:solidFill>
                  <a:schemeClr val="tx1"/>
                </a:solidFill>
              </a:rPr>
              <a:t>”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Location of Violation and Instructions to Comply</a:t>
            </a:r>
          </a:p>
          <a:p>
            <a:pPr marL="0" indent="0">
              <a:buNone/>
            </a:pPr>
            <a:r>
              <a:rPr lang="en-US" sz="1100" dirty="0"/>
              <a:t>Note: Photos may be attached at end of NOV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10863346" y="1304925"/>
            <a:ext cx="452354" cy="857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872651" y="1428750"/>
            <a:ext cx="376595" cy="7850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1634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C94942-C689-461B-8649-1FD863C6BA2B}">
  <ds:schemaRefs>
    <ds:schemaRef ds:uri="http://schemas.microsoft.com/office/infopath/2007/PartnerControls"/>
    <ds:schemaRef ds:uri="16c05727-aa75-4e4a-9b5f-8a80a1165891"/>
    <ds:schemaRef ds:uri="71af3243-3dd4-4a8d-8c0d-dd76da1f02a5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8C25A74-1E0C-4362-AFA3-6197BD285F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6277B9-27DA-47CA-9593-62E4BB44AB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0</TotalTime>
  <Words>468</Words>
  <Application>Microsoft Office PowerPoint</Application>
  <PresentationFormat>Widescreen</PresentationFormat>
  <Paragraphs>76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Brush Script MT</vt:lpstr>
      <vt:lpstr>Calibri</vt:lpstr>
      <vt:lpstr>Century Gothic</vt:lpstr>
      <vt:lpstr>Wingdings</vt:lpstr>
      <vt:lpstr>Wingdings 3</vt:lpstr>
      <vt:lpstr>Wisp</vt:lpstr>
      <vt:lpstr>RESPONSIVENESS Resolve NOV violations within 30 days </vt:lpstr>
      <vt:lpstr>PowerPoint Presentation</vt:lpstr>
      <vt:lpstr>RESPONSIVENESS NOV Contents –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2019-09-25T23:19:51Z</dcterms:created>
  <dcterms:modified xsi:type="dcterms:W3CDTF">2020-05-27T18:40:34Z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