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4" r:id="rId1"/>
    <p:sldMasterId id="2147487631" r:id="rId2"/>
  </p:sldMasterIdLst>
  <p:notesMasterIdLst>
    <p:notesMasterId r:id="rId68"/>
  </p:notesMasterIdLst>
  <p:handoutMasterIdLst>
    <p:handoutMasterId r:id="rId69"/>
  </p:handoutMasterIdLst>
  <p:sldIdLst>
    <p:sldId id="256" r:id="rId3"/>
    <p:sldId id="560" r:id="rId4"/>
    <p:sldId id="268" r:id="rId5"/>
    <p:sldId id="478" r:id="rId6"/>
    <p:sldId id="480" r:id="rId7"/>
    <p:sldId id="573" r:id="rId8"/>
    <p:sldId id="574" r:id="rId9"/>
    <p:sldId id="575" r:id="rId10"/>
    <p:sldId id="576" r:id="rId11"/>
    <p:sldId id="578" r:id="rId12"/>
    <p:sldId id="479" r:id="rId13"/>
    <p:sldId id="481" r:id="rId14"/>
    <p:sldId id="482" r:id="rId15"/>
    <p:sldId id="483" r:id="rId16"/>
    <p:sldId id="561" r:id="rId17"/>
    <p:sldId id="562" r:id="rId18"/>
    <p:sldId id="563" r:id="rId19"/>
    <p:sldId id="564" r:id="rId20"/>
    <p:sldId id="565" r:id="rId21"/>
    <p:sldId id="566" r:id="rId22"/>
    <p:sldId id="567" r:id="rId23"/>
    <p:sldId id="568" r:id="rId24"/>
    <p:sldId id="569" r:id="rId25"/>
    <p:sldId id="570" r:id="rId26"/>
    <p:sldId id="486" r:id="rId27"/>
    <p:sldId id="487" r:id="rId28"/>
    <p:sldId id="488" r:id="rId29"/>
    <p:sldId id="606" r:id="rId30"/>
    <p:sldId id="490" r:id="rId31"/>
    <p:sldId id="577" r:id="rId32"/>
    <p:sldId id="492" r:id="rId33"/>
    <p:sldId id="257" r:id="rId34"/>
    <p:sldId id="602" r:id="rId35"/>
    <p:sldId id="603" r:id="rId36"/>
    <p:sldId id="605" r:id="rId37"/>
    <p:sldId id="607" r:id="rId38"/>
    <p:sldId id="269" r:id="rId39"/>
    <p:sldId id="258" r:id="rId40"/>
    <p:sldId id="608" r:id="rId41"/>
    <p:sldId id="259" r:id="rId42"/>
    <p:sldId id="609" r:id="rId43"/>
    <p:sldId id="598" r:id="rId44"/>
    <p:sldId id="599" r:id="rId45"/>
    <p:sldId id="263" r:id="rId46"/>
    <p:sldId id="264" r:id="rId47"/>
    <p:sldId id="265" r:id="rId48"/>
    <p:sldId id="266" r:id="rId49"/>
    <p:sldId id="589" r:id="rId50"/>
    <p:sldId id="591" r:id="rId51"/>
    <p:sldId id="584" r:id="rId52"/>
    <p:sldId id="267" r:id="rId53"/>
    <p:sldId id="600" r:id="rId54"/>
    <p:sldId id="271" r:id="rId55"/>
    <p:sldId id="272" r:id="rId56"/>
    <p:sldId id="273" r:id="rId57"/>
    <p:sldId id="274" r:id="rId58"/>
    <p:sldId id="530" r:id="rId59"/>
    <p:sldId id="531" r:id="rId60"/>
    <p:sldId id="532" r:id="rId61"/>
    <p:sldId id="533" r:id="rId62"/>
    <p:sldId id="535" r:id="rId63"/>
    <p:sldId id="536" r:id="rId64"/>
    <p:sldId id="537" r:id="rId65"/>
    <p:sldId id="538" r:id="rId66"/>
    <p:sldId id="539" r:id="rId6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9">
          <p15:clr>
            <a:srgbClr val="A4A3A4"/>
          </p15:clr>
        </p15:guide>
        <p15:guide id="2" pos="2928">
          <p15:clr>
            <a:srgbClr val="A4A3A4"/>
          </p15:clr>
        </p15:guide>
        <p15:guide id="3" orient="horz" pos="292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921"/>
    <a:srgbClr val="293990"/>
    <a:srgbClr val="F18F23"/>
    <a:srgbClr val="DDDDDD"/>
    <a:srgbClr val="DFEFFD"/>
    <a:srgbClr val="C96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422" autoAdjust="0"/>
    <p:restoredTop sz="93450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9108"/>
    </p:cViewPr>
  </p:sorterViewPr>
  <p:notesViewPr>
    <p:cSldViewPr>
      <p:cViewPr varScale="1">
        <p:scale>
          <a:sx n="87" d="100"/>
          <a:sy n="87" d="100"/>
        </p:scale>
        <p:origin x="-2074" y="-96"/>
      </p:cViewPr>
      <p:guideLst>
        <p:guide orient="horz" pos="2209"/>
        <p:guide pos="2928"/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7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049E-DF52-460F-B443-92DD44D13F9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F37BCD85-359C-45DF-ADF4-1BE1623AE421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AGENCY</a:t>
          </a:r>
        </a:p>
        <a:p>
          <a:r>
            <a:rPr lang="en-US" sz="1600" dirty="0">
              <a:latin typeface="Tw Cen MT" panose="020B0602020104020603" pitchFamily="34" charset="0"/>
            </a:rPr>
            <a:t>Do your Research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r>
            <a:rPr lang="en-US" sz="1600" dirty="0">
              <a:latin typeface="Tw Cen MT" panose="020B0602020104020603" pitchFamily="34" charset="0"/>
            </a:rPr>
            <a:t>Understand administrative requirements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r>
            <a:rPr lang="en-US" sz="1600" dirty="0">
              <a:latin typeface="Tw Cen MT" panose="020B0602020104020603" pitchFamily="34" charset="0"/>
            </a:rPr>
            <a:t>Register with BAVN</a:t>
          </a:r>
        </a:p>
        <a:p>
          <a:r>
            <a:rPr lang="en-US" sz="16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endParaRPr lang="en-US" sz="1400" dirty="0"/>
        </a:p>
      </dgm:t>
    </dgm:pt>
    <dgm:pt modelId="{EE13C90C-4194-499F-BEE1-67D44F4425E2}" type="parTrans" cxnId="{340B9282-1977-43D3-8E60-93A75F8BB180}">
      <dgm:prSet/>
      <dgm:spPr/>
      <dgm:t>
        <a:bodyPr/>
        <a:lstStyle/>
        <a:p>
          <a:endParaRPr lang="en-US"/>
        </a:p>
      </dgm:t>
    </dgm:pt>
    <dgm:pt modelId="{A8900D42-6908-4CA9-B56C-4D94A632D428}" type="sibTrans" cxnId="{340B9282-1977-43D3-8E60-93A75F8BB180}">
      <dgm:prSet/>
      <dgm:spPr/>
      <dgm:t>
        <a:bodyPr/>
        <a:lstStyle/>
        <a:p>
          <a:endParaRPr lang="en-US"/>
        </a:p>
      </dgm:t>
    </dgm:pt>
    <dgm:pt modelId="{3098FE42-8D08-4030-89D8-7D16E8D97318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 dirty="0"/>
        </a:p>
        <a:p>
          <a:endParaRPr lang="en-US" sz="1600" b="1" dirty="0">
            <a:latin typeface="Tw Cen MT" panose="020B0602020104020603" pitchFamily="34" charset="0"/>
          </a:endParaRPr>
        </a:p>
        <a:p>
          <a:endParaRPr lang="en-US" sz="1600" b="1" dirty="0">
            <a:latin typeface="Tw Cen MT" panose="020B0602020104020603" pitchFamily="34" charset="0"/>
          </a:endParaRPr>
        </a:p>
        <a:p>
          <a:r>
            <a:rPr lang="en-US" sz="1600" b="1" dirty="0">
              <a:latin typeface="Tw Cen MT" panose="020B0602020104020603" pitchFamily="34" charset="0"/>
            </a:rPr>
            <a:t>STAY READY</a:t>
          </a:r>
          <a:endParaRPr lang="en-US" sz="1600" b="0" dirty="0">
            <a:latin typeface="Tw Cen MT" panose="020B0602020104020603" pitchFamily="34" charset="0"/>
          </a:endParaRP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r>
            <a:rPr lang="en-US" sz="1600" b="0" dirty="0">
              <a:latin typeface="Tw Cen MT" panose="020B0602020104020603" pitchFamily="34" charset="0"/>
            </a:rPr>
            <a:t>Focus your business- do one thing &amp; do it well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r>
            <a:rPr lang="en-US" sz="1600" b="0" dirty="0">
              <a:latin typeface="Tw Cen MT" panose="020B0602020104020603" pitchFamily="34" charset="0"/>
            </a:rPr>
            <a:t>Use the Project Labor Agreement to you Advantage</a:t>
          </a:r>
        </a:p>
        <a:p>
          <a:endParaRPr lang="en-US" sz="1600" dirty="0"/>
        </a:p>
        <a:p>
          <a:endParaRPr lang="en-US" sz="1600" dirty="0"/>
        </a:p>
      </dgm:t>
    </dgm:pt>
    <dgm:pt modelId="{02C5D4E4-E42C-49F6-8162-9A6574AF4AED}" type="parTrans" cxnId="{799A83C1-3DBE-488B-853C-3E1580A43E38}">
      <dgm:prSet/>
      <dgm:spPr/>
      <dgm:t>
        <a:bodyPr/>
        <a:lstStyle/>
        <a:p>
          <a:endParaRPr lang="en-US"/>
        </a:p>
      </dgm:t>
    </dgm:pt>
    <dgm:pt modelId="{ABBE85EB-8C29-443D-8E47-B25F166D264F}" type="sibTrans" cxnId="{799A83C1-3DBE-488B-853C-3E1580A43E38}">
      <dgm:prSet/>
      <dgm:spPr/>
      <dgm:t>
        <a:bodyPr/>
        <a:lstStyle/>
        <a:p>
          <a:endParaRPr lang="en-US"/>
        </a:p>
      </dgm:t>
    </dgm:pt>
    <dgm:pt modelId="{033ED9F4-C71A-4795-82B8-183474DC956D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0" dirty="0"/>
        </a:p>
        <a:p>
          <a:endParaRPr lang="en-US" sz="1600" b="1" dirty="0"/>
        </a:p>
        <a:p>
          <a:r>
            <a:rPr lang="en-US" sz="1600" b="1" dirty="0">
              <a:latin typeface="Tw Cen MT" panose="020B0602020104020603" pitchFamily="34" charset="0"/>
            </a:rPr>
            <a:t>KNOW YOUR CUSTOMER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r>
            <a:rPr lang="en-US" sz="1600" b="0" dirty="0">
              <a:latin typeface="Tw Cen MT" panose="020B0602020104020603" pitchFamily="34" charset="0"/>
            </a:rPr>
            <a:t>Understand your contract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r>
            <a:rPr lang="en-US" sz="1600" b="0" dirty="0">
              <a:latin typeface="Tw Cen MT" panose="020B0602020104020603" pitchFamily="34" charset="0"/>
            </a:rPr>
            <a:t>Develop relationships with your prime</a:t>
          </a:r>
        </a:p>
        <a:p>
          <a:r>
            <a:rPr lang="en-US" sz="1600" b="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endParaRPr lang="en-US" sz="1600" b="0" dirty="0">
            <a:solidFill>
              <a:srgbClr val="FFFF00"/>
            </a:solidFill>
            <a:latin typeface="Tw Cen MT" panose="020B0602020104020603" pitchFamily="34" charset="0"/>
          </a:endParaRPr>
        </a:p>
        <a:p>
          <a:endParaRPr lang="en-US" sz="1600" b="1" dirty="0"/>
        </a:p>
        <a:p>
          <a:endParaRPr lang="en-US" sz="1600" b="1" dirty="0"/>
        </a:p>
      </dgm:t>
    </dgm:pt>
    <dgm:pt modelId="{A0EF1D13-1173-4E72-B2A1-1A07AA9D9B3F}" type="parTrans" cxnId="{BB59A2AA-E5B8-421D-9458-22589D74CC98}">
      <dgm:prSet/>
      <dgm:spPr/>
      <dgm:t>
        <a:bodyPr/>
        <a:lstStyle/>
        <a:p>
          <a:endParaRPr lang="en-US"/>
        </a:p>
      </dgm:t>
    </dgm:pt>
    <dgm:pt modelId="{1E4650BC-69B7-402C-B623-C859EB96E583}" type="sibTrans" cxnId="{BB59A2AA-E5B8-421D-9458-22589D74CC98}">
      <dgm:prSet/>
      <dgm:spPr/>
      <dgm:t>
        <a:bodyPr/>
        <a:lstStyle/>
        <a:p>
          <a:endParaRPr lang="en-US"/>
        </a:p>
      </dgm:t>
    </dgm:pt>
    <dgm:pt modelId="{3C312E04-3CA1-4F1E-8AC3-D7FFAA8C196E}" type="pres">
      <dgm:prSet presAssocID="{B7BA049E-DF52-460F-B443-92DD44D13F98}" presName="Name0" presStyleCnt="0">
        <dgm:presLayoutVars>
          <dgm:dir/>
          <dgm:resizeHandles val="exact"/>
        </dgm:presLayoutVars>
      </dgm:prSet>
      <dgm:spPr/>
    </dgm:pt>
    <dgm:pt modelId="{BF9069D4-298C-4B71-B094-EEDCFBB47E26}" type="pres">
      <dgm:prSet presAssocID="{B7BA049E-DF52-460F-B443-92DD44D13F98}" presName="fgShape" presStyleLbl="fgShp" presStyleIdx="0" presStyleCnt="1" custScaleX="94012" custScaleY="15727" custLinFactNeighborX="-347" custLinFactNeighborY="54550"/>
      <dgm:spPr>
        <a:solidFill>
          <a:srgbClr val="002060"/>
        </a:solidFill>
        <a:ln>
          <a:solidFill>
            <a:srgbClr val="002060"/>
          </a:solidFill>
        </a:ln>
      </dgm:spPr>
    </dgm:pt>
    <dgm:pt modelId="{FF2A7BAB-6B1F-4E9B-A430-CAF7D5A88A32}" type="pres">
      <dgm:prSet presAssocID="{B7BA049E-DF52-460F-B443-92DD44D13F98}" presName="linComp" presStyleCnt="0"/>
      <dgm:spPr/>
    </dgm:pt>
    <dgm:pt modelId="{55C14F3A-C6FC-4D89-A72B-A486600C9E3D}" type="pres">
      <dgm:prSet presAssocID="{F37BCD85-359C-45DF-ADF4-1BE1623AE421}" presName="compNode" presStyleCnt="0"/>
      <dgm:spPr/>
    </dgm:pt>
    <dgm:pt modelId="{2F713885-1C61-4D80-8457-CA858C81CF14}" type="pres">
      <dgm:prSet presAssocID="{F37BCD85-359C-45DF-ADF4-1BE1623AE421}" presName="bkgdShape" presStyleLbl="node1" presStyleIdx="0" presStyleCnt="3"/>
      <dgm:spPr/>
      <dgm:t>
        <a:bodyPr/>
        <a:lstStyle/>
        <a:p>
          <a:endParaRPr lang="en-US"/>
        </a:p>
      </dgm:t>
    </dgm:pt>
    <dgm:pt modelId="{88ECAAC5-5288-48D8-82A7-6B6167E600E9}" type="pres">
      <dgm:prSet presAssocID="{F37BCD85-359C-45DF-ADF4-1BE1623AE421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37E3E6-AEC1-4BB5-8E6E-6316BCCAEFB7}" type="pres">
      <dgm:prSet presAssocID="{F37BCD85-359C-45DF-ADF4-1BE1623AE421}" presName="invisiNode" presStyleLbl="node1" presStyleIdx="0" presStyleCnt="3"/>
      <dgm:spPr/>
    </dgm:pt>
    <dgm:pt modelId="{9B159F1D-8D3B-4E17-99D5-9F873A5E24EA}" type="pres">
      <dgm:prSet presAssocID="{F37BCD85-359C-45DF-ADF4-1BE1623AE421}" presName="imagNode" presStyleLbl="fgImgPlace1" presStyleIdx="0" presStyleCnt="3" custScaleX="78485" custScaleY="80801" custLinFactNeighborX="-691" custLinFactNeighborY="-27618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DFC16A9-1B25-45BA-BF8A-4F28E619E492}" type="pres">
      <dgm:prSet presAssocID="{A8900D42-6908-4CA9-B56C-4D94A632D42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A3AC9B-A970-4BB6-823A-CB0AA206E307}" type="pres">
      <dgm:prSet presAssocID="{3098FE42-8D08-4030-89D8-7D16E8D97318}" presName="compNode" presStyleCnt="0"/>
      <dgm:spPr/>
    </dgm:pt>
    <dgm:pt modelId="{4F59F61B-7A5F-431F-AD48-8E443B131B5E}" type="pres">
      <dgm:prSet presAssocID="{3098FE42-8D08-4030-89D8-7D16E8D97318}" presName="bkgdShape" presStyleLbl="node1" presStyleIdx="1" presStyleCnt="3" custLinFactNeighborY="-1414"/>
      <dgm:spPr/>
      <dgm:t>
        <a:bodyPr/>
        <a:lstStyle/>
        <a:p>
          <a:endParaRPr lang="en-US"/>
        </a:p>
      </dgm:t>
    </dgm:pt>
    <dgm:pt modelId="{C8CBCEE2-D5E6-4945-AFF1-D0AD86A9F51D}" type="pres">
      <dgm:prSet presAssocID="{3098FE42-8D08-4030-89D8-7D16E8D97318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D9EF3-7F6A-40F9-A0D4-310A8C9AAA66}" type="pres">
      <dgm:prSet presAssocID="{3098FE42-8D08-4030-89D8-7D16E8D97318}" presName="invisiNode" presStyleLbl="node1" presStyleIdx="1" presStyleCnt="3"/>
      <dgm:spPr/>
    </dgm:pt>
    <dgm:pt modelId="{99AC9C4A-2F78-4162-A46A-7705B2517641}" type="pres">
      <dgm:prSet presAssocID="{3098FE42-8D08-4030-89D8-7D16E8D97318}" presName="imagNode" presStyleLbl="fgImgPlace1" presStyleIdx="1" presStyleCnt="3" custScaleX="79217" custScaleY="77272" custLinFactNeighborX="99" custLinFactNeighborY="-25978"/>
      <dgm:spPr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E787750F-724C-47C9-BFBD-B3472428E8D0}" type="pres">
      <dgm:prSet presAssocID="{ABBE85EB-8C29-443D-8E47-B25F166D264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44E946E-44E3-4620-AD92-59DA4C1A025E}" type="pres">
      <dgm:prSet presAssocID="{033ED9F4-C71A-4795-82B8-183474DC956D}" presName="compNode" presStyleCnt="0"/>
      <dgm:spPr/>
    </dgm:pt>
    <dgm:pt modelId="{3FECF11C-19BD-4E1C-BF10-580D5F88FFC4}" type="pres">
      <dgm:prSet presAssocID="{033ED9F4-C71A-4795-82B8-183474DC956D}" presName="bkgdShape" presStyleLbl="node1" presStyleIdx="2" presStyleCnt="3" custLinFactNeighborX="4344" custLinFactNeighborY="846"/>
      <dgm:spPr/>
      <dgm:t>
        <a:bodyPr/>
        <a:lstStyle/>
        <a:p>
          <a:endParaRPr lang="en-US"/>
        </a:p>
      </dgm:t>
    </dgm:pt>
    <dgm:pt modelId="{B4620A7F-88B7-4E25-BAE6-987075A4F19D}" type="pres">
      <dgm:prSet presAssocID="{033ED9F4-C71A-4795-82B8-183474DC956D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C3A2F-A2CD-4387-AC75-3A89B53303DF}" type="pres">
      <dgm:prSet presAssocID="{033ED9F4-C71A-4795-82B8-183474DC956D}" presName="invisiNode" presStyleLbl="node1" presStyleIdx="2" presStyleCnt="3"/>
      <dgm:spPr/>
    </dgm:pt>
    <dgm:pt modelId="{307CF471-FF29-412B-84D8-B9E4E85D5876}" type="pres">
      <dgm:prSet presAssocID="{033ED9F4-C71A-4795-82B8-183474DC956D}" presName="imagNode" presStyleLbl="fgImgPlace1" presStyleIdx="2" presStyleCnt="3" custScaleX="79449" custScaleY="75846" custLinFactNeighborX="838" custLinFactNeighborY="-25265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1A4E27BE-7C4B-4A1F-B1B6-29EAE1AB5E1F}" type="presOf" srcId="{ABBE85EB-8C29-443D-8E47-B25F166D264F}" destId="{E787750F-724C-47C9-BFBD-B3472428E8D0}" srcOrd="0" destOrd="0" presId="urn:microsoft.com/office/officeart/2005/8/layout/hList7"/>
    <dgm:cxn modelId="{6AF97D3C-9F95-4EA0-A384-086F0011FC05}" type="presOf" srcId="{F37BCD85-359C-45DF-ADF4-1BE1623AE421}" destId="{88ECAAC5-5288-48D8-82A7-6B6167E600E9}" srcOrd="1" destOrd="0" presId="urn:microsoft.com/office/officeart/2005/8/layout/hList7"/>
    <dgm:cxn modelId="{2F4634A3-677D-43D3-B773-19A5E25D90DA}" type="presOf" srcId="{033ED9F4-C71A-4795-82B8-183474DC956D}" destId="{B4620A7F-88B7-4E25-BAE6-987075A4F19D}" srcOrd="1" destOrd="0" presId="urn:microsoft.com/office/officeart/2005/8/layout/hList7"/>
    <dgm:cxn modelId="{C3C4B36E-F688-44C8-8A7B-A7B53B770DB1}" type="presOf" srcId="{A8900D42-6908-4CA9-B56C-4D94A632D428}" destId="{8DFC16A9-1B25-45BA-BF8A-4F28E619E492}" srcOrd="0" destOrd="0" presId="urn:microsoft.com/office/officeart/2005/8/layout/hList7"/>
    <dgm:cxn modelId="{799A83C1-3DBE-488B-853C-3E1580A43E38}" srcId="{B7BA049E-DF52-460F-B443-92DD44D13F98}" destId="{3098FE42-8D08-4030-89D8-7D16E8D97318}" srcOrd="1" destOrd="0" parTransId="{02C5D4E4-E42C-49F6-8162-9A6574AF4AED}" sibTransId="{ABBE85EB-8C29-443D-8E47-B25F166D264F}"/>
    <dgm:cxn modelId="{94B321FD-A903-4145-89C1-0D54571182FC}" type="presOf" srcId="{F37BCD85-359C-45DF-ADF4-1BE1623AE421}" destId="{2F713885-1C61-4D80-8457-CA858C81CF14}" srcOrd="0" destOrd="0" presId="urn:microsoft.com/office/officeart/2005/8/layout/hList7"/>
    <dgm:cxn modelId="{3F1D049F-081E-4AA2-BBAB-5F69A76DC48F}" type="presOf" srcId="{033ED9F4-C71A-4795-82B8-183474DC956D}" destId="{3FECF11C-19BD-4E1C-BF10-580D5F88FFC4}" srcOrd="0" destOrd="0" presId="urn:microsoft.com/office/officeart/2005/8/layout/hList7"/>
    <dgm:cxn modelId="{C8F764BD-2E76-4C86-B238-5EEC24A486BF}" type="presOf" srcId="{3098FE42-8D08-4030-89D8-7D16E8D97318}" destId="{4F59F61B-7A5F-431F-AD48-8E443B131B5E}" srcOrd="0" destOrd="0" presId="urn:microsoft.com/office/officeart/2005/8/layout/hList7"/>
    <dgm:cxn modelId="{340B9282-1977-43D3-8E60-93A75F8BB180}" srcId="{B7BA049E-DF52-460F-B443-92DD44D13F98}" destId="{F37BCD85-359C-45DF-ADF4-1BE1623AE421}" srcOrd="0" destOrd="0" parTransId="{EE13C90C-4194-499F-BEE1-67D44F4425E2}" sibTransId="{A8900D42-6908-4CA9-B56C-4D94A632D428}"/>
    <dgm:cxn modelId="{475AD310-FB7B-4CEA-BE71-249FA391177D}" type="presOf" srcId="{B7BA049E-DF52-460F-B443-92DD44D13F98}" destId="{3C312E04-3CA1-4F1E-8AC3-D7FFAA8C196E}" srcOrd="0" destOrd="0" presId="urn:microsoft.com/office/officeart/2005/8/layout/hList7"/>
    <dgm:cxn modelId="{481A177E-CA39-4A58-8015-CE9A05879421}" type="presOf" srcId="{3098FE42-8D08-4030-89D8-7D16E8D97318}" destId="{C8CBCEE2-D5E6-4945-AFF1-D0AD86A9F51D}" srcOrd="1" destOrd="0" presId="urn:microsoft.com/office/officeart/2005/8/layout/hList7"/>
    <dgm:cxn modelId="{BB59A2AA-E5B8-421D-9458-22589D74CC98}" srcId="{B7BA049E-DF52-460F-B443-92DD44D13F98}" destId="{033ED9F4-C71A-4795-82B8-183474DC956D}" srcOrd="2" destOrd="0" parTransId="{A0EF1D13-1173-4E72-B2A1-1A07AA9D9B3F}" sibTransId="{1E4650BC-69B7-402C-B623-C859EB96E583}"/>
    <dgm:cxn modelId="{CC4F0DFE-6964-4EAA-8AD3-FB89FD03C007}" type="presParOf" srcId="{3C312E04-3CA1-4F1E-8AC3-D7FFAA8C196E}" destId="{BF9069D4-298C-4B71-B094-EEDCFBB47E26}" srcOrd="0" destOrd="0" presId="urn:microsoft.com/office/officeart/2005/8/layout/hList7"/>
    <dgm:cxn modelId="{F937B2D7-CA8B-42DD-9A38-0DD607542DDE}" type="presParOf" srcId="{3C312E04-3CA1-4F1E-8AC3-D7FFAA8C196E}" destId="{FF2A7BAB-6B1F-4E9B-A430-CAF7D5A88A32}" srcOrd="1" destOrd="0" presId="urn:microsoft.com/office/officeart/2005/8/layout/hList7"/>
    <dgm:cxn modelId="{005F9928-9CAF-44D7-B27C-4C3CB95B1D49}" type="presParOf" srcId="{FF2A7BAB-6B1F-4E9B-A430-CAF7D5A88A32}" destId="{55C14F3A-C6FC-4D89-A72B-A486600C9E3D}" srcOrd="0" destOrd="0" presId="urn:microsoft.com/office/officeart/2005/8/layout/hList7"/>
    <dgm:cxn modelId="{4695FD39-CC47-4E75-B807-4E94CFA06DAA}" type="presParOf" srcId="{55C14F3A-C6FC-4D89-A72B-A486600C9E3D}" destId="{2F713885-1C61-4D80-8457-CA858C81CF14}" srcOrd="0" destOrd="0" presId="urn:microsoft.com/office/officeart/2005/8/layout/hList7"/>
    <dgm:cxn modelId="{07C1536F-BDB6-4A85-B73D-CF3A08FDD68A}" type="presParOf" srcId="{55C14F3A-C6FC-4D89-A72B-A486600C9E3D}" destId="{88ECAAC5-5288-48D8-82A7-6B6167E600E9}" srcOrd="1" destOrd="0" presId="urn:microsoft.com/office/officeart/2005/8/layout/hList7"/>
    <dgm:cxn modelId="{BB10D29F-84A2-4F8F-B0B7-71BAD68CB870}" type="presParOf" srcId="{55C14F3A-C6FC-4D89-A72B-A486600C9E3D}" destId="{F237E3E6-AEC1-4BB5-8E6E-6316BCCAEFB7}" srcOrd="2" destOrd="0" presId="urn:microsoft.com/office/officeart/2005/8/layout/hList7"/>
    <dgm:cxn modelId="{91CC576C-BE39-4F95-A132-D7E37DD473BC}" type="presParOf" srcId="{55C14F3A-C6FC-4D89-A72B-A486600C9E3D}" destId="{9B159F1D-8D3B-4E17-99D5-9F873A5E24EA}" srcOrd="3" destOrd="0" presId="urn:microsoft.com/office/officeart/2005/8/layout/hList7"/>
    <dgm:cxn modelId="{C6278B0D-4E10-477E-82F3-2C7BE41C4776}" type="presParOf" srcId="{FF2A7BAB-6B1F-4E9B-A430-CAF7D5A88A32}" destId="{8DFC16A9-1B25-45BA-BF8A-4F28E619E492}" srcOrd="1" destOrd="0" presId="urn:microsoft.com/office/officeart/2005/8/layout/hList7"/>
    <dgm:cxn modelId="{1451B822-8976-4117-AAAF-C90575A17F4A}" type="presParOf" srcId="{FF2A7BAB-6B1F-4E9B-A430-CAF7D5A88A32}" destId="{08A3AC9B-A970-4BB6-823A-CB0AA206E307}" srcOrd="2" destOrd="0" presId="urn:microsoft.com/office/officeart/2005/8/layout/hList7"/>
    <dgm:cxn modelId="{758F3FFE-D9DB-4757-9698-8AFDD31DE225}" type="presParOf" srcId="{08A3AC9B-A970-4BB6-823A-CB0AA206E307}" destId="{4F59F61B-7A5F-431F-AD48-8E443B131B5E}" srcOrd="0" destOrd="0" presId="urn:microsoft.com/office/officeart/2005/8/layout/hList7"/>
    <dgm:cxn modelId="{46DDE163-FC49-484D-B197-E24626F1701B}" type="presParOf" srcId="{08A3AC9B-A970-4BB6-823A-CB0AA206E307}" destId="{C8CBCEE2-D5E6-4945-AFF1-D0AD86A9F51D}" srcOrd="1" destOrd="0" presId="urn:microsoft.com/office/officeart/2005/8/layout/hList7"/>
    <dgm:cxn modelId="{3C0F2AB9-6EA7-4277-B630-1D39E5A5C33F}" type="presParOf" srcId="{08A3AC9B-A970-4BB6-823A-CB0AA206E307}" destId="{882D9EF3-7F6A-40F9-A0D4-310A8C9AAA66}" srcOrd="2" destOrd="0" presId="urn:microsoft.com/office/officeart/2005/8/layout/hList7"/>
    <dgm:cxn modelId="{EF8D74D1-66AD-4D9D-A2ED-4823EE3721D5}" type="presParOf" srcId="{08A3AC9B-A970-4BB6-823A-CB0AA206E307}" destId="{99AC9C4A-2F78-4162-A46A-7705B2517641}" srcOrd="3" destOrd="0" presId="urn:microsoft.com/office/officeart/2005/8/layout/hList7"/>
    <dgm:cxn modelId="{9A63BFCB-ECE9-470A-8954-A6B3DEC61FC2}" type="presParOf" srcId="{FF2A7BAB-6B1F-4E9B-A430-CAF7D5A88A32}" destId="{E787750F-724C-47C9-BFBD-B3472428E8D0}" srcOrd="3" destOrd="0" presId="urn:microsoft.com/office/officeart/2005/8/layout/hList7"/>
    <dgm:cxn modelId="{47989BE5-1986-4A7F-8544-6A96E9F23000}" type="presParOf" srcId="{FF2A7BAB-6B1F-4E9B-A430-CAF7D5A88A32}" destId="{444E946E-44E3-4620-AD92-59DA4C1A025E}" srcOrd="4" destOrd="0" presId="urn:microsoft.com/office/officeart/2005/8/layout/hList7"/>
    <dgm:cxn modelId="{0F1CDE5D-821F-481B-A30C-E4BA8FD53A49}" type="presParOf" srcId="{444E946E-44E3-4620-AD92-59DA4C1A025E}" destId="{3FECF11C-19BD-4E1C-BF10-580D5F88FFC4}" srcOrd="0" destOrd="0" presId="urn:microsoft.com/office/officeart/2005/8/layout/hList7"/>
    <dgm:cxn modelId="{3B1996A1-2943-4C8A-96BD-76B74126ACB6}" type="presParOf" srcId="{444E946E-44E3-4620-AD92-59DA4C1A025E}" destId="{B4620A7F-88B7-4E25-BAE6-987075A4F19D}" srcOrd="1" destOrd="0" presId="urn:microsoft.com/office/officeart/2005/8/layout/hList7"/>
    <dgm:cxn modelId="{9E4A88CE-C3D1-4DB7-8595-4C72DECF8A8D}" type="presParOf" srcId="{444E946E-44E3-4620-AD92-59DA4C1A025E}" destId="{063C3A2F-A2CD-4387-AC75-3A89B53303DF}" srcOrd="2" destOrd="0" presId="urn:microsoft.com/office/officeart/2005/8/layout/hList7"/>
    <dgm:cxn modelId="{D77BE21D-5250-4A57-81DF-F40DD5C0DC39}" type="presParOf" srcId="{444E946E-44E3-4620-AD92-59DA4C1A025E}" destId="{307CF471-FF29-412B-84D8-B9E4E85D587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13885-1C61-4D80-8457-CA858C81CF14}">
      <dsp:nvSpPr>
        <dsp:cNvPr id="0" name=""/>
        <dsp:cNvSpPr/>
      </dsp:nvSpPr>
      <dsp:spPr>
        <a:xfrm>
          <a:off x="124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KNOW YOUR AGENCY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Do your Research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Understand opportunities &amp; priorities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Understand administrative requirements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Develop relationships with agency staff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Tw Cen MT" panose="020B0602020104020603" pitchFamily="34" charset="0"/>
            </a:rPr>
            <a:t>Register with BAVN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rgbClr val="FFFF00"/>
              </a:solidFill>
              <a:latin typeface="Tw Cen MT" panose="020B0602020104020603" pitchFamily="34" charset="0"/>
            </a:rPr>
            <a:t>Attend workshops hosted by agency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240" y="2378944"/>
        <a:ext cx="1930212" cy="2378944"/>
      </dsp:txXfrm>
    </dsp:sp>
    <dsp:sp modelId="{9B159F1D-8D3B-4E17-99D5-9F873A5E24EA}">
      <dsp:nvSpPr>
        <dsp:cNvPr id="0" name=""/>
        <dsp:cNvSpPr/>
      </dsp:nvSpPr>
      <dsp:spPr>
        <a:xfrm>
          <a:off x="241793" y="0"/>
          <a:ext cx="1424031" cy="1600240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59F61B-7A5F-431F-AD48-8E443B131B5E}">
      <dsp:nvSpPr>
        <dsp:cNvPr id="0" name=""/>
        <dsp:cNvSpPr/>
      </dsp:nvSpPr>
      <dsp:spPr>
        <a:xfrm>
          <a:off x="198936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STAY READY</a:t>
          </a:r>
          <a:endParaRPr lang="en-US" sz="1600" b="0" kern="1200" dirty="0"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Get (STAY) certified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Focus your business- do one thing &amp; do it well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Build your capacity- look for training and mentor opportunities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Understand your finances- understand bonding, cash flow, insurance, taxes, credit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Network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Use the Project Labor Agreement to you Advantage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989360" y="2378944"/>
        <a:ext cx="1930212" cy="2378944"/>
      </dsp:txXfrm>
    </dsp:sp>
    <dsp:sp modelId="{99AC9C4A-2F78-4162-A46A-7705B2517641}">
      <dsp:nvSpPr>
        <dsp:cNvPr id="0" name=""/>
        <dsp:cNvSpPr/>
      </dsp:nvSpPr>
      <dsp:spPr>
        <a:xfrm>
          <a:off x="2237606" y="67415"/>
          <a:ext cx="1437313" cy="1530349"/>
        </a:xfrm>
        <a:prstGeom prst="ellipse">
          <a:avLst/>
        </a:prstGeom>
        <a:blipFill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11C-19BD-4E1C-BF10-580D5F88FFC4}">
      <dsp:nvSpPr>
        <dsp:cNvPr id="0" name=""/>
        <dsp:cNvSpPr/>
      </dsp:nvSpPr>
      <dsp:spPr>
        <a:xfrm>
          <a:off x="3978720" y="0"/>
          <a:ext cx="1930212" cy="5947361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>
              <a:latin typeface="Tw Cen MT" panose="020B0602020104020603" pitchFamily="34" charset="0"/>
            </a:rPr>
            <a:t>KNOW YOUR CUSTOMER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Understand the project: design, procurement and bid package schedule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Understand your contract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Plan for “the gap”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latin typeface="Tw Cen MT" panose="020B0602020104020603" pitchFamily="34" charset="0"/>
            </a:rPr>
            <a:t>Develop relationships with your prime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>
              <a:solidFill>
                <a:srgbClr val="FFFF00"/>
              </a:solidFill>
              <a:latin typeface="Tw Cen MT" panose="020B0602020104020603" pitchFamily="34" charset="0"/>
            </a:rPr>
            <a:t>Be careful about your bid- Bid to make a PROFIT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>
            <a:solidFill>
              <a:srgbClr val="FFFF00"/>
            </a:solidFill>
            <a:latin typeface="Tw Cen MT" panose="020B0602020104020603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</dsp:txBody>
      <dsp:txXfrm>
        <a:off x="3978720" y="2378944"/>
        <a:ext cx="1930212" cy="2378944"/>
      </dsp:txXfrm>
    </dsp:sp>
    <dsp:sp modelId="{307CF471-FF29-412B-84D8-B9E4E85D5876}">
      <dsp:nvSpPr>
        <dsp:cNvPr id="0" name=""/>
        <dsp:cNvSpPr/>
      </dsp:nvSpPr>
      <dsp:spPr>
        <a:xfrm>
          <a:off x="4237029" y="95657"/>
          <a:ext cx="1441522" cy="1502108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069D4-298C-4B71-B094-EEDCFBB47E26}">
      <dsp:nvSpPr>
        <dsp:cNvPr id="0" name=""/>
        <dsp:cNvSpPr/>
      </dsp:nvSpPr>
      <dsp:spPr>
        <a:xfrm>
          <a:off x="380254" y="5620433"/>
          <a:ext cx="5110697" cy="140301"/>
        </a:xfrm>
        <a:prstGeom prst="leftRightArrow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A71177-6015-43D8-B6D5-D7085F3E42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886" y="0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5025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519" y="4416634"/>
            <a:ext cx="5607362" cy="418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886" y="8829054"/>
            <a:ext cx="3038319" cy="46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3" tIns="46582" rIns="93163" bIns="465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3F948D-7FDA-4A4A-B5E3-FF3E314A67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3944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7EBE9C-1512-4448-A7D1-EA86C7AEE4B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13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7BB43AB-78EB-4474-8B01-5C2B7BCC9C80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14</a:t>
            </a:fld>
            <a:endParaRPr lang="en-US" altLang="en-US" dirty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4C4C79-26C8-467F-A30A-662FA2356DEB}" type="slidenum">
              <a:rPr lang="en-US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1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8C6218-3D3C-4974-8115-63E8C54C59F3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1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114D2F-A65A-413F-AE81-5E74FA54A228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3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373BD5-8869-4E3A-AF77-770A81FE007F}" type="slidenum">
              <a:rPr lang="en-US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68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36D057-7530-43DC-9B98-EFC71BED64B0}" type="slidenum">
              <a:rPr lang="en-US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033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E74318-4C07-4512-BFAD-5DD227C753C2}" type="slidenum">
              <a:rPr lang="en-US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88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7E513D-7564-4332-A897-F732F4021679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231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31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837" indent="-285706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282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99957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088" indent="-228565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F482A6-9B73-438C-9087-562E8C28F7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4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317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533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9430-6F69-453F-8528-880CDBF713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9804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1CC81B-52ED-4B53-9A0D-279387CF9F3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2EBAD-B83E-4B80-9E34-C39346B66EA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8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EB7537-44FE-4A90-B9B5-E8E125FB2B30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0233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0BC68E-0074-4442-AA0D-CCB1A90ACDD7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7742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D7120C-5857-46BA-BAC6-E0D680ECD987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4437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D7120C-5857-46BA-BAC6-E0D680ECD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4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0ADFAB-3A75-4C6B-8A99-0BD00EDC6F89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6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F10F5409-1FE0-4995-A305-8AA9FCA9CC65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en-US" altLang="en-US" dirty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4DDC2A-FD41-4EB8-8212-4B7EBCE0533D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8110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3535FB-1CEF-4AE0-8757-918BBE32A966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071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72D32C7-F0EF-4674-816E-2BAD54FFCC2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57</a:t>
            </a:fld>
            <a:endParaRPr lang="en-US" altLang="en-US" dirty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2922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3FB93DC-F1F4-4F85-9466-247A223A6333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58</a:t>
            </a:fld>
            <a:endParaRPr lang="en-US" altLang="en-US" dirty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7045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BA5510B-D2C8-4390-B44E-527613B2A081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59</a:t>
            </a:fld>
            <a:endParaRPr lang="en-US" altLang="en-US" dirty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214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0AE6CB-6ADF-4175-A868-152326B8F78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731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BBC09F-A8FE-4D43-BE70-9DC83E5376BC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E556E5-58C6-4894-9081-08D08167D60B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BB73F-2978-426A-A500-39E04ADF5AF3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656693D-5843-4708-BF9C-CD6A4E06A90E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4</a:t>
            </a:fld>
            <a:endParaRPr lang="en-US" altLang="en-US" dirty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93A60F-FE98-4A40-81F4-AAB08C900610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5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6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38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571081DF-268C-4765-8420-0E1E7D2108B8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en-US" altLang="en-US" dirty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E6A2014-BBF9-416E-8FE8-4EE956885D7F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11</a:t>
            </a:fld>
            <a:endParaRPr lang="en-US" altLang="en-US" dirty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837" indent="-2857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282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957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088" indent="-2285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22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349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8480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5612" indent="-2285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34EF9FF-EFA4-4803-A86C-8AAE2ECFB954}" type="slidenum">
              <a:rPr lang="en-US" altLang="en-US" smtClean="0"/>
              <a:pPr eaLnBrk="1" hangingPunct="1">
                <a:spcBef>
                  <a:spcPct val="0"/>
                </a:spcBef>
                <a:defRPr/>
              </a:pPr>
              <a:t>12</a:t>
            </a:fld>
            <a:endParaRPr lang="en-US" altLang="en-US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696913"/>
            <a:ext cx="4643438" cy="3484562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961" y="4414528"/>
            <a:ext cx="5140481" cy="4182958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63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1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20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295401"/>
            <a:ext cx="7848600" cy="4830763"/>
          </a:xfrm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BB2EB-10CF-4116-B123-B89379A54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43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30445E-A660-448A-B4DC-782AD0E5DA6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274893" y="0"/>
            <a:ext cx="6866726" cy="6858000"/>
          </a:xfrm>
          <a:custGeom>
            <a:avLst/>
            <a:gdLst>
              <a:gd name="connsiteX0" fmla="*/ 6450330 w 8969375"/>
              <a:gd name="connsiteY0" fmla="*/ 3511550 h 6858000"/>
              <a:gd name="connsiteX1" fmla="*/ 8969375 w 8969375"/>
              <a:gd name="connsiteY1" fmla="*/ 3511550 h 6858000"/>
              <a:gd name="connsiteX2" fmla="*/ 8969375 w 8969375"/>
              <a:gd name="connsiteY2" fmla="*/ 6858000 h 6858000"/>
              <a:gd name="connsiteX3" fmla="*/ 5010150 w 8969375"/>
              <a:gd name="connsiteY3" fmla="*/ 6858000 h 6858000"/>
              <a:gd name="connsiteX4" fmla="*/ 1915160 w 8969375"/>
              <a:gd name="connsiteY4" fmla="*/ 3511550 h 6858000"/>
              <a:gd name="connsiteX5" fmla="*/ 3404870 w 8969375"/>
              <a:gd name="connsiteY5" fmla="*/ 3511550 h 6858000"/>
              <a:gd name="connsiteX6" fmla="*/ 1964690 w 8969375"/>
              <a:gd name="connsiteY6" fmla="*/ 6858000 h 6858000"/>
              <a:gd name="connsiteX7" fmla="*/ 474980 w 8969375"/>
              <a:gd name="connsiteY7" fmla="*/ 6858000 h 6858000"/>
              <a:gd name="connsiteX8" fmla="*/ 7961630 w 8969375"/>
              <a:gd name="connsiteY8" fmla="*/ 0 h 6858000"/>
              <a:gd name="connsiteX9" fmla="*/ 8969375 w 8969375"/>
              <a:gd name="connsiteY9" fmla="*/ 0 h 6858000"/>
              <a:gd name="connsiteX10" fmla="*/ 8969375 w 8969375"/>
              <a:gd name="connsiteY10" fmla="*/ 3346450 h 6858000"/>
              <a:gd name="connsiteX11" fmla="*/ 6521450 w 8969375"/>
              <a:gd name="connsiteY11" fmla="*/ 3346450 h 6858000"/>
              <a:gd name="connsiteX12" fmla="*/ 5163820 w 8969375"/>
              <a:gd name="connsiteY12" fmla="*/ 0 h 6858000"/>
              <a:gd name="connsiteX13" fmla="*/ 7726680 w 8969375"/>
              <a:gd name="connsiteY13" fmla="*/ 0 h 6858000"/>
              <a:gd name="connsiteX14" fmla="*/ 4775200 w 8969375"/>
              <a:gd name="connsiteY14" fmla="*/ 6858000 h 6858000"/>
              <a:gd name="connsiteX15" fmla="*/ 2213610 w 8969375"/>
              <a:gd name="connsiteY15" fmla="*/ 6858000 h 6858000"/>
              <a:gd name="connsiteX16" fmla="*/ 3426460 w 8969375"/>
              <a:gd name="connsiteY16" fmla="*/ 0 h 6858000"/>
              <a:gd name="connsiteX17" fmla="*/ 4916170 w 8969375"/>
              <a:gd name="connsiteY17" fmla="*/ 0 h 6858000"/>
              <a:gd name="connsiteX18" fmla="*/ 3475990 w 8969375"/>
              <a:gd name="connsiteY18" fmla="*/ 3346450 h 6858000"/>
              <a:gd name="connsiteX19" fmla="*/ 1986280 w 8969375"/>
              <a:gd name="connsiteY19" fmla="*/ 3346450 h 6858000"/>
              <a:gd name="connsiteX20" fmla="*/ 0 w 8969375"/>
              <a:gd name="connsiteY20" fmla="*/ 0 h 6858000"/>
              <a:gd name="connsiteX21" fmla="*/ 3195320 w 8969375"/>
              <a:gd name="connsiteY21" fmla="*/ 0 h 6858000"/>
              <a:gd name="connsiteX22" fmla="*/ 243840 w 8969375"/>
              <a:gd name="connsiteY22" fmla="*/ 6858000 h 6858000"/>
              <a:gd name="connsiteX23" fmla="*/ 0 w 8969375"/>
              <a:gd name="connsiteY23" fmla="*/ 6858000 h 6858000"/>
              <a:gd name="connsiteX0" fmla="*/ 6604567 w 9123612"/>
              <a:gd name="connsiteY0" fmla="*/ 3511550 h 6858000"/>
              <a:gd name="connsiteX1" fmla="*/ 9123612 w 9123612"/>
              <a:gd name="connsiteY1" fmla="*/ 3511550 h 6858000"/>
              <a:gd name="connsiteX2" fmla="*/ 9123612 w 9123612"/>
              <a:gd name="connsiteY2" fmla="*/ 6858000 h 6858000"/>
              <a:gd name="connsiteX3" fmla="*/ 5164387 w 9123612"/>
              <a:gd name="connsiteY3" fmla="*/ 6858000 h 6858000"/>
              <a:gd name="connsiteX4" fmla="*/ 6604567 w 9123612"/>
              <a:gd name="connsiteY4" fmla="*/ 3511550 h 6858000"/>
              <a:gd name="connsiteX5" fmla="*/ 2069397 w 9123612"/>
              <a:gd name="connsiteY5" fmla="*/ 3511550 h 6858000"/>
              <a:gd name="connsiteX6" fmla="*/ 3559107 w 9123612"/>
              <a:gd name="connsiteY6" fmla="*/ 3511550 h 6858000"/>
              <a:gd name="connsiteX7" fmla="*/ 2118927 w 9123612"/>
              <a:gd name="connsiteY7" fmla="*/ 6858000 h 6858000"/>
              <a:gd name="connsiteX8" fmla="*/ 629217 w 9123612"/>
              <a:gd name="connsiteY8" fmla="*/ 6858000 h 6858000"/>
              <a:gd name="connsiteX9" fmla="*/ 2069397 w 9123612"/>
              <a:gd name="connsiteY9" fmla="*/ 3511550 h 6858000"/>
              <a:gd name="connsiteX10" fmla="*/ 8115867 w 9123612"/>
              <a:gd name="connsiteY10" fmla="*/ 0 h 6858000"/>
              <a:gd name="connsiteX11" fmla="*/ 9123612 w 9123612"/>
              <a:gd name="connsiteY11" fmla="*/ 0 h 6858000"/>
              <a:gd name="connsiteX12" fmla="*/ 9123612 w 9123612"/>
              <a:gd name="connsiteY12" fmla="*/ 3346450 h 6858000"/>
              <a:gd name="connsiteX13" fmla="*/ 6675687 w 9123612"/>
              <a:gd name="connsiteY13" fmla="*/ 3346450 h 6858000"/>
              <a:gd name="connsiteX14" fmla="*/ 8115867 w 9123612"/>
              <a:gd name="connsiteY14" fmla="*/ 0 h 6858000"/>
              <a:gd name="connsiteX15" fmla="*/ 5318057 w 9123612"/>
              <a:gd name="connsiteY15" fmla="*/ 0 h 6858000"/>
              <a:gd name="connsiteX16" fmla="*/ 7880917 w 9123612"/>
              <a:gd name="connsiteY16" fmla="*/ 0 h 6858000"/>
              <a:gd name="connsiteX17" fmla="*/ 4929437 w 9123612"/>
              <a:gd name="connsiteY17" fmla="*/ 6858000 h 6858000"/>
              <a:gd name="connsiteX18" fmla="*/ 2367847 w 9123612"/>
              <a:gd name="connsiteY18" fmla="*/ 6858000 h 6858000"/>
              <a:gd name="connsiteX19" fmla="*/ 5318057 w 9123612"/>
              <a:gd name="connsiteY19" fmla="*/ 0 h 6858000"/>
              <a:gd name="connsiteX20" fmla="*/ 3580697 w 9123612"/>
              <a:gd name="connsiteY20" fmla="*/ 0 h 6858000"/>
              <a:gd name="connsiteX21" fmla="*/ 5070407 w 9123612"/>
              <a:gd name="connsiteY21" fmla="*/ 0 h 6858000"/>
              <a:gd name="connsiteX22" fmla="*/ 3630227 w 9123612"/>
              <a:gd name="connsiteY22" fmla="*/ 3346450 h 6858000"/>
              <a:gd name="connsiteX23" fmla="*/ 2140517 w 9123612"/>
              <a:gd name="connsiteY23" fmla="*/ 3346450 h 6858000"/>
              <a:gd name="connsiteX24" fmla="*/ 3580697 w 9123612"/>
              <a:gd name="connsiteY24" fmla="*/ 0 h 6858000"/>
              <a:gd name="connsiteX25" fmla="*/ 154237 w 9123612"/>
              <a:gd name="connsiteY25" fmla="*/ 0 h 6858000"/>
              <a:gd name="connsiteX26" fmla="*/ 3349557 w 9123612"/>
              <a:gd name="connsiteY26" fmla="*/ 0 h 6858000"/>
              <a:gd name="connsiteX27" fmla="*/ 398077 w 9123612"/>
              <a:gd name="connsiteY27" fmla="*/ 6858000 h 6858000"/>
              <a:gd name="connsiteX28" fmla="*/ 0 w 9123612"/>
              <a:gd name="connsiteY28" fmla="*/ 6858000 h 6858000"/>
              <a:gd name="connsiteX29" fmla="*/ 154237 w 9123612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18625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18625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054197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054197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54365 w 9155634"/>
              <a:gd name="connsiteY25" fmla="*/ 3558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54365 w 9155634"/>
              <a:gd name="connsiteY29" fmla="*/ 3558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  <a:gd name="connsiteX0" fmla="*/ 6636589 w 9155634"/>
              <a:gd name="connsiteY0" fmla="*/ 3511550 h 6858000"/>
              <a:gd name="connsiteX1" fmla="*/ 9155634 w 9155634"/>
              <a:gd name="connsiteY1" fmla="*/ 3511550 h 6858000"/>
              <a:gd name="connsiteX2" fmla="*/ 9155634 w 9155634"/>
              <a:gd name="connsiteY2" fmla="*/ 6858000 h 6858000"/>
              <a:gd name="connsiteX3" fmla="*/ 5196409 w 9155634"/>
              <a:gd name="connsiteY3" fmla="*/ 6858000 h 6858000"/>
              <a:gd name="connsiteX4" fmla="*/ 6636589 w 9155634"/>
              <a:gd name="connsiteY4" fmla="*/ 3511550 h 6858000"/>
              <a:gd name="connsiteX5" fmla="*/ 2101419 w 9155634"/>
              <a:gd name="connsiteY5" fmla="*/ 3511550 h 6858000"/>
              <a:gd name="connsiteX6" fmla="*/ 3591129 w 9155634"/>
              <a:gd name="connsiteY6" fmla="*/ 3511550 h 6858000"/>
              <a:gd name="connsiteX7" fmla="*/ 2150949 w 9155634"/>
              <a:gd name="connsiteY7" fmla="*/ 6858000 h 6858000"/>
              <a:gd name="connsiteX8" fmla="*/ 661239 w 9155634"/>
              <a:gd name="connsiteY8" fmla="*/ 6858000 h 6858000"/>
              <a:gd name="connsiteX9" fmla="*/ 2101419 w 9155634"/>
              <a:gd name="connsiteY9" fmla="*/ 3511550 h 6858000"/>
              <a:gd name="connsiteX10" fmla="*/ 8147889 w 9155634"/>
              <a:gd name="connsiteY10" fmla="*/ 0 h 6858000"/>
              <a:gd name="connsiteX11" fmla="*/ 9155634 w 9155634"/>
              <a:gd name="connsiteY11" fmla="*/ 0 h 6858000"/>
              <a:gd name="connsiteX12" fmla="*/ 9155634 w 9155634"/>
              <a:gd name="connsiteY12" fmla="*/ 3346450 h 6858000"/>
              <a:gd name="connsiteX13" fmla="*/ 6707709 w 9155634"/>
              <a:gd name="connsiteY13" fmla="*/ 3346450 h 6858000"/>
              <a:gd name="connsiteX14" fmla="*/ 8147889 w 9155634"/>
              <a:gd name="connsiteY14" fmla="*/ 0 h 6858000"/>
              <a:gd name="connsiteX15" fmla="*/ 5350079 w 9155634"/>
              <a:gd name="connsiteY15" fmla="*/ 0 h 6858000"/>
              <a:gd name="connsiteX16" fmla="*/ 7912939 w 9155634"/>
              <a:gd name="connsiteY16" fmla="*/ 0 h 6858000"/>
              <a:gd name="connsiteX17" fmla="*/ 4961459 w 9155634"/>
              <a:gd name="connsiteY17" fmla="*/ 6858000 h 6858000"/>
              <a:gd name="connsiteX18" fmla="*/ 2399869 w 9155634"/>
              <a:gd name="connsiteY18" fmla="*/ 6858000 h 6858000"/>
              <a:gd name="connsiteX19" fmla="*/ 5350079 w 9155634"/>
              <a:gd name="connsiteY19" fmla="*/ 0 h 6858000"/>
              <a:gd name="connsiteX20" fmla="*/ 3612719 w 9155634"/>
              <a:gd name="connsiteY20" fmla="*/ 0 h 6858000"/>
              <a:gd name="connsiteX21" fmla="*/ 5102429 w 9155634"/>
              <a:gd name="connsiteY21" fmla="*/ 0 h 6858000"/>
              <a:gd name="connsiteX22" fmla="*/ 3662249 w 9155634"/>
              <a:gd name="connsiteY22" fmla="*/ 3346450 h 6858000"/>
              <a:gd name="connsiteX23" fmla="*/ 2172539 w 9155634"/>
              <a:gd name="connsiteY23" fmla="*/ 3346450 h 6858000"/>
              <a:gd name="connsiteX24" fmla="*/ 3612719 w 9155634"/>
              <a:gd name="connsiteY24" fmla="*/ 0 h 6858000"/>
              <a:gd name="connsiteX25" fmla="*/ 2947249 w 9155634"/>
              <a:gd name="connsiteY25" fmla="*/ 0 h 6858000"/>
              <a:gd name="connsiteX26" fmla="*/ 3381579 w 9155634"/>
              <a:gd name="connsiteY26" fmla="*/ 0 h 6858000"/>
              <a:gd name="connsiteX27" fmla="*/ 430099 w 9155634"/>
              <a:gd name="connsiteY27" fmla="*/ 6858000 h 6858000"/>
              <a:gd name="connsiteX28" fmla="*/ 0 w 9155634"/>
              <a:gd name="connsiteY28" fmla="*/ 6858000 h 6858000"/>
              <a:gd name="connsiteX29" fmla="*/ 2947249 w 9155634"/>
              <a:gd name="connsiteY2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155634" h="6858000">
                <a:moveTo>
                  <a:pt x="6636589" y="3511550"/>
                </a:moveTo>
                <a:lnTo>
                  <a:pt x="9155634" y="3511550"/>
                </a:lnTo>
                <a:lnTo>
                  <a:pt x="9155634" y="6858000"/>
                </a:lnTo>
                <a:lnTo>
                  <a:pt x="5196409" y="6858000"/>
                </a:lnTo>
                <a:lnTo>
                  <a:pt x="6636589" y="3511550"/>
                </a:lnTo>
                <a:close/>
                <a:moveTo>
                  <a:pt x="2101419" y="3511550"/>
                </a:moveTo>
                <a:lnTo>
                  <a:pt x="3591129" y="3511550"/>
                </a:lnTo>
                <a:lnTo>
                  <a:pt x="2150949" y="6858000"/>
                </a:lnTo>
                <a:lnTo>
                  <a:pt x="661239" y="6858000"/>
                </a:lnTo>
                <a:lnTo>
                  <a:pt x="2101419" y="3511550"/>
                </a:lnTo>
                <a:close/>
                <a:moveTo>
                  <a:pt x="8147889" y="0"/>
                </a:moveTo>
                <a:lnTo>
                  <a:pt x="9155634" y="0"/>
                </a:lnTo>
                <a:lnTo>
                  <a:pt x="9155634" y="3346450"/>
                </a:lnTo>
                <a:lnTo>
                  <a:pt x="6707709" y="3346450"/>
                </a:lnTo>
                <a:lnTo>
                  <a:pt x="8147889" y="0"/>
                </a:lnTo>
                <a:close/>
                <a:moveTo>
                  <a:pt x="5350079" y="0"/>
                </a:moveTo>
                <a:lnTo>
                  <a:pt x="7912939" y="0"/>
                </a:lnTo>
                <a:lnTo>
                  <a:pt x="4961459" y="6858000"/>
                </a:lnTo>
                <a:lnTo>
                  <a:pt x="2399869" y="6858000"/>
                </a:lnTo>
                <a:lnTo>
                  <a:pt x="5350079" y="0"/>
                </a:lnTo>
                <a:close/>
                <a:moveTo>
                  <a:pt x="3612719" y="0"/>
                </a:moveTo>
                <a:lnTo>
                  <a:pt x="5102429" y="0"/>
                </a:lnTo>
                <a:lnTo>
                  <a:pt x="3662249" y="3346450"/>
                </a:lnTo>
                <a:lnTo>
                  <a:pt x="2172539" y="3346450"/>
                </a:lnTo>
                <a:lnTo>
                  <a:pt x="3612719" y="0"/>
                </a:lnTo>
                <a:close/>
                <a:moveTo>
                  <a:pt x="2947249" y="0"/>
                </a:moveTo>
                <a:lnTo>
                  <a:pt x="3381579" y="0"/>
                </a:lnTo>
                <a:lnTo>
                  <a:pt x="430099" y="6858000"/>
                </a:lnTo>
                <a:lnTo>
                  <a:pt x="0" y="6858000"/>
                </a:lnTo>
                <a:lnTo>
                  <a:pt x="29472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22" name="Graphic 19">
            <a:extLst>
              <a:ext uri="{FF2B5EF4-FFF2-40B4-BE49-F238E27FC236}">
                <a16:creationId xmlns:a16="http://schemas.microsoft.com/office/drawing/2014/main" id="{A6B740BD-8499-412C-AE4E-A4AD7F73100E}"/>
              </a:ext>
            </a:extLst>
          </p:cNvPr>
          <p:cNvSpPr/>
          <p:nvPr/>
        </p:nvSpPr>
        <p:spPr>
          <a:xfrm>
            <a:off x="-8139" y="3369468"/>
            <a:ext cx="2791800" cy="144000"/>
          </a:xfrm>
          <a:custGeom>
            <a:avLst/>
            <a:gdLst>
              <a:gd name="connsiteX0" fmla="*/ 7144 w 2800350"/>
              <a:gd name="connsiteY0" fmla="*/ 7144 h 114300"/>
              <a:gd name="connsiteX1" fmla="*/ 7144 w 2800350"/>
              <a:gd name="connsiteY1" fmla="*/ 115729 h 114300"/>
              <a:gd name="connsiteX2" fmla="*/ 2726531 w 2800350"/>
              <a:gd name="connsiteY2" fmla="*/ 115729 h 114300"/>
              <a:gd name="connsiteX3" fmla="*/ 2797969 w 2800350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0350" h="114300">
                <a:moveTo>
                  <a:pt x="7144" y="7144"/>
                </a:moveTo>
                <a:lnTo>
                  <a:pt x="7144" y="115729"/>
                </a:lnTo>
                <a:lnTo>
                  <a:pt x="2726531" y="115729"/>
                </a:lnTo>
                <a:lnTo>
                  <a:pt x="2797969" y="7144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10DFD8C-544F-465B-8315-8B3AA8B95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516" y="1096345"/>
            <a:ext cx="7883066" cy="2281355"/>
          </a:xfrm>
        </p:spPr>
        <p:txBody>
          <a:bodyPr>
            <a:noAutofit/>
          </a:bodyPr>
          <a:lstStyle>
            <a:lvl1pPr algn="l">
              <a:defRPr sz="52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TITLE</a:t>
            </a:r>
            <a:endParaRPr lang="ru-RU" dirty="0"/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A4843534-A750-4D01-BC62-26CD9AEA6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7516" y="3773555"/>
            <a:ext cx="7567715" cy="1101897"/>
          </a:xfrm>
        </p:spPr>
        <p:txBody>
          <a:bodyPr>
            <a:noAutofit/>
          </a:bodyPr>
          <a:lstStyle>
            <a:lvl1pPr marL="0" indent="0" algn="l">
              <a:buNone/>
              <a:defRPr sz="2625" b="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Tagline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F8E7B25A-0A4A-430B-903E-76193E2954A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7516" y="5451785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1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B88F3A2A-BD60-4F82-8064-8B157AF4DD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7516" y="5105537"/>
            <a:ext cx="3275648" cy="324417"/>
          </a:xfrm>
        </p:spPr>
        <p:txBody>
          <a:bodyPr>
            <a:noAutofit/>
          </a:bodyPr>
          <a:lstStyle>
            <a:lvl1pPr marL="0" indent="0" algn="l">
              <a:buNone/>
              <a:defRPr sz="1650" b="0" i="0">
                <a:solidFill>
                  <a:schemeClr val="bg2"/>
                </a:solidFill>
                <a:latin typeface="+mn-lt"/>
              </a:defRPr>
            </a:lvl1pPr>
            <a:lvl2pPr marL="342900" indent="0">
              <a:buNone/>
              <a:defRPr sz="1350" b="1" i="1"/>
            </a:lvl2pPr>
            <a:lvl3pPr marL="685800" indent="0">
              <a:buNone/>
              <a:defRPr sz="1350" b="1" i="1"/>
            </a:lvl3pPr>
            <a:lvl4pPr marL="1028700" indent="0">
              <a:buNone/>
              <a:defRPr sz="1350" b="1" i="1"/>
            </a:lvl4pPr>
            <a:lvl5pPr marL="1371600" indent="0">
              <a:buNone/>
              <a:defRPr sz="135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</p:spTree>
    <p:extLst>
      <p:ext uri="{BB962C8B-B14F-4D97-AF65-F5344CB8AC3E}">
        <p14:creationId xmlns:p14="http://schemas.microsoft.com/office/powerpoint/2010/main" val="63791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phic 1">
            <a:extLst>
              <a:ext uri="{FF2B5EF4-FFF2-40B4-BE49-F238E27FC236}">
                <a16:creationId xmlns:a16="http://schemas.microsoft.com/office/drawing/2014/main" id="{2C819B96-1084-49C3-82B7-229513AC2269}"/>
              </a:ext>
            </a:extLst>
          </p:cNvPr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5765A4C-A810-4DB9-9186-CA21666D77CD}"/>
                </a:ext>
              </a:extLst>
            </p:cNvPr>
            <p:cNvSpPr/>
            <p:nvPr/>
          </p:nvSpPr>
          <p:spPr>
            <a:xfrm>
              <a:off x="-12700" y="-12700"/>
              <a:ext cx="12217400" cy="6883400"/>
            </a:xfrm>
            <a:custGeom>
              <a:avLst/>
              <a:gdLst>
                <a:gd name="connsiteX0" fmla="*/ 12700 w 12217400"/>
                <a:gd name="connsiteY0" fmla="*/ 12700 h 6883400"/>
                <a:gd name="connsiteX1" fmla="*/ 12700 w 12217400"/>
                <a:gd name="connsiteY1" fmla="*/ 6870700 h 6883400"/>
                <a:gd name="connsiteX2" fmla="*/ 12205970 w 12217400"/>
                <a:gd name="connsiteY2" fmla="*/ 6870700 h 6883400"/>
                <a:gd name="connsiteX3" fmla="*/ 12205970 w 12217400"/>
                <a:gd name="connsiteY3" fmla="*/ 12700 h 6883400"/>
                <a:gd name="connsiteX4" fmla="*/ 12700 w 12217400"/>
                <a:gd name="connsiteY4" fmla="*/ 12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7400" h="6883400">
                  <a:moveTo>
                    <a:pt x="12700" y="12700"/>
                  </a:moveTo>
                  <a:lnTo>
                    <a:pt x="12700" y="6870700"/>
                  </a:lnTo>
                  <a:lnTo>
                    <a:pt x="12205970" y="6870700"/>
                  </a:lnTo>
                  <a:lnTo>
                    <a:pt x="12205970" y="1270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758CCEA-6327-4FC9-8472-4E74DC77BAD5}"/>
                </a:ext>
              </a:extLst>
            </p:cNvPr>
            <p:cNvSpPr/>
            <p:nvPr/>
          </p:nvSpPr>
          <p:spPr>
            <a:xfrm>
              <a:off x="4178300" y="-12700"/>
              <a:ext cx="7289800" cy="6883400"/>
            </a:xfrm>
            <a:custGeom>
              <a:avLst/>
              <a:gdLst>
                <a:gd name="connsiteX0" fmla="*/ 5063490 w 7289800"/>
                <a:gd name="connsiteY0" fmla="*/ 12700 h 6883400"/>
                <a:gd name="connsiteX1" fmla="*/ 2499360 w 7289800"/>
                <a:gd name="connsiteY1" fmla="*/ 6870700 h 6883400"/>
                <a:gd name="connsiteX2" fmla="*/ 4721860 w 7289800"/>
                <a:gd name="connsiteY2" fmla="*/ 6870700 h 6883400"/>
                <a:gd name="connsiteX3" fmla="*/ 7285990 w 7289800"/>
                <a:gd name="connsiteY3" fmla="*/ 12700 h 6883400"/>
                <a:gd name="connsiteX4" fmla="*/ 5063490 w 7289800"/>
                <a:gd name="connsiteY4" fmla="*/ 12700 h 6883400"/>
                <a:gd name="connsiteX5" fmla="*/ 12700 w 7289800"/>
                <a:gd name="connsiteY5" fmla="*/ 6870700 h 6883400"/>
                <a:gd name="connsiteX6" fmla="*/ 2235200 w 7289800"/>
                <a:gd name="connsiteY6" fmla="*/ 6870700 h 6883400"/>
                <a:gd name="connsiteX7" fmla="*/ 4799331 w 7289800"/>
                <a:gd name="connsiteY7" fmla="*/ 12700 h 6883400"/>
                <a:gd name="connsiteX8" fmla="*/ 2576830 w 7289800"/>
                <a:gd name="connsiteY8" fmla="*/ 12700 h 6883400"/>
                <a:gd name="connsiteX9" fmla="*/ 12700 w 7289800"/>
                <a:gd name="connsiteY9" fmla="*/ 6870700 h 688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89800" h="6883400">
                  <a:moveTo>
                    <a:pt x="5063490" y="12700"/>
                  </a:moveTo>
                  <a:lnTo>
                    <a:pt x="2499360" y="6870700"/>
                  </a:lnTo>
                  <a:lnTo>
                    <a:pt x="4721860" y="6870700"/>
                  </a:lnTo>
                  <a:lnTo>
                    <a:pt x="7285990" y="12700"/>
                  </a:lnTo>
                  <a:lnTo>
                    <a:pt x="5063490" y="12700"/>
                  </a:lnTo>
                  <a:close/>
                  <a:moveTo>
                    <a:pt x="12700" y="6870700"/>
                  </a:moveTo>
                  <a:lnTo>
                    <a:pt x="2235200" y="6870700"/>
                  </a:lnTo>
                  <a:lnTo>
                    <a:pt x="4799331" y="12700"/>
                  </a:lnTo>
                  <a:lnTo>
                    <a:pt x="2576830" y="12700"/>
                  </a:lnTo>
                  <a:lnTo>
                    <a:pt x="12700" y="6870700"/>
                  </a:lnTo>
                  <a:close/>
                </a:path>
              </a:pathLst>
            </a:custGeom>
            <a:solidFill>
              <a:schemeClr val="bg2">
                <a:alpha val="15000"/>
              </a:schemeClr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6ADBD7-8355-4951-B459-EC284BCE83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373955-AB5B-4186-8098-9DBA0AB265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80524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A3472E-32B4-4CAD-B5D0-420AA3FB4CE3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70340" y="2993042"/>
            <a:ext cx="3274219" cy="454353"/>
          </a:xfrm>
        </p:spPr>
        <p:txBody>
          <a:bodyPr>
            <a:noAutofit/>
          </a:bodyPr>
          <a:lstStyle>
            <a:lvl1pPr marL="0" indent="0">
              <a:buNone/>
              <a:defRPr sz="2025" b="1">
                <a:solidFill>
                  <a:schemeClr val="bg2"/>
                </a:solidFill>
                <a:latin typeface="+mj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:a16="http://schemas.microsoft.com/office/drawing/2014/main" id="{1AEED068-3EA0-4BF4-875C-02473E9EB0C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524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6">
            <a:extLst>
              <a:ext uri="{FF2B5EF4-FFF2-40B4-BE49-F238E27FC236}">
                <a16:creationId xmlns:a16="http://schemas.microsoft.com/office/drawing/2014/main" id="{3590B9DA-A2DF-4AE1-9A98-C7B84F48C3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970341" y="3563412"/>
            <a:ext cx="3274219" cy="2333625"/>
          </a:xfrm>
        </p:spPr>
        <p:txBody>
          <a:bodyPr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raphic 4">
            <a:extLst>
              <a:ext uri="{FF2B5EF4-FFF2-40B4-BE49-F238E27FC236}">
                <a16:creationId xmlns:a16="http://schemas.microsoft.com/office/drawing/2014/main" id="{CC6E1909-954A-41BF-9CF4-2CB53F6862EF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845E736-FB54-4B3D-821B-60C0AB9E1A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3272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AFF98BA6-47F6-4796-B970-98EE605E81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1993"/>
            <a:ext cx="7664035" cy="665713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Graphic 15">
            <a:extLst>
              <a:ext uri="{FF2B5EF4-FFF2-40B4-BE49-F238E27FC236}">
                <a16:creationId xmlns:a16="http://schemas.microsoft.com/office/drawing/2014/main" id="{5E78F6F2-1702-E74A-86B2-0C42A30F3378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882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9D8367A5-C050-47FB-A1BD-54CD13DE3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139804" y="0"/>
            <a:ext cx="4577716" cy="6858000"/>
          </a:xfrm>
          <a:custGeom>
            <a:avLst/>
            <a:gdLst>
              <a:gd name="connsiteX0" fmla="*/ 3914141 w 6103621"/>
              <a:gd name="connsiteY0" fmla="*/ 914400 h 6858000"/>
              <a:gd name="connsiteX1" fmla="*/ 6103621 w 6103621"/>
              <a:gd name="connsiteY1" fmla="*/ 914400 h 6858000"/>
              <a:gd name="connsiteX2" fmla="*/ 4339591 w 6103621"/>
              <a:gd name="connsiteY2" fmla="*/ 6858000 h 6858000"/>
              <a:gd name="connsiteX3" fmla="*/ 2150112 w 6103621"/>
              <a:gd name="connsiteY3" fmla="*/ 6858000 h 6858000"/>
              <a:gd name="connsiteX4" fmla="*/ 1769111 w 6103621"/>
              <a:gd name="connsiteY4" fmla="*/ 0 h 6858000"/>
              <a:gd name="connsiteX5" fmla="*/ 3958591 w 6103621"/>
              <a:gd name="connsiteY5" fmla="*/ 0 h 6858000"/>
              <a:gd name="connsiteX6" fmla="*/ 2189480 w 6103621"/>
              <a:gd name="connsiteY6" fmla="*/ 5943601 h 6858000"/>
              <a:gd name="connsiteX7" fmla="*/ 0 w 6103621"/>
              <a:gd name="connsiteY7" fmla="*/ 594360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3621" h="6858000">
                <a:moveTo>
                  <a:pt x="3914141" y="914400"/>
                </a:moveTo>
                <a:lnTo>
                  <a:pt x="6103621" y="914400"/>
                </a:lnTo>
                <a:lnTo>
                  <a:pt x="4339591" y="6858000"/>
                </a:lnTo>
                <a:lnTo>
                  <a:pt x="2150112" y="6858000"/>
                </a:lnTo>
                <a:close/>
                <a:moveTo>
                  <a:pt x="1769111" y="0"/>
                </a:moveTo>
                <a:lnTo>
                  <a:pt x="3958591" y="0"/>
                </a:lnTo>
                <a:lnTo>
                  <a:pt x="2189480" y="5943601"/>
                </a:lnTo>
                <a:lnTo>
                  <a:pt x="0" y="594360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id="{302F0820-F94A-40EF-B3BE-26CD0CB55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524" y="3074530"/>
            <a:ext cx="3316392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3528AEE-54AB-4366-9576-BBA1CE5F3A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0525" y="1032746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A1867536-E941-4FED-8B68-2609143C2A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0524" y="2225393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Graphic 4">
            <a:extLst>
              <a:ext uri="{FF2B5EF4-FFF2-40B4-BE49-F238E27FC236}">
                <a16:creationId xmlns:a16="http://schemas.microsoft.com/office/drawing/2014/main" id="{7D57D3C0-DF85-4866-AC4B-ED6A0F6963A5}"/>
              </a:ext>
            </a:extLst>
          </p:cNvPr>
          <p:cNvSpPr/>
          <p:nvPr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Graphic 15">
            <a:extLst>
              <a:ext uri="{FF2B5EF4-FFF2-40B4-BE49-F238E27FC236}">
                <a16:creationId xmlns:a16="http://schemas.microsoft.com/office/drawing/2014/main" id="{FA387E18-8CE1-1648-81B1-6F1A0F183C30}"/>
              </a:ext>
            </a:extLst>
          </p:cNvPr>
          <p:cNvSpPr/>
          <p:nvPr userDrawn="1"/>
        </p:nvSpPr>
        <p:spPr>
          <a:xfrm>
            <a:off x="-8381" y="1947672"/>
            <a:ext cx="39555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123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2044CCF-605D-4D6E-A41D-D6AED53B223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04811"/>
            <a:ext cx="4581654" cy="548512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E7F180F3-53B1-4A31-82A4-E6F9B5D8D8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60904" y="3090573"/>
            <a:ext cx="3316393" cy="2588637"/>
          </a:xfrm>
        </p:spPr>
        <p:txBody>
          <a:bodyPr lIns="0">
            <a:normAutofit/>
          </a:bodyPr>
          <a:lstStyle>
            <a:lvl1pPr marL="135000" indent="-135000">
              <a:spcBef>
                <a:spcPts val="45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1050" b="0" i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D523330-9E96-4C6E-B5A4-6B543D365F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60905" y="1046140"/>
            <a:ext cx="3792062" cy="782638"/>
          </a:xfrm>
        </p:spPr>
        <p:txBody>
          <a:bodyPr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A08F6B3-0ADA-4ECF-8D25-7DFE4A3641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60905" y="2241516"/>
            <a:ext cx="3316392" cy="749047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chemeClr val="tx2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5CCECBFE-3C2B-4492-BCDA-1EFEB5E3E092}"/>
              </a:ext>
            </a:extLst>
          </p:cNvPr>
          <p:cNvSpPr/>
          <p:nvPr userDrawn="1"/>
        </p:nvSpPr>
        <p:spPr>
          <a:xfrm flipH="1">
            <a:off x="5235690" y="1947672"/>
            <a:ext cx="3915000" cy="73100"/>
          </a:xfrm>
          <a:custGeom>
            <a:avLst/>
            <a:gdLst>
              <a:gd name="connsiteX0" fmla="*/ 9138 w 5056083"/>
              <a:gd name="connsiteY0" fmla="*/ 9137 h 73099"/>
              <a:gd name="connsiteX1" fmla="*/ 9138 w 5056083"/>
              <a:gd name="connsiteY1" fmla="*/ 67617 h 73099"/>
              <a:gd name="connsiteX2" fmla="*/ 5018925 w 5056083"/>
              <a:gd name="connsiteY2" fmla="*/ 67617 h 73099"/>
              <a:gd name="connsiteX3" fmla="*/ 5057911 w 5056083"/>
              <a:gd name="connsiteY3" fmla="*/ 9137 h 73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56083" h="73099">
                <a:moveTo>
                  <a:pt x="9138" y="9137"/>
                </a:moveTo>
                <a:lnTo>
                  <a:pt x="9138" y="67617"/>
                </a:lnTo>
                <a:lnTo>
                  <a:pt x="5018925" y="67617"/>
                </a:lnTo>
                <a:lnTo>
                  <a:pt x="5057911" y="9137"/>
                </a:lnTo>
                <a:close/>
              </a:path>
            </a:pathLst>
          </a:custGeom>
          <a:solidFill>
            <a:schemeClr val="bg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0" name="Graphic 4">
            <a:extLst>
              <a:ext uri="{FF2B5EF4-FFF2-40B4-BE49-F238E27FC236}">
                <a16:creationId xmlns:a16="http://schemas.microsoft.com/office/drawing/2014/main" id="{3441B044-38F8-49ED-845B-5D926C811447}"/>
              </a:ext>
            </a:extLst>
          </p:cNvPr>
          <p:cNvSpPr/>
          <p:nvPr userDrawn="1"/>
        </p:nvSpPr>
        <p:spPr>
          <a:xfrm>
            <a:off x="8469473" y="6103003"/>
            <a:ext cx="6831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30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314E4-5313-4426-8F3B-56C7353531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9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25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86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AE8A8-6ACE-4A15-90DF-984768BF09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72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53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0577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46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392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41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6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31822-8D6E-4D2E-A705-A0E0A1033B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531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14F9A-450D-4A4E-8B74-E268E5A8D4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30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1"/>
            <a:ext cx="38481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0E5FA-8196-4D91-9E8C-6A16B1CC93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94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BF32-FF78-44AA-8572-630994CAC4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437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7231-FA46-49F0-98CE-9EE970EB2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5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2489-E4F4-4467-8292-1AE251D670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16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FEE21-878D-4F01-8CE8-54AA8AE8A7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F4C57-6B4F-45B6-8C98-B313356578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988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A6028-E669-43C5-A0DC-2FFDEA582A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6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F1C06-2040-4BEE-AEE6-5D33D89D65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939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27" r:id="rId1"/>
    <p:sldLayoutId id="2147487609" r:id="rId2"/>
    <p:sldLayoutId id="2147487628" r:id="rId3"/>
    <p:sldLayoutId id="2147487610" r:id="rId4"/>
    <p:sldLayoutId id="2147487611" r:id="rId5"/>
    <p:sldLayoutId id="2147487612" r:id="rId6"/>
    <p:sldLayoutId id="2147487613" r:id="rId7"/>
    <p:sldLayoutId id="2147487614" r:id="rId8"/>
    <p:sldLayoutId id="2147487629" r:id="rId9"/>
    <p:sldLayoutId id="2147487615" r:id="rId10"/>
    <p:sldLayoutId id="2147487616" r:id="rId11"/>
    <p:sldLayoutId id="2147487630" r:id="rId12"/>
    <p:sldLayoutId id="2147487644" r:id="rId13"/>
    <p:sldLayoutId id="2147487645" r:id="rId14"/>
    <p:sldLayoutId id="2147487646" r:id="rId15"/>
    <p:sldLayoutId id="214748764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DD9C398-2318-4319-9CFE-B8C78732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2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632" r:id="rId1"/>
    <p:sldLayoutId id="2147487633" r:id="rId2"/>
    <p:sldLayoutId id="2147487634" r:id="rId3"/>
    <p:sldLayoutId id="2147487635" r:id="rId4"/>
    <p:sldLayoutId id="2147487636" r:id="rId5"/>
    <p:sldLayoutId id="2147487637" r:id="rId6"/>
    <p:sldLayoutId id="2147487638" r:id="rId7"/>
    <p:sldLayoutId id="2147487639" r:id="rId8"/>
    <p:sldLayoutId id="2147487640" r:id="rId9"/>
    <p:sldLayoutId id="2147487641" r:id="rId10"/>
    <p:sldLayoutId id="2147487642" r:id="rId11"/>
    <p:sldLayoutId id="2147487643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e.lacity.org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jpeg"/><Relationship Id="rId5" Type="http://schemas.openxmlformats.org/officeDocument/2006/relationships/hyperlink" Target="http://upload.wikimedia.org/wikipedia/en/9/96/Palmdale_Airport_Terminal.jpg" TargetMode="Externa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https://urldefense.proofpoint.com/v2/url?u=https-3A__vimeo.com_304192330&amp;d=DwMFaQ&amp;c=_EZyq3jpMgV82C-qqw4SRw&amp;r=KkF3cnlaKtnrQuHnP3C50J0nNi6xwuJ7iNmoT-K35SU&amp;m=-Ehpx0njrv8YWYtAj9jCwODceNq4Ok7f6NnXdjn7v4c&amp;s=h_UzHDVy_RhsgMUpPW797DPWuzDIUbiy74gVGnpAQbM&amp;e=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wa.org/" TargetMode="Externa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hyperlink" Target="mailto:BusinessandJobs@lawa.or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jobsatlax.org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jobsatlax.org/" TargetMode="External"/><Relationship Id="rId4" Type="http://schemas.openxmlformats.org/officeDocument/2006/relationships/hyperlink" Target="mailto:cespinosa@lawa.or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espinosa@lawa.org" TargetMode="External"/><Relationship Id="rId4" Type="http://schemas.openxmlformats.org/officeDocument/2006/relationships/hyperlink" Target="http://www.jobsallax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rosa@imwis.com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bca.lacity.org/Uploads/cca/SLBApplication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vn.org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lawa.org/en/lawa-businesses/lawa-current-opportunities" TargetMode="External"/><Relationship Id="rId4" Type="http://schemas.openxmlformats.org/officeDocument/2006/relationships/hyperlink" Target="http://www.lawa.org/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a.org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bca.lacity.org/" TargetMode="External"/><Relationship Id="rId3" Type="http://schemas.openxmlformats.org/officeDocument/2006/relationships/hyperlink" Target="https://www.lawa.org/groups-and-divisions/business-jobs-and-social-responsibility" TargetMode="External"/><Relationship Id="rId7" Type="http://schemas.openxmlformats.org/officeDocument/2006/relationships/hyperlink" Target="mailto:bca.certifications@lacity.org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lawa.org/" TargetMode="External"/><Relationship Id="rId5" Type="http://schemas.openxmlformats.org/officeDocument/2006/relationships/hyperlink" Target="http://www.lawa.org/bjrc" TargetMode="External"/><Relationship Id="rId4" Type="http://schemas.openxmlformats.org/officeDocument/2006/relationships/hyperlink" Target="mailto:rosa@imwis.com" TargetMode="External"/><Relationship Id="rId9" Type="http://schemas.openxmlformats.org/officeDocument/2006/relationships/hyperlink" Target="http://www.labavn.org/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lawa.org/en/lawa-businesses/lawa-current-opportunitie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955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851648" cy="1524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/>
              <a:t>DOING BUSINESS with </a:t>
            </a:r>
            <a:br>
              <a:rPr lang="en-US" sz="4400" dirty="0"/>
            </a:br>
            <a:r>
              <a:rPr lang="en-US" sz="4400" dirty="0"/>
              <a:t>Los Angeles World Airports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F6B9D-4E84-4399-AECC-9A514B36C0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3797" name="TextBox 2"/>
          <p:cNvSpPr txBox="1">
            <a:spLocks noChangeArrowheads="1"/>
          </p:cNvSpPr>
          <p:nvPr/>
        </p:nvSpPr>
        <p:spPr bwMode="auto">
          <a:xfrm>
            <a:off x="76200" y="6062990"/>
            <a:ext cx="2209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dirty="0">
                <a:latin typeface="Arial" charset="0"/>
              </a:rPr>
              <a:t>Rev. 2 / 2021</a:t>
            </a:r>
          </a:p>
        </p:txBody>
      </p:sp>
      <p:pic>
        <p:nvPicPr>
          <p:cNvPr id="3" name="Picture 2" descr="C:\Users\a19jxl\Pictures\New Logo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25"/>
            <a:ext cx="8229600" cy="685800"/>
          </a:xfrm>
        </p:spPr>
        <p:txBody>
          <a:bodyPr/>
          <a:lstStyle/>
          <a:p>
            <a:pPr algn="ctr"/>
            <a:r>
              <a:rPr lang="en-US" sz="3200" b="1" i="1" dirty="0"/>
              <a:t>Current Contract Status Report: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879930-2F8C-4BAF-9D79-4E23C7A01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89605"/>
            <a:ext cx="7732243" cy="39579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1907590"/>
            <a:ext cx="1066800" cy="39399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23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Bids (RFB)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7848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Bid</a:t>
            </a:r>
            <a:r>
              <a:rPr lang="en-US" altLang="en-US" sz="2400" dirty="0">
                <a:latin typeface="Arial" charset="0"/>
                <a:cs typeface="Arial" charset="0"/>
              </a:rPr>
              <a:t> is used for the competitive purchase of: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Goods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Equipment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Non-professional services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contract award is made to the lowest priced bid that is deemed to be: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Responsive – accurate completion of the bid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000" dirty="0">
                <a:latin typeface="Arial" charset="0"/>
                <a:cs typeface="Arial" charset="0"/>
              </a:rPr>
              <a:t>Responsible – determined to be capable of meeting the specifications</a:t>
            </a:r>
          </a:p>
          <a:p>
            <a:pPr marL="393700" lvl="1" indent="0" eaLnBrk="1" hangingPunct="1">
              <a:lnSpc>
                <a:spcPct val="80000"/>
              </a:lnSpc>
              <a:buClr>
                <a:schemeClr val="tx2"/>
              </a:buClr>
              <a:buNone/>
            </a:pP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Bids can be for individual items, services, or contracts from 1 to 5 years in duration.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4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RFB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bid submittal must be uploaded through Box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Upload instructions are located on LABAVN RFB page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Procurement Analyst via email for RFBs.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RFB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PRE-BID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Mandatory vs. Non-mandatory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1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5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RFB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600200"/>
            <a:ext cx="8610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Bid,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RFB.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PAYMENT TERMS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Discount terms of 25 days or more can impact your </a:t>
            </a:r>
            <a:r>
              <a:rPr lang="en-US" sz="2000" dirty="0">
                <a:latin typeface="Arial" charset="0"/>
              </a:rPr>
              <a:t>RFB evaluation</a:t>
            </a:r>
            <a:r>
              <a:rPr lang="en-US" altLang="en-US" sz="2000" dirty="0">
                <a:latin typeface="Arial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ClrTx/>
              <a:buSzPct val="100000"/>
              <a:buNone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DEVIATION FROM SPECIFICATIONS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When allowed, bidders desiring to quote on any other comparable make/brand must indicate make/brand and model name/number.</a:t>
            </a: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sz="2000" b="1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latin typeface="Arial" charset="0"/>
              </a:rPr>
              <a:t>Be sure to read and complete the bid documents accurately. Failure to do so may invalidate your RFB</a:t>
            </a:r>
            <a:r>
              <a:rPr lang="en-US" sz="1800" b="1" dirty="0">
                <a:latin typeface="Arial" charset="0"/>
              </a:rPr>
              <a:t>. </a:t>
            </a:r>
            <a:endParaRPr lang="en-US" sz="18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3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642350" cy="5635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  Soliciting Bids and Proposals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25475" y="2147371"/>
            <a:ext cx="7848600" cy="3786188"/>
          </a:xfrm>
        </p:spPr>
        <p:txBody>
          <a:bodyPr/>
          <a:lstStyle/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r>
              <a:rPr lang="en-US" altLang="en-US" sz="2400" dirty="0">
                <a:latin typeface="Arial" charset="0"/>
              </a:rPr>
              <a:t>All City of Los Angeles RFB/RFPs are available on:</a:t>
            </a:r>
          </a:p>
          <a:p>
            <a:pPr eaLnBrk="1" hangingPunct="1">
              <a:buClr>
                <a:schemeClr val="tx2"/>
              </a:buClr>
              <a:buFont typeface="Wingdings" pitchFamily="2" charset="2"/>
              <a:buNone/>
            </a:pPr>
            <a:endParaRPr lang="en-US" altLang="en-US" sz="2400" dirty="0">
              <a:latin typeface="Arial" charset="0"/>
            </a:endParaRPr>
          </a:p>
          <a:p>
            <a:pPr lvl="1" eaLnBrk="1" hangingPunct="1">
              <a:buClr>
                <a:schemeClr val="tx2"/>
              </a:buClr>
              <a:buSzPct val="100000"/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</a:t>
            </a:r>
            <a:r>
              <a:rPr lang="en-US" altLang="en-US" b="1" dirty="0">
                <a:latin typeface="Arial" charset="0"/>
              </a:rPr>
              <a:t>Los Angeles Business Assistance Virtual Network</a:t>
            </a:r>
            <a:r>
              <a:rPr lang="en-US" altLang="en-US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altLang="en-US" dirty="0">
                <a:latin typeface="Arial" charset="0"/>
              </a:rPr>
              <a:t>web site: 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  <a:hlinkClick r:id="rId3"/>
              </a:rPr>
              <a:t>www.labavn.org</a:t>
            </a:r>
            <a:r>
              <a:rPr lang="en-US" altLang="en-US" u="sng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6DE46-F936-48F8-991C-9665821FA29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5933559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93700" lvl="1" indent="0" eaLnBrk="1" hangingPunct="1">
              <a:buClr>
                <a:schemeClr val="tx2"/>
              </a:buClr>
              <a:buNone/>
            </a:pPr>
            <a:r>
              <a:rPr lang="en-US" alt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06918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w/LABAVN…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919" y="1981200"/>
            <a:ext cx="834628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629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95C34-CC9D-4AFC-A2FA-7A0CA365A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200" b="1" i="1" dirty="0"/>
              <a:t>Registering on LABAVN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CACAB-5B30-4CF4-88AF-864FA1633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D564E-8955-4DD4-A436-01842DE00A5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2099310"/>
            <a:ext cx="6324600" cy="400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17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9BAD6-C082-46CA-A7F8-4EABCEF9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578C4-04CD-4402-8B06-FEF7F9B242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838200"/>
            <a:ext cx="5029200" cy="318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61FC7-AE26-4C08-BA89-A23A8EBD3F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3223881"/>
            <a:ext cx="5257800" cy="332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7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99A2CD-A2F2-4F18-8C39-0CD53B34AA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1295400"/>
            <a:ext cx="5943600" cy="37642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6B4870-DB5F-4253-8B23-387B55FB63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800600"/>
            <a:ext cx="5943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78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623CD-DDCC-47A1-BE61-87CC9E37B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54886-6005-47A0-AA08-AF48EE2E6B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698321"/>
            <a:ext cx="7391400" cy="4681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482174-3B4E-458E-9E74-265C4E593936}"/>
              </a:ext>
            </a:extLst>
          </p:cNvPr>
          <p:cNvSpPr txBox="1"/>
          <p:nvPr/>
        </p:nvSpPr>
        <p:spPr>
          <a:xfrm>
            <a:off x="3048000" y="10784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https://finance.lacity.org/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93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838200"/>
          </a:xfrm>
        </p:spPr>
        <p:txBody>
          <a:bodyPr/>
          <a:lstStyle/>
          <a:p>
            <a:pPr algn="ctr" eaLnBrk="1" hangingPunct="1"/>
            <a:r>
              <a:rPr lang="en-US" altLang="en-US" sz="3200" b="1" i="1" dirty="0"/>
              <a:t>Los Angeles World Airports</a:t>
            </a:r>
          </a:p>
        </p:txBody>
      </p:sp>
      <p:graphicFrame>
        <p:nvGraphicFramePr>
          <p:cNvPr id="13336" name="Group 24"/>
          <p:cNvGraphicFramePr>
            <a:graphicFrameLocks noGrp="1"/>
          </p:cNvGraphicFramePr>
          <p:nvPr>
            <p:ph sz="half" idx="2"/>
          </p:nvPr>
        </p:nvGraphicFramePr>
        <p:xfrm>
          <a:off x="228600" y="1447800"/>
          <a:ext cx="8435975" cy="4510088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7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LAX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ranked 4</a:t>
                      </a:r>
                      <a:r>
                        <a:rPr kumimoji="0" 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the world for passenger service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In 2019, airlines served 88,068,013 passengers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4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Van Nuys Airport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one of the world’s busiest General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Aviation airports with almost 220,228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                                      take-offs annually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Dedicated to non-commercial air travel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7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Univers Condensed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9063" marR="0" lvl="0" indent="-1190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LA/Palmdale</a:t>
                      </a: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- LAWA owns and maintains the Palmdale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Land Holdings, previously an FAA-certified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                              airport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4833" name="Picture 20" descr="Van Nuys General Descrip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22" descr="2010_04_LAX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4478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23" descr="File:Palmdale Airport Terminal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8" y="4419600"/>
            <a:ext cx="219551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4" name="Slide Number Placeholder 1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70617-AC56-4157-AA0A-1D73E968FC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C7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45C75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993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537AC-C0F7-4A49-8809-9665FCCB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B3672-6B50-40B2-9BA4-4A99DE01B8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FDB3C9-1421-41B4-A3ED-4E7EE2BD91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46482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04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66709-0420-4CA1-B00D-1F6BCDA76B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6400" y="685800"/>
            <a:ext cx="6553200" cy="4150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2310-096F-4748-9B0D-92B0AF2E7E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6402" y="3271715"/>
            <a:ext cx="6553198" cy="351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69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C76C7-F81D-4EAB-8119-8747BD09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2419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592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AE09-05A6-4944-8210-4CE6C695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1A9E3-860B-4E6A-B135-CF284348C4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838200"/>
            <a:ext cx="6858000" cy="434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15732-3EBD-423C-8653-D0A79442C1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1600" y="5105400"/>
            <a:ext cx="6858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5881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6400-8CB7-470D-B659-9921A72A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4AE8A8-6ACE-4A15-90DF-984768BF09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4617B">
                    <a:shade val="9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4617B">
                  <a:shade val="90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91DF-C51F-4D3C-A559-D520F88E98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838200"/>
            <a:ext cx="7162800" cy="4536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C5497C-28C3-4DFC-8890-FCB299F63B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9200" y="5181600"/>
            <a:ext cx="7162800" cy="76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727985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253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166688" y="203200"/>
            <a:ext cx="45720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D9D9D9"/>
                </a:solidFill>
                <a:latin typeface="Tw Cen MT" pitchFamily="34" charset="0"/>
              </a:rPr>
              <a:t>BUSINESS, JOBS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900" b="1" dirty="0">
              <a:solidFill>
                <a:srgbClr val="D9D9D9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B0F0"/>
                </a:solidFill>
                <a:latin typeface="Tw Cen MT" pitchFamily="34" charset="0"/>
              </a:rPr>
              <a:t>&amp; SOCIAL RESPONSIBILITY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sp>
        <p:nvSpPr>
          <p:cNvPr id="53255" name="TextBox 9"/>
          <p:cNvSpPr txBox="1">
            <a:spLocks noChangeArrowheads="1"/>
          </p:cNvSpPr>
          <p:nvPr/>
        </p:nvSpPr>
        <p:spPr bwMode="auto">
          <a:xfrm>
            <a:off x="4602163" y="5214938"/>
            <a:ext cx="22034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THE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  <a:hlinkClick r:id="rId4"/>
              </a:rPr>
              <a:t>FUTURE</a:t>
            </a:r>
            <a:r>
              <a:rPr lang="en-US" altLang="en-US" b="1">
                <a:solidFill>
                  <a:srgbClr val="212179"/>
                </a:solidFill>
                <a:latin typeface="Tw Cen MT" pitchFamily="34" charset="0"/>
              </a:rPr>
              <a:t> </a:t>
            </a:r>
            <a:r>
              <a:rPr lang="en-US" altLang="en-US" b="1">
                <a:solidFill>
                  <a:srgbClr val="33CCFF"/>
                </a:solidFill>
                <a:latin typeface="Tw Cen MT" pitchFamily="34" charset="0"/>
              </a:rPr>
              <a:t>IS NOW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5613" y="1414463"/>
            <a:ext cx="1903412" cy="42783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212179"/>
                </a:solidFill>
                <a:latin typeface="Tw Cen MT" panose="020B0602020104020603" pitchFamily="34" charset="0"/>
              </a:rPr>
              <a:t>OUR MISSION           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Maximize access to business and job opportunities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Ensure that local, diverse communities benefit from LAWA’S investments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i="1" dirty="0">
              <a:solidFill>
                <a:prstClr val="black"/>
              </a:solidFill>
              <a:latin typeface="Tw Cen MT" panose="020B0602020104020603" pitchFamily="34" charset="0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i="1" dirty="0">
                <a:solidFill>
                  <a:prstClr val="black"/>
                </a:solidFill>
                <a:latin typeface="Tw Cen MT" panose="020B0602020104020603" pitchFamily="34" charset="0"/>
              </a:rPr>
              <a:t>Set the global airport standard for public corporate social responsibility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39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278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8586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OPPORTUNITIES- CAPITAL PROGRAM SUMMARY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1125" y="609600"/>
          <a:ext cx="6259513" cy="5557838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3436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2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9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Category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47692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 Project Cost</a:t>
                      </a:r>
                      <a:endParaRPr lang="en-US" sz="2800" b="1" i="0" u="none" strike="noStrike" dirty="0">
                        <a:solidFill>
                          <a:srgbClr val="FFFFFF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202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Major Tenant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$5,584,329,837 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LAMP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$5,500,000,000*</a:t>
                      </a:r>
                      <a:endParaRPr lang="en-US" sz="2800" b="0" i="0" u="none" strike="noStrike" dirty="0">
                        <a:solidFill>
                          <a:srgbClr val="FF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2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Terminal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$2,149,240,332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Utilities &amp; Environmental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$518,148,350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559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Airside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$451,782,625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8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Security &amp; IT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$427,338,879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>
                          <a:effectLst/>
                          <a:latin typeface="Tw Cen MT" panose="020B0602020104020603" pitchFamily="34" charset="0"/>
                        </a:rPr>
                        <a:t>Landside Projects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$38,452,770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60568">
                <a:tc>
                  <a:txBody>
                    <a:bodyPr/>
                    <a:lstStyle/>
                    <a:p>
                      <a:pPr lvl="0" algn="l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Planning / Study Projects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$24,235,000 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817">
                <a:tc>
                  <a:txBody>
                    <a:bodyPr/>
                    <a:lstStyle/>
                    <a:p>
                      <a:pPr lvl="0" algn="l" rtl="0" fontAlgn="b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TOTAL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800" u="none" strike="noStrike" dirty="0">
                          <a:effectLst/>
                          <a:latin typeface="Tw Cen MT" panose="020B0602020104020603" pitchFamily="34" charset="0"/>
                        </a:rPr>
                        <a:t>$14,693,527,793* 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5300" marR="5300" marT="7066" marB="0" anchor="ctr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4314" name="TextBox 8"/>
          <p:cNvSpPr txBox="1">
            <a:spLocks noChangeArrowheads="1"/>
          </p:cNvSpPr>
          <p:nvPr/>
        </p:nvSpPr>
        <p:spPr bwMode="auto">
          <a:xfrm>
            <a:off x="130175" y="6103938"/>
            <a:ext cx="8640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*LAMP Subtotal is currently being finalized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200" b="1" i="1" dirty="0">
                <a:solidFill>
                  <a:srgbClr val="000000"/>
                </a:solidFill>
                <a:latin typeface="Tw Cen MT" pitchFamily="34" charset="0"/>
              </a:rPr>
              <a:t>Note:  Figures are expressed in 2018 dollars and are subject to escalation. Does not include estimate for Asset Renewal or Program Reserve</a:t>
            </a:r>
            <a:r>
              <a:rPr lang="en-US" altLang="en-US" sz="1400" b="1" i="1" dirty="0">
                <a:solidFill>
                  <a:srgbClr val="000000"/>
                </a:solidFill>
                <a:latin typeface="Tw Cen M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4591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302" name="TextBox 23"/>
          <p:cNvSpPr txBox="1">
            <a:spLocks noChangeArrowheads="1"/>
          </p:cNvSpPr>
          <p:nvPr/>
        </p:nvSpPr>
        <p:spPr bwMode="auto">
          <a:xfrm>
            <a:off x="111125" y="-33338"/>
            <a:ext cx="560387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799"/>
            <a:ext cx="9144000" cy="5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87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175" y="6640513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0D5D8-0D8D-42FA-A53D-D2D363A42C91}"/>
              </a:ext>
            </a:extLst>
          </p:cNvPr>
          <p:cNvSpPr/>
          <p:nvPr/>
        </p:nvSpPr>
        <p:spPr>
          <a:xfrm>
            <a:off x="-17930" y="8964"/>
            <a:ext cx="8991600" cy="490538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5185FE-2446-4748-9845-1FD58BE22DF9}"/>
              </a:ext>
            </a:extLst>
          </p:cNvPr>
          <p:cNvSpPr/>
          <p:nvPr/>
        </p:nvSpPr>
        <p:spPr>
          <a:xfrm rot="16200000">
            <a:off x="5820102" y="3560996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0B349C-3B8E-48A3-A650-50001ADF4FA6}"/>
              </a:ext>
            </a:extLst>
          </p:cNvPr>
          <p:cNvSpPr/>
          <p:nvPr/>
        </p:nvSpPr>
        <p:spPr>
          <a:xfrm>
            <a:off x="8679984" y="8965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5FC98D-54E7-4756-94BE-975211409F47}"/>
              </a:ext>
            </a:extLst>
          </p:cNvPr>
          <p:cNvSpPr/>
          <p:nvPr/>
        </p:nvSpPr>
        <p:spPr>
          <a:xfrm>
            <a:off x="112246" y="6649478"/>
            <a:ext cx="8221663" cy="476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57E6FE1-D414-498F-B353-237396C99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6" y="-24374"/>
            <a:ext cx="6854825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D9D9D9"/>
                </a:solidFill>
                <a:latin typeface="Tw Cen MT" pitchFamily="34" charset="0"/>
              </a:rPr>
              <a:t>LAX: OPPORTUNITIES- ACTIVE PROJECTS</a:t>
            </a: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5359C373-5C6E-4722-982B-F4346714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8" t="21262" r="20073" b="11209"/>
          <a:stretch>
            <a:fillRect/>
          </a:stretch>
        </p:blipFill>
        <p:spPr bwMode="auto">
          <a:xfrm>
            <a:off x="3951127" y="1509448"/>
            <a:ext cx="5157015" cy="423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E0362CC-769D-479C-8F49-15434FBFF9BB}"/>
              </a:ext>
            </a:extLst>
          </p:cNvPr>
          <p:cNvGraphicFramePr>
            <a:graphicFrameLocks noGrp="1"/>
          </p:cNvGraphicFramePr>
          <p:nvPr/>
        </p:nvGraphicFramePr>
        <p:xfrm>
          <a:off x="3951129" y="739511"/>
          <a:ext cx="5157013" cy="821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2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8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31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PROJECT NAME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DEVELOPER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or </a:t>
                      </a:r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PRIME</a:t>
                      </a:r>
                    </a:p>
                  </a:txBody>
                  <a:tcPr marL="67327" marR="67327" marT="44819" marB="448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APPROX. PROJECT</a:t>
                      </a:r>
                      <a:r>
                        <a:rPr lang="en-US" sz="1400" baseline="0" dirty="0">
                          <a:solidFill>
                            <a:srgbClr val="002060"/>
                          </a:solidFill>
                          <a:latin typeface="Tw Cen MT" panose="020B0602020104020603" pitchFamily="34" charset="0"/>
                        </a:rPr>
                        <a:t> VALUE</a:t>
                      </a:r>
                      <a:endParaRPr lang="en-US" sz="1400" dirty="0">
                        <a:solidFill>
                          <a:srgbClr val="002060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7327" marR="67327" marT="44819" marB="448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1EBB5EAC-B5F2-4EBB-8D4F-EBDE1F26CE96}"/>
              </a:ext>
            </a:extLst>
          </p:cNvPr>
          <p:cNvSpPr/>
          <p:nvPr/>
        </p:nvSpPr>
        <p:spPr>
          <a:xfrm>
            <a:off x="-17929" y="1083703"/>
            <a:ext cx="3768725" cy="181133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APM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85852-2359-4F47-9CF8-58942D02AC8F}"/>
              </a:ext>
            </a:extLst>
          </p:cNvPr>
          <p:cNvSpPr/>
          <p:nvPr/>
        </p:nvSpPr>
        <p:spPr>
          <a:xfrm>
            <a:off x="-467" y="3099827"/>
            <a:ext cx="3751262" cy="1574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CONRAC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C545BC1-C84A-44A6-9E87-2A6B8045BDC8}"/>
              </a:ext>
            </a:extLst>
          </p:cNvPr>
          <p:cNvGraphicFramePr>
            <a:graphicFrameLocks noGrp="1"/>
          </p:cNvGraphicFramePr>
          <p:nvPr/>
        </p:nvGraphicFramePr>
        <p:xfrm>
          <a:off x="984031" y="3122099"/>
          <a:ext cx="2861299" cy="1370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1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4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373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412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20%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686" marR="67686" marT="45166" marB="4516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686" marR="67686" marT="45166" marB="4516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13">
            <a:extLst>
              <a:ext uri="{FF2B5EF4-FFF2-40B4-BE49-F238E27FC236}">
                <a16:creationId xmlns:a16="http://schemas.microsoft.com/office/drawing/2014/main" id="{94273360-57E4-4E14-BD14-DB590F2C3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929" y="556653"/>
            <a:ext cx="974725" cy="52228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FFFFFF"/>
                </a:solidFill>
                <a:latin typeface="Tw Cen MT" pitchFamily="34" charset="0"/>
              </a:rPr>
              <a:t>PROJECT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200">
              <a:solidFill>
                <a:srgbClr val="FFFFFF"/>
              </a:solidFill>
              <a:latin typeface="Tw Cen MT" pitchFamily="34" charset="0"/>
            </a:endParaRPr>
          </a:p>
        </p:txBody>
      </p:sp>
      <p:sp>
        <p:nvSpPr>
          <p:cNvPr id="34" name="TextBox 14">
            <a:extLst>
              <a:ext uri="{FF2B5EF4-FFF2-40B4-BE49-F238E27FC236}">
                <a16:creationId xmlns:a16="http://schemas.microsoft.com/office/drawing/2014/main" id="{ACC4A9EF-D5AE-4A26-BFFE-BB0BFBA7D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909" y="558239"/>
            <a:ext cx="2782886" cy="738664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FFFFFF"/>
                </a:solidFill>
                <a:latin typeface="Tw Cen MT" pitchFamily="34" charset="0"/>
              </a:rPr>
              <a:t>LAMP BUSINESS INCLUSION REQUIREMENTS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FFFFFF"/>
              </a:solidFill>
              <a:latin typeface="Tw Cen MT" pitchFamily="34" charset="0"/>
            </a:endParaRP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F102FD7A-DD6E-4CFC-A37E-DC6A38E2F107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1435196"/>
          <a:ext cx="2861299" cy="1316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526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496"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Tw Cen MT" panose="020B0602020104020603" pitchFamily="34" charset="0"/>
                        </a:rPr>
                        <a:t>DESIGN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22%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6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BUILD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18%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137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Tw Cen MT" panose="020B0602020104020603" pitchFamily="34" charset="0"/>
                        </a:rPr>
                        <a:t>O &amp;</a:t>
                      </a:r>
                      <a:r>
                        <a:rPr lang="en-US" sz="1400" baseline="0" dirty="0">
                          <a:latin typeface="Tw Cen MT" panose="020B0602020104020603" pitchFamily="34" charset="0"/>
                        </a:rPr>
                        <a:t> M</a:t>
                      </a:r>
                      <a:endParaRPr lang="en-US" sz="1400" dirty="0">
                        <a:latin typeface="Tw Cen MT" panose="020B0602020104020603" pitchFamily="34" charset="0"/>
                      </a:endParaRP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17%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 marL="67946" marR="67946" marT="45322" marB="453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Tw Cen MT" panose="020B0602020104020603" pitchFamily="34" charset="0"/>
                        </a:rPr>
                        <a:t>3%</a:t>
                      </a:r>
                    </a:p>
                  </a:txBody>
                  <a:tcPr marL="67946" marR="67946" marT="45322" marB="453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F375BA90-4FC9-43DE-8AE9-2F4DA0ED30CD}"/>
              </a:ext>
            </a:extLst>
          </p:cNvPr>
          <p:cNvSpPr/>
          <p:nvPr/>
        </p:nvSpPr>
        <p:spPr>
          <a:xfrm>
            <a:off x="17929" y="4860926"/>
            <a:ext cx="3768725" cy="14335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Tw Cen MT" panose="020B0602020104020603" pitchFamily="34" charset="0"/>
              </a:rPr>
              <a:t>ITF-W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6A0C6CED-1455-4EF4-AD5F-FA6C749B8FA1}"/>
              </a:ext>
            </a:extLst>
          </p:cNvPr>
          <p:cNvGraphicFramePr>
            <a:graphicFrameLocks noGrp="1"/>
          </p:cNvGraphicFramePr>
          <p:nvPr/>
        </p:nvGraphicFramePr>
        <p:xfrm>
          <a:off x="956796" y="4866297"/>
          <a:ext cx="2888534" cy="1244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4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75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773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PHASE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LSBE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w Cen MT" panose="020B0602020104020603" pitchFamily="34" charset="0"/>
                        </a:rPr>
                        <a:t>DVBE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099">
                <a:tc row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5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DESIGN &amp; BUILD</a:t>
                      </a:r>
                    </a:p>
                  </a:txBody>
                  <a:tcPr marL="89594" marR="89594" marT="44797" marB="44797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69412" marR="69412" marT="46269" marB="46269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69412" marR="69412" marT="46269" marB="462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2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300" kern="120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Plus all firms</a:t>
                      </a:r>
                      <a:r>
                        <a:rPr lang="en-US" sz="1300" kern="1200" baseline="0" dirty="0">
                          <a:solidFill>
                            <a:schemeClr val="dk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named in the proposal </a:t>
                      </a:r>
                      <a:endParaRPr lang="en-US" sz="13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 marL="89594" marR="89594" marT="44797" marB="44797"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Tw Cen MT" panose="020B06020201040206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83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09600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8373" name="TextBox 23"/>
          <p:cNvSpPr txBox="1">
            <a:spLocks noChangeArrowheads="1"/>
          </p:cNvSpPr>
          <p:nvPr/>
        </p:nvSpPr>
        <p:spPr bwMode="auto">
          <a:xfrm>
            <a:off x="17463" y="42862"/>
            <a:ext cx="5602287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WHAT YOU SHOULD KNOW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84364" y="691980"/>
          <a:ext cx="5908933" cy="594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ectangle 10"/>
          <p:cNvSpPr/>
          <p:nvPr/>
        </p:nvSpPr>
        <p:spPr>
          <a:xfrm>
            <a:off x="6934200" y="481013"/>
            <a:ext cx="1763713" cy="63690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BE PREPARED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The doors of opportunity are open.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  <a:latin typeface="+mj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rgbClr val="002060"/>
                </a:solidFill>
                <a:latin typeface="+mj-lt"/>
              </a:rPr>
              <a:t>Prepare to walk through.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i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0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642350" cy="9144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Workshop Overview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81200"/>
            <a:ext cx="6553200" cy="4419600"/>
          </a:xfrm>
        </p:spPr>
        <p:txBody>
          <a:bodyPr/>
          <a:lstStyle/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Opportunities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Competitive Processes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Registering on LABAVN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Business Assistance Programs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Certification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Administrative Requirements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sz="2400" b="1" dirty="0">
                <a:latin typeface="Arial" charset="0"/>
              </a:rPr>
              <a:t>Next Steps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A08A4-BF4A-4691-AA18-660875A8139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991600" cy="652992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38032" y="3552031"/>
            <a:ext cx="6165850" cy="446087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7913" y="0"/>
            <a:ext cx="446087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349" name="TextBox 23"/>
          <p:cNvSpPr txBox="1">
            <a:spLocks noChangeArrowheads="1"/>
          </p:cNvSpPr>
          <p:nvPr/>
        </p:nvSpPr>
        <p:spPr bwMode="auto">
          <a:xfrm>
            <a:off x="17463" y="64886"/>
            <a:ext cx="69929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D9D9D9"/>
                </a:solidFill>
                <a:latin typeface="Tw Cen MT" pitchFamily="34" charset="0"/>
              </a:rPr>
              <a:t>LAX: SMALL BUSINESS POLICIES &amp; SUPPORT</a:t>
            </a:r>
          </a:p>
        </p:txBody>
      </p:sp>
      <p:grpSp>
        <p:nvGrpSpPr>
          <p:cNvPr id="57350" name="Group 2"/>
          <p:cNvGrpSpPr>
            <a:grpSpLocks/>
          </p:cNvGrpSpPr>
          <p:nvPr/>
        </p:nvGrpSpPr>
        <p:grpSpPr bwMode="auto">
          <a:xfrm>
            <a:off x="4517496" y="2330978"/>
            <a:ext cx="3344863" cy="1416050"/>
            <a:chOff x="-89225" y="3475295"/>
            <a:chExt cx="5110260" cy="1299980"/>
          </a:xfrm>
        </p:grpSpPr>
        <p:sp>
          <p:nvSpPr>
            <p:cNvPr id="57374" name="TextBox 6"/>
            <p:cNvSpPr txBox="1">
              <a:spLocks noChangeArrowheads="1"/>
            </p:cNvSpPr>
            <p:nvPr/>
          </p:nvSpPr>
          <p:spPr bwMode="auto">
            <a:xfrm>
              <a:off x="960962" y="3475295"/>
              <a:ext cx="4060073" cy="1299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LAX BUSINESS NAVIGATION &amp; SUPPORT OFFICE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Help small, local, diverse firms navigate LAWA and connect to resources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  <p:pic>
          <p:nvPicPr>
            <p:cNvPr id="57375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9225" y="3527710"/>
              <a:ext cx="972296" cy="82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1" name="Group 12"/>
          <p:cNvGrpSpPr>
            <a:grpSpLocks/>
          </p:cNvGrpSpPr>
          <p:nvPr/>
        </p:nvGrpSpPr>
        <p:grpSpPr bwMode="auto">
          <a:xfrm>
            <a:off x="4534429" y="3985153"/>
            <a:ext cx="3932503" cy="2215991"/>
            <a:chOff x="82038" y="4618549"/>
            <a:chExt cx="5513257" cy="2216037"/>
          </a:xfrm>
        </p:grpSpPr>
        <p:pic>
          <p:nvPicPr>
            <p:cNvPr id="57372" name="Picture 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38" y="4618549"/>
              <a:ext cx="796159" cy="776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3" name="TextBox 9"/>
            <p:cNvSpPr txBox="1">
              <a:spLocks noChangeArrowheads="1"/>
            </p:cNvSpPr>
            <p:nvPr/>
          </p:nvSpPr>
          <p:spPr bwMode="auto">
            <a:xfrm>
              <a:off x="951358" y="4618549"/>
              <a:ext cx="4643937" cy="221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NEW!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BUILDLAX- THE LAWA CONTRACTOR DEVELOPMENT ACADEMY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Provides small contractors support and preparation to address the challenges they may encounter  accessing contract opportunities on LAWA projects.</a:t>
              </a:r>
            </a:p>
          </p:txBody>
        </p:sp>
      </p:grpSp>
      <p:grpSp>
        <p:nvGrpSpPr>
          <p:cNvPr id="57352" name="Group 14"/>
          <p:cNvGrpSpPr>
            <a:grpSpLocks/>
          </p:cNvGrpSpPr>
          <p:nvPr/>
        </p:nvGrpSpPr>
        <p:grpSpPr bwMode="auto">
          <a:xfrm>
            <a:off x="4495800" y="652992"/>
            <a:ext cx="3667126" cy="1427162"/>
            <a:chOff x="-299366" y="728999"/>
            <a:chExt cx="6421033" cy="1428466"/>
          </a:xfrm>
        </p:grpSpPr>
        <p:pic>
          <p:nvPicPr>
            <p:cNvPr id="57370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9366" y="728999"/>
              <a:ext cx="1756937" cy="910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71" name="TextBox 11"/>
            <p:cNvSpPr txBox="1">
              <a:spLocks noChangeArrowheads="1"/>
            </p:cNvSpPr>
            <p:nvPr/>
          </p:nvSpPr>
          <p:spPr bwMode="auto">
            <a:xfrm>
              <a:off x="1104367" y="771900"/>
              <a:ext cx="5017300" cy="1385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b="1" i="1" dirty="0">
                  <a:solidFill>
                    <a:srgbClr val="242484"/>
                  </a:solidFill>
                  <a:latin typeface="Tw Cen MT" pitchFamily="34" charset="0"/>
                </a:rPr>
                <a:t>ESTABLISH LAWA CONTRACTOR RECRUITMENT PIPELINE PARTNERSHIPS 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800" i="1" dirty="0">
                  <a:solidFill>
                    <a:srgbClr val="000000"/>
                  </a:solidFill>
                  <a:latin typeface="Tw Cen MT" pitchFamily="34" charset="0"/>
                </a:rPr>
                <a:t>Build a pipeline of firms at various levels of readiness</a:t>
              </a:r>
              <a:endParaRPr lang="en-US" altLang="en-US" sz="1800" i="1" dirty="0">
                <a:solidFill>
                  <a:srgbClr val="242484"/>
                </a:solidFill>
                <a:latin typeface="Tw Cen MT" pitchFamily="34" charset="0"/>
              </a:endParaRPr>
            </a:p>
          </p:txBody>
        </p:sp>
      </p:grpSp>
      <p:sp>
        <p:nvSpPr>
          <p:cNvPr id="57369" name="Rectangle 15"/>
          <p:cNvSpPr>
            <a:spLocks noChangeArrowheads="1"/>
          </p:cNvSpPr>
          <p:nvPr/>
        </p:nvSpPr>
        <p:spPr bwMode="auto">
          <a:xfrm>
            <a:off x="76729" y="6477000"/>
            <a:ext cx="891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  <a:hlinkClick r:id="rId6"/>
              </a:rPr>
              <a:t>http://www.lawa.org</a:t>
            </a:r>
            <a:r>
              <a:rPr lang="en-US" altLang="en-US" sz="1600" dirty="0">
                <a:solidFill>
                  <a:srgbClr val="000000"/>
                </a:solidFill>
                <a:latin typeface="Tw Cen MT" pitchFamily="34" charset="0"/>
              </a:rPr>
              <a:t> - &gt; About LAWA - &gt; Business Opportunities - &gt; Administrative Requirements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666" y="2078622"/>
            <a:ext cx="4048125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9713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8624888" cy="847725"/>
          </a:xfrm>
          <a:prstGeom prst="rect">
            <a:avLst/>
          </a:prstGeom>
          <a:solidFill>
            <a:srgbClr val="2121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 rot="16200000">
            <a:off x="5801519" y="3515519"/>
            <a:ext cx="6165850" cy="519112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24888" y="0"/>
            <a:ext cx="519112" cy="847725"/>
          </a:xfrm>
          <a:prstGeom prst="rect">
            <a:avLst/>
          </a:prstGeom>
          <a:solidFill>
            <a:srgbClr val="66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9397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6138"/>
            <a:ext cx="6765925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"/>
          <p:cNvSpPr>
            <a:spLocks noChangeArrowheads="1"/>
          </p:cNvSpPr>
          <p:nvPr/>
        </p:nvSpPr>
        <p:spPr bwMode="auto">
          <a:xfrm>
            <a:off x="76200" y="76200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3200" b="1" dirty="0">
                <a:solidFill>
                  <a:schemeClr val="tx2"/>
                </a:solidFill>
                <a:latin typeface="Tw Cen MT" pitchFamily="34" charset="0"/>
              </a:rPr>
              <a:t>BUSINESS, JOBS &amp; SOCIAL RESPONSIBILITY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5557355"/>
            <a:ext cx="6689725" cy="1282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For general inquires, contact the Business Jobs and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 marL="0" marR="0" indent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400" dirty="0">
                <a:solidFill>
                  <a:srgbClr val="FFFFFF"/>
                </a:solidFill>
                <a:latin typeface="Tw Cen MT"/>
              </a:rPr>
              <a:t>Social Responsibility Division at </a:t>
            </a:r>
            <a:r>
              <a:rPr lang="en-US" b="1" u="sng" kern="1400" dirty="0">
                <a:solidFill>
                  <a:srgbClr val="FFFFFF"/>
                </a:solidFill>
                <a:latin typeface="Tw Cen MT"/>
                <a:hlinkClick r:id="rId4"/>
              </a:rPr>
              <a:t>BusinessandJobs@lawa.org</a:t>
            </a:r>
            <a:r>
              <a:rPr lang="en-US" b="1" kern="1400" dirty="0">
                <a:solidFill>
                  <a:srgbClr val="FFFFFF"/>
                </a:solidFill>
                <a:latin typeface="Tw Cen MT"/>
              </a:rPr>
              <a:t> or (424) 646 -7300. </a:t>
            </a:r>
            <a:endParaRPr lang="en-US" sz="1100" b="1" kern="1400" dirty="0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100" kern="1400" dirty="0">
                <a:solidFill>
                  <a:srgbClr val="000000"/>
                </a:solidFill>
                <a:latin typeface="Calibri"/>
              </a:rPr>
              <a:t> </a:t>
            </a:r>
            <a:endParaRPr lang="en-US" sz="1100" kern="1400" dirty="0">
              <a:solidFill>
                <a:srgbClr val="000000"/>
              </a:solidFill>
              <a:effectLst/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510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b="1" dirty="0">
                <a:latin typeface="Tw Cen MT" pitchFamily="34" charset="0"/>
              </a:rPr>
              <a:t>For more information please contact: </a:t>
            </a: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Chamberlain </a:t>
            </a:r>
            <a:r>
              <a:rPr lang="en-US" altLang="en-US" sz="2400" b="1" dirty="0" err="1">
                <a:latin typeface="Tw Cen MT" pitchFamily="34" charset="0"/>
              </a:rPr>
              <a:t>Duru</a:t>
            </a:r>
            <a:endParaRPr lang="en-US" altLang="en-US" sz="2400" b="1" dirty="0">
              <a:latin typeface="Tw Cen MT" pitchFamily="34" charset="0"/>
            </a:endParaRPr>
          </a:p>
          <a:p>
            <a:pPr algn="ctr">
              <a:defRPr/>
            </a:pPr>
            <a:r>
              <a:rPr lang="en-US" altLang="en-US" sz="2400" b="1" dirty="0">
                <a:latin typeface="Tw Cen MT" pitchFamily="34" charset="0"/>
              </a:rPr>
              <a:t>CDURU@lawa.org |(424) 646-5374 </a:t>
            </a:r>
          </a:p>
          <a:p>
            <a:pPr>
              <a:defRPr/>
            </a:pPr>
            <a:endParaRPr lang="en-US" altLang="en-US" sz="2400" b="1" dirty="0">
              <a:solidFill>
                <a:srgbClr val="00B0F0"/>
              </a:solidFill>
              <a:latin typeface="Tw Cen MT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5925" y="5930106"/>
            <a:ext cx="1858963" cy="92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9558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25910-9BFB-4BB3-AD0D-6AF685902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490" y="699234"/>
            <a:ext cx="3077020" cy="15385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059" y="2426897"/>
            <a:ext cx="7566436" cy="7951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581" y="3693209"/>
            <a:ext cx="6178838" cy="1390648"/>
          </a:xfrm>
        </p:spPr>
        <p:txBody>
          <a:bodyPr>
            <a:normAutofit/>
          </a:bodyPr>
          <a:lstStyle/>
          <a:p>
            <a:pPr marL="45719" indent="0" algn="ctr">
              <a:buNone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 Division (BJSR)</a:t>
            </a:r>
          </a:p>
          <a:p>
            <a:pPr marL="45719" indent="0">
              <a:buNone/>
            </a:pP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</p:spTree>
    <p:extLst>
      <p:ext uri="{BB962C8B-B14F-4D97-AF65-F5344CB8AC3E}">
        <p14:creationId xmlns:p14="http://schemas.microsoft.com/office/powerpoint/2010/main" val="15964969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393614"/>
            <a:ext cx="7315200" cy="742950"/>
          </a:xfrm>
        </p:spPr>
        <p:txBody>
          <a:bodyPr/>
          <a:lstStyle/>
          <a:p>
            <a:pPr eaLnBrk="1" hangingPunct="1"/>
            <a:r>
              <a:rPr lang="en-US" alt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Description</a:t>
            </a: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C10E6BE-72FE-492A-B7E1-3019FFB0BF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7663" y="1290557"/>
            <a:ext cx="7550150" cy="3289816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First Source Hiring Program (FSHP) is a valuable resource to connect LAX employers with job seekers. 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program requires employers and their sub-contractors to participate by posting and promoting their jobs on </a:t>
            </a:r>
            <a:r>
              <a:rPr lang="en-US" alt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Applicants can apply directly on the company’s website or directly on the </a:t>
            </a:r>
            <a:r>
              <a:rPr lang="en-US" sz="18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website.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Contractors can post their jobs manually and communicate with job seekers directly.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Currently the website has 100,000+ active job seeker accounts and 50,000+ searchable resumes.</a:t>
            </a:r>
          </a:p>
        </p:txBody>
      </p:sp>
    </p:spTree>
    <p:extLst>
      <p:ext uri="{BB962C8B-B14F-4D97-AF65-F5344CB8AC3E}">
        <p14:creationId xmlns:p14="http://schemas.microsoft.com/office/powerpoint/2010/main" val="13518739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33A7EF3D-96B4-41BB-AA26-3EE7EA6C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409108"/>
            <a:ext cx="9906000" cy="7429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 Steps for Selected Contractors</a:t>
            </a:r>
          </a:p>
        </p:txBody>
      </p:sp>
      <p:sp>
        <p:nvSpPr>
          <p:cNvPr id="8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73969CD1-1CFA-4A93-927A-BB32CA3C6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92761"/>
            <a:ext cx="7718898" cy="347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Contact FSHP to register once a LAX contract has started by reaching Clarence Espinosa at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cespinosa@lawa.org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for guidance and technical assistance needs.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Complete the “FSHP Company Profile Form” located under the “Employment” tab on 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r>
              <a:rPr lang="en-US" altLang="en-US" sz="8000" dirty="0">
                <a:solidFill>
                  <a:srgbClr val="2939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Designate a liaison to work with FSHP (i.e. Manager, Human Resources personnel, etc.).</a:t>
            </a:r>
          </a:p>
          <a:p>
            <a:pPr marL="45719" indent="0">
              <a:lnSpc>
                <a:spcPct val="120000"/>
              </a:lnSpc>
              <a:spcBef>
                <a:spcPts val="0"/>
              </a:spcBef>
              <a:buFont typeface="Wingdings 2" pitchFamily="18" charset="2"/>
              <a:buNone/>
              <a:defRPr/>
            </a:pPr>
            <a:endParaRPr lang="en-US" alt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altLang="en-US" sz="8000" dirty="0">
                <a:latin typeface="Arial" panose="020B0604020202020204" pitchFamily="34" charset="0"/>
                <a:cs typeface="Arial" panose="020B0604020202020204" pitchFamily="34" charset="0"/>
              </a:rPr>
              <a:t>Work with the FSHP team to post jobs online and utilize the features of the system to hire prospective employees.</a:t>
            </a:r>
          </a:p>
          <a:p>
            <a:pPr eaLnBrk="1" hangingPunct="1">
              <a:defRPr/>
            </a:pP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26447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740564-8DC4-409B-B449-609DF9E322CA}"/>
              </a:ext>
            </a:extLst>
          </p:cNvPr>
          <p:cNvSpPr txBox="1"/>
          <p:nvPr/>
        </p:nvSpPr>
        <p:spPr>
          <a:xfrm>
            <a:off x="6114711" y="6627168"/>
            <a:ext cx="3037609" cy="230832"/>
          </a:xfrm>
          <a:prstGeom prst="rect">
            <a:avLst/>
          </a:prstGeom>
          <a:solidFill>
            <a:srgbClr val="293990"/>
          </a:solidFill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Business, Jobs &amp; Social Responsibility (BJSR)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9C53B-501E-4CA9-8158-4ABF21791B34}"/>
              </a:ext>
            </a:extLst>
          </p:cNvPr>
          <p:cNvSpPr txBox="1"/>
          <p:nvPr/>
        </p:nvSpPr>
        <p:spPr>
          <a:xfrm>
            <a:off x="7598203" y="6350169"/>
            <a:ext cx="14992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highlight>
                  <a:srgbClr val="808080"/>
                </a:highlight>
              </a:rPr>
              <a:t>JobsatLAX.org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45F57-110E-4EA2-8E69-7D83FA11635F}"/>
              </a:ext>
            </a:extLst>
          </p:cNvPr>
          <p:cNvSpPr txBox="1">
            <a:spLocks/>
          </p:cNvSpPr>
          <p:nvPr/>
        </p:nvSpPr>
        <p:spPr>
          <a:xfrm>
            <a:off x="-474271" y="457200"/>
            <a:ext cx="10196849" cy="13003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defTabSz="342892">
              <a:defRPr/>
            </a:pPr>
            <a:r>
              <a:rPr lang="en-US" sz="4800" b="1" i="1" kern="0" dirty="0">
                <a:solidFill>
                  <a:srgbClr val="29293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cs typeface="Times New Roman" pitchFamily="18" charset="0"/>
              </a:rPr>
              <a:t>Los Angeles World Airports</a:t>
            </a:r>
            <a:endParaRPr lang="en-US" sz="4800" b="1" i="1" kern="0" dirty="0">
              <a:solidFill>
                <a:srgbClr val="292934"/>
              </a:solidFill>
              <a:latin typeface="Garamond" pitchFamily="18" charset="0"/>
              <a:cs typeface="Times New Roman" pitchFamily="18" charset="0"/>
            </a:endParaRPr>
          </a:p>
        </p:txBody>
      </p:sp>
      <p:sp>
        <p:nvSpPr>
          <p:cNvPr id="11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B96DB879-1150-4420-B9D0-BB2913E63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39592"/>
            <a:ext cx="6580400" cy="4343437"/>
          </a:xfrm>
        </p:spPr>
        <p:txBody>
          <a:bodyPr>
            <a:normAutofit lnSpcReduction="10000"/>
          </a:bodyPr>
          <a:lstStyle/>
          <a:p>
            <a:pPr lvl="2" indent="0">
              <a:lnSpc>
                <a:spcPct val="80000"/>
              </a:lnSpc>
              <a:buNone/>
              <a:defRPr/>
            </a:pPr>
            <a:endParaRPr lang="en-US" altLang="en-US" sz="1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contact: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Business, Jobs &amp; Social Responsibility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First Source Hiring Program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6053 W. Century Blvd., Suite 300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Los Angeles, CA  90045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Phone:  (424) 646-7300</a:t>
            </a: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Websites: </a:t>
            </a:r>
            <a:r>
              <a:rPr lang="en-US" altLang="en-US" sz="2400" dirty="0">
                <a:solidFill>
                  <a:srgbClr val="29399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www.jobsatlax.org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r>
              <a:rPr lang="en-US" altLang="en-US" sz="2400" dirty="0"/>
              <a:t>Email:  </a:t>
            </a:r>
            <a:r>
              <a:rPr lang="en-US" altLang="en-US" sz="2400" dirty="0">
                <a:solidFill>
                  <a:srgbClr val="29399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cespinosa@lawa.org</a:t>
            </a:r>
            <a:endParaRPr lang="en-US" altLang="en-US" sz="2400" dirty="0">
              <a:solidFill>
                <a:srgbClr val="293990"/>
              </a:solidFill>
            </a:endParaRPr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400" dirty="0"/>
          </a:p>
          <a:p>
            <a:pPr marL="380990" indent="-380990" algn="ctr">
              <a:lnSpc>
                <a:spcPct val="80000"/>
              </a:lnSpc>
              <a:buNone/>
              <a:defRPr/>
            </a:pP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147705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81E8C1E-A284-428F-B853-AA82B20B8FF9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873751CF-C490-45B5-B248-BF86A59ECF2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18" y="2447315"/>
            <a:ext cx="7709882" cy="258188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6E9371-6E05-45E0-803B-4C39AC28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79862"/>
            <a:ext cx="9143999" cy="431710"/>
          </a:xfrm>
        </p:spPr>
        <p:txBody>
          <a:bodyPr/>
          <a:lstStyle/>
          <a:p>
            <a:pPr algn="ctr"/>
            <a:r>
              <a:rPr lang="en-US" sz="2700" dirty="0">
                <a:latin typeface="Helvetica" panose="020B0604020202020204" pitchFamily="34" charset="0"/>
              </a:rPr>
              <a:t>LAWA Contractor Development &amp; Bonding Program</a:t>
            </a:r>
            <a:endParaRPr lang="ru-RU" sz="27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0FE25-038A-4A14-B11A-432FECB7FA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" y="1796561"/>
            <a:ext cx="9143999" cy="43171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450"/>
              </a:spcAft>
            </a:pPr>
            <a:r>
              <a:rPr lang="en-US" sz="2000" b="1" dirty="0">
                <a:solidFill>
                  <a:srgbClr val="EFDF0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“Doing Business with Los Angeles World Airports”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0A1A89-FE18-44C6-B3EE-49541CB8507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4801" y="3642726"/>
            <a:ext cx="2253496" cy="12287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Rosa Osorio</a:t>
            </a:r>
          </a:p>
          <a:p>
            <a:pPr>
              <a:spcBef>
                <a:spcPts val="0"/>
              </a:spcBef>
            </a:pPr>
            <a:r>
              <a:rPr lang="en-US" sz="1200" i="1" dirty="0">
                <a:solidFill>
                  <a:schemeClr val="bg1"/>
                </a:solidFill>
              </a:rPr>
              <a:t>Senior Account Manager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550 S Hope Street, Suite 1835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Los Angeles, CA 90071</a:t>
            </a:r>
          </a:p>
          <a:p>
            <a:pPr>
              <a:spcBef>
                <a:spcPts val="0"/>
              </a:spcBef>
            </a:pPr>
            <a:r>
              <a:rPr lang="en-US" sz="1200" dirty="0">
                <a:solidFill>
                  <a:schemeClr val="bg1"/>
                </a:solidFill>
              </a:rPr>
              <a:t>Cell: 213-327-5259</a:t>
            </a:r>
          </a:p>
          <a:p>
            <a:pPr>
              <a:spcBef>
                <a:spcPts val="0"/>
              </a:spcBef>
            </a:pPr>
            <a:r>
              <a:rPr lang="en-US" sz="1200" u="sng" dirty="0">
                <a:solidFill>
                  <a:schemeClr val="bg1"/>
                </a:solidFill>
                <a:hlinkClick r:id="rId3"/>
              </a:rPr>
              <a:t>rosa@imwis.com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12" name="Picture 11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8E1A24-46E0-416F-922C-E00230DC6492}"/>
              </a:ext>
            </a:extLst>
          </p:cNvPr>
          <p:cNvCxnSpPr>
            <a:cxnSpLocks/>
          </p:cNvCxnSpPr>
          <p:nvPr/>
        </p:nvCxnSpPr>
        <p:spPr>
          <a:xfrm>
            <a:off x="114801" y="3505200"/>
            <a:ext cx="255219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614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BD3E92-5838-4863-A8D9-4A8073C38EEF}"/>
              </a:ext>
            </a:extLst>
          </p:cNvPr>
          <p:cNvSpPr/>
          <p:nvPr/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9121" y="1537358"/>
            <a:ext cx="5472958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A4BA4B-DB5E-418C-8309-2ED941800B3E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White">
          <a:xfrm>
            <a:off x="280067" y="2928037"/>
            <a:ext cx="4025094" cy="1520399"/>
          </a:xfrm>
        </p:spPr>
        <p:txBody>
          <a:bodyPr/>
          <a:lstStyle/>
          <a:p>
            <a:pPr marL="0" lvl="1">
              <a:spcBef>
                <a:spcPts val="0"/>
              </a:spcBef>
              <a:spcAft>
                <a:spcPts val="900"/>
              </a:spcAft>
            </a:pPr>
            <a:r>
              <a:rPr lang="en-US" sz="1575" dirty="0">
                <a:solidFill>
                  <a:schemeClr val="bg1"/>
                </a:solidFill>
                <a:latin typeface="Helvetica Light" charset="0"/>
              </a:rPr>
              <a:t>To reduce the barriers of bonding/capacity, enabling greater and successful participation of small, local, minority, women and disabled veteran owned businesses in public contract opportunities.</a:t>
            </a:r>
            <a:endParaRPr lang="ru-RU" dirty="0"/>
          </a:p>
          <a:p>
            <a:pPr marL="385763" indent="-385763">
              <a:buFont typeface="Wingdings" panose="05000000000000000000" pitchFamily="2" charset="2"/>
              <a:buChar char="q"/>
            </a:pPr>
            <a:endParaRPr lang="en-US" sz="1500" dirty="0">
              <a:latin typeface="+mn-lt"/>
            </a:endParaRPr>
          </a:p>
          <a:p>
            <a:pPr marL="385763" indent="-385763">
              <a:buFont typeface="Wingdings" panose="05000000000000000000" pitchFamily="2" charset="2"/>
              <a:buChar char="q"/>
            </a:pPr>
            <a:endParaRPr lang="ru-RU" sz="15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28" y="2426959"/>
            <a:ext cx="4546005" cy="3119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834132-4026-4B91-91D2-655068393F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6" name="Picture 5" descr="C:\Users\a19jxl\Pictures\New Logos.jpg">
            <a:extLst>
              <a:ext uri="{FF2B5EF4-FFF2-40B4-BE49-F238E27FC236}">
                <a16:creationId xmlns:a16="http://schemas.microsoft.com/office/drawing/2014/main" id="{3DB81A64-7EEC-4B1E-856A-668FDF444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F5E9B0-9F9B-4841-80D3-FC02C8AE387F}"/>
              </a:ext>
            </a:extLst>
          </p:cNvPr>
          <p:cNvCxnSpPr>
            <a:cxnSpLocks/>
          </p:cNvCxnSpPr>
          <p:nvPr/>
        </p:nvCxnSpPr>
        <p:spPr>
          <a:xfrm>
            <a:off x="114801" y="2209800"/>
            <a:ext cx="435562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37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450BCEE-39C9-4E00-9607-31D9609823A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01CE71-FC76-4B08-B6CF-991940C3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213" y="1079896"/>
            <a:ext cx="5116109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Program Services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Placeholder 13" descr="Futuristic Design Office Building Against Clear Sky">
            <a:extLst>
              <a:ext uri="{FF2B5EF4-FFF2-40B4-BE49-F238E27FC236}">
                <a16:creationId xmlns:a16="http://schemas.microsoft.com/office/drawing/2014/main" id="{1E9B5A50-F85D-49E6-9C85-59731947057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17163" t="7596" r="21154"/>
          <a:stretch/>
        </p:blipFill>
        <p:spPr>
          <a:xfrm>
            <a:off x="4308047" y="857250"/>
            <a:ext cx="4577716" cy="51435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8F02AC-2ACE-4B6E-9181-99EBB08906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04800" y="2098946"/>
            <a:ext cx="6667448" cy="2807730"/>
          </a:xfrm>
        </p:spPr>
        <p:txBody>
          <a:bodyPr>
            <a:noAutofit/>
          </a:bodyPr>
          <a:lstStyle/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Obtaining or Increasing Bonding Capacity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Development, Capacity Building and Technical Services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Dedicated Account Manager (Business Development)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Agency Collateral Support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Bid, Performance &amp; Payment Bonds for Qualified Contractors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Third Party Funds Administration </a:t>
            </a:r>
          </a:p>
          <a:p>
            <a:pPr marL="255985" indent="-255985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Accounting Cost Subsidy </a:t>
            </a:r>
          </a:p>
          <a:p>
            <a:pPr marL="635335" lvl="1" indent="-255985">
              <a:spcBef>
                <a:spcPts val="0"/>
              </a:spcBef>
              <a:spcAft>
                <a:spcPts val="900"/>
              </a:spcAft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$3,200 for CPA Prepared Financial Statements </a:t>
            </a:r>
            <a:endParaRPr lang="en-US" sz="75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 Weekly Bid, Project and Event Email Alerts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C20937-8D4C-4000-BCD6-AC984F093F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DA2D72-78FA-4A04-9C24-5D01DAAA9C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8EE90A7F-6509-4F3B-8D26-3A6AE5F6A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37F7AA3-B857-4AED-A443-4B73BCCAC9A4}"/>
              </a:ext>
            </a:extLst>
          </p:cNvPr>
          <p:cNvCxnSpPr>
            <a:cxnSpLocks/>
          </p:cNvCxnSpPr>
          <p:nvPr/>
        </p:nvCxnSpPr>
        <p:spPr>
          <a:xfrm>
            <a:off x="137213" y="1752600"/>
            <a:ext cx="481578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877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D14C2C-9209-43E0-84CE-81BF86A3CC46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719E0E7-CFBA-48B5-AA1B-EA5B887F6650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52400" y="1275078"/>
            <a:ext cx="5621935" cy="58697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Technical Assistance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609542-DD6D-4EC5-B1B2-054C2BE79B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grayWhite"/>
        <p:txBody>
          <a:bodyPr/>
          <a:lstStyle/>
          <a:p>
            <a:fld id="{D495E168-DA5E-4888-8D8A-92B118324C14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>
          <a:xfrm>
            <a:off x="512109" y="2292573"/>
            <a:ext cx="5262226" cy="292473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Assessment &amp; Work Plan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Contractor Profile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Certifications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Capacity Building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Bid Document Review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Monitoring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Workshops &amp; Coaching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Training Academy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Bidding &amp; Estimating</a:t>
            </a:r>
          </a:p>
          <a:p>
            <a:pPr marL="685800" lvl="2" indent="-342900">
              <a:buClr>
                <a:schemeClr val="bg2"/>
              </a:buClr>
              <a:buFont typeface="Wingdings" panose="05000000000000000000" pitchFamily="2" charset="2"/>
              <a:buChar char="q"/>
            </a:pPr>
            <a:r>
              <a:rPr lang="en-US" sz="1200" dirty="0">
                <a:solidFill>
                  <a:schemeClr val="bg1"/>
                </a:solidFill>
              </a:rPr>
              <a:t>Contract Award Management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3069" y="2218581"/>
            <a:ext cx="4509247" cy="3025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442C4-4FD4-4143-9E62-232AFDC605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5" name="Picture 4" descr="C:\Users\a19jxl\Pictures\New Logos.jpg">
            <a:extLst>
              <a:ext uri="{FF2B5EF4-FFF2-40B4-BE49-F238E27FC236}">
                <a16:creationId xmlns:a16="http://schemas.microsoft.com/office/drawing/2014/main" id="{987D00F4-7933-4735-9026-2D0FA069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5F56B67-46EA-4609-B9B9-BFE1850C1D1A}"/>
              </a:ext>
            </a:extLst>
          </p:cNvPr>
          <p:cNvCxnSpPr>
            <a:cxnSpLocks/>
          </p:cNvCxnSpPr>
          <p:nvPr/>
        </p:nvCxnSpPr>
        <p:spPr>
          <a:xfrm>
            <a:off x="152400" y="1936048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124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7700" y="1295400"/>
            <a:ext cx="4576042" cy="3048000"/>
          </a:xfrm>
          <a:prstGeom prst="rect">
            <a:avLst/>
          </a:prstGeom>
          <a:effectLst/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356600" cy="6397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Business Opportunities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458200" cy="220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procures over $500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million annually in Request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	for Bids (RFBs):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Goods and Equipment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Materials and Supplies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Non-professional services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9598F-1962-48E5-82EB-4A7D33FE9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8B96455-AEAD-4466-BDF8-768A5CE8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8458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latin typeface="Arial" charset="0"/>
              </a:rPr>
              <a:t>   LAWA has administered over $14 Billion in Request for Proposals (RFPs):</a:t>
            </a:r>
            <a:endParaRPr lang="en-US" altLang="en-US" sz="1800" dirty="0">
              <a:latin typeface="Arial" charset="0"/>
            </a:endParaRP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Construction Projects (Planning &amp; Development Group)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r>
              <a:rPr lang="en-US" altLang="en-US" dirty="0">
                <a:latin typeface="Arial" charset="0"/>
              </a:rPr>
              <a:t>Professional Services including On-Call contracts</a:t>
            </a:r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>
              <a:latin typeface="Arial" charset="0"/>
            </a:endParaRPr>
          </a:p>
          <a:p>
            <a:pPr marL="668337" lvl="2" indent="0" eaLnBrk="1" hangingPunct="1">
              <a:lnSpc>
                <a:spcPct val="120000"/>
              </a:lnSpc>
              <a:buClr>
                <a:schemeClr val="tx2"/>
              </a:buClr>
              <a:buFont typeface="Wingdings 2" pitchFamily="18" charset="2"/>
              <a:buNone/>
            </a:pPr>
            <a:endParaRPr lang="en-US" altLang="en-US" sz="1800" dirty="0"/>
          </a:p>
          <a:p>
            <a:pPr lvl="2" eaLnBrk="1" hangingPunct="1">
              <a:lnSpc>
                <a:spcPct val="120000"/>
              </a:lnSpc>
              <a:buClr>
                <a:schemeClr val="tx2"/>
              </a:buClr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0513941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C26C8B-8F6F-45C2-8D26-AD6EB01AEBFF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1570" y="1133823"/>
            <a:ext cx="51474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Bid Document Review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3518" y="2720353"/>
            <a:ext cx="4108082" cy="2437654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Attend Pre-Bid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Review Plans &amp; Specs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Risks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Assist with Identifying Required Bid Documents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Schedule Additional Meetings Prior to Bid Submission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Follow Up After Bidding Process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5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0658B4B7-2667-479D-90A8-706DAAA9A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5105400" y="1993029"/>
            <a:ext cx="3966537" cy="499285"/>
          </a:xfrm>
        </p:spPr>
        <p:txBody>
          <a:bodyPr>
            <a:noAutofit/>
          </a:bodyPr>
          <a:lstStyle/>
          <a:p>
            <a:r>
              <a:rPr lang="en-US" sz="750" dirty="0">
                <a:solidFill>
                  <a:srgbClr val="FFFF00"/>
                </a:solidFill>
              </a:rPr>
              <a:t>Bid Review Disclaimer: </a:t>
            </a:r>
            <a:r>
              <a:rPr lang="en-US" sz="750" i="1" dirty="0">
                <a:solidFill>
                  <a:srgbClr val="FFFF00"/>
                </a:solidFill>
              </a:rPr>
              <a:t>Bid Review is a courtesy for contractors enrolled in the Contractor Development and Bonding Program and who meet the minimum requirements. Neither Merriwether &amp; Williams Insurance Services nor Metro Agency is responsible for errors, oversights, omissions or misstatements made in the preparation of the Bid Review.</a:t>
            </a:r>
            <a:endParaRPr lang="ru-RU" sz="750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F35227-551E-42CA-9F6A-3F6B6BDFE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285DD6ED-FC55-4443-9C1F-1C05F19D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FD57300-75D0-4B04-8DE7-D07E258269A2}"/>
              </a:ext>
            </a:extLst>
          </p:cNvPr>
          <p:cNvCxnSpPr>
            <a:cxnSpLocks/>
          </p:cNvCxnSpPr>
          <p:nvPr/>
        </p:nvCxnSpPr>
        <p:spPr>
          <a:xfrm>
            <a:off x="4581654" y="1720802"/>
            <a:ext cx="440994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1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19E0BC-DBDA-4CE7-8CBF-4E34156D9E95}"/>
              </a:ext>
            </a:extLst>
          </p:cNvPr>
          <p:cNvSpPr/>
          <p:nvPr/>
        </p:nvSpPr>
        <p:spPr>
          <a:xfrm>
            <a:off x="0" y="0"/>
            <a:ext cx="9143998" cy="6858000"/>
          </a:xfrm>
          <a:prstGeom prst="rect">
            <a:avLst/>
          </a:prstGeom>
          <a:solidFill>
            <a:srgbClr val="0119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B93806-769F-4C20-A684-CA4CB5B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795" y="888814"/>
            <a:ext cx="4581654" cy="586979"/>
          </a:xfrm>
        </p:spPr>
        <p:txBody>
          <a:bodyPr>
            <a:noAutofit/>
          </a:bodyPr>
          <a:lstStyle/>
          <a:p>
            <a:pPr algn="r"/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LAWA Contractor Development Contract Monitoring</a:t>
            </a:r>
            <a:endParaRPr lang="ru-RU" sz="2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09D92-7413-44EE-BC90-ECE50DA315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41261" y="2248175"/>
            <a:ext cx="4108082" cy="2361650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Contract Review with Contractor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Project Kick-off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Monthly Site Visits (If Applicable)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Status Reports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Construction Schedule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Cost Management </a:t>
            </a:r>
          </a:p>
          <a:p>
            <a:pPr marL="342900" indent="-34290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q"/>
            </a:pPr>
            <a:r>
              <a:rPr lang="en-US" sz="1500" dirty="0">
                <a:solidFill>
                  <a:schemeClr val="bg1"/>
                </a:solidFill>
              </a:rPr>
              <a:t>Closeout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CF8F-466A-4FC0-91DF-33EF070ED3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41</a:t>
            </a:fld>
            <a:endParaRPr lang="ru-RU" dirty="0"/>
          </a:p>
        </p:txBody>
      </p:sp>
      <p:pic>
        <p:nvPicPr>
          <p:cNvPr id="9" name="Picture Placeholder 13">
            <a:extLst>
              <a:ext uri="{FF2B5EF4-FFF2-40B4-BE49-F238E27FC236}">
                <a16:creationId xmlns:a16="http://schemas.microsoft.com/office/drawing/2014/main" id="{BD519751-E686-4F24-9C8F-C439D8581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339"/>
            <a:ext cx="4581654" cy="4254688"/>
          </a:xfrm>
          <a:custGeom>
            <a:avLst/>
            <a:gdLst>
              <a:gd name="connsiteX0" fmla="*/ 0 w 6108872"/>
              <a:gd name="connsiteY0" fmla="*/ 2203471 h 5485128"/>
              <a:gd name="connsiteX1" fmla="*/ 6108872 w 6108872"/>
              <a:gd name="connsiteY1" fmla="*/ 3505695 h 5485128"/>
              <a:gd name="connsiteX2" fmla="*/ 6108872 w 6108872"/>
              <a:gd name="connsiteY2" fmla="*/ 5485128 h 5485128"/>
              <a:gd name="connsiteX3" fmla="*/ 0 w 6108872"/>
              <a:gd name="connsiteY3" fmla="*/ 4182903 h 5485128"/>
              <a:gd name="connsiteX4" fmla="*/ 0 w 6108872"/>
              <a:gd name="connsiteY4" fmla="*/ 0 h 5485128"/>
              <a:gd name="connsiteX5" fmla="*/ 6108872 w 6108872"/>
              <a:gd name="connsiteY5" fmla="*/ 1302225 h 5485128"/>
              <a:gd name="connsiteX6" fmla="*/ 6108872 w 6108872"/>
              <a:gd name="connsiteY6" fmla="*/ 3281657 h 5485128"/>
              <a:gd name="connsiteX7" fmla="*/ 0 w 6108872"/>
              <a:gd name="connsiteY7" fmla="*/ 1979432 h 548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08872" h="5485128">
                <a:moveTo>
                  <a:pt x="0" y="2203471"/>
                </a:moveTo>
                <a:lnTo>
                  <a:pt x="6108872" y="3505695"/>
                </a:lnTo>
                <a:lnTo>
                  <a:pt x="6108872" y="5485128"/>
                </a:lnTo>
                <a:lnTo>
                  <a:pt x="0" y="4182903"/>
                </a:lnTo>
                <a:close/>
                <a:moveTo>
                  <a:pt x="0" y="0"/>
                </a:moveTo>
                <a:lnTo>
                  <a:pt x="6108872" y="1302225"/>
                </a:lnTo>
                <a:lnTo>
                  <a:pt x="6108872" y="3281657"/>
                </a:lnTo>
                <a:lnTo>
                  <a:pt x="0" y="197943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7B73259-87D1-419D-83F5-54D6A93F6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1" y="5763926"/>
            <a:ext cx="2780799" cy="944422"/>
          </a:xfrm>
          <a:prstGeom prst="rect">
            <a:avLst/>
          </a:prstGeom>
        </p:spPr>
      </p:pic>
      <p:pic>
        <p:nvPicPr>
          <p:cNvPr id="7" name="Picture 6" descr="C:\Users\a19jxl\Pictures\New Logos.jpg">
            <a:extLst>
              <a:ext uri="{FF2B5EF4-FFF2-40B4-BE49-F238E27FC236}">
                <a16:creationId xmlns:a16="http://schemas.microsoft.com/office/drawing/2014/main" id="{31103BE3-8A12-4824-B681-02E9126D1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0737" y="5943600"/>
            <a:ext cx="2872955" cy="57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F320945-A6DE-4BCF-A68C-D8A3884479B6}"/>
              </a:ext>
            </a:extLst>
          </p:cNvPr>
          <p:cNvCxnSpPr>
            <a:cxnSpLocks/>
          </p:cNvCxnSpPr>
          <p:nvPr/>
        </p:nvCxnSpPr>
        <p:spPr>
          <a:xfrm>
            <a:off x="4648200" y="1720802"/>
            <a:ext cx="434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20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57200" y="1022350"/>
            <a:ext cx="6477000" cy="5334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4000" b="1" i="1" dirty="0">
                <a:solidFill>
                  <a:schemeClr val="tx2"/>
                </a:solidFill>
                <a:latin typeface="+mj-lt"/>
              </a:rPr>
              <a:t>  GETTING CERTIFIED </a:t>
            </a:r>
          </a:p>
          <a:p>
            <a:pPr algn="ctr">
              <a:buFontTx/>
              <a:buNone/>
              <a:defRPr/>
            </a:pPr>
            <a:endParaRPr lang="en-US" sz="1300" dirty="0">
              <a:solidFill>
                <a:srgbClr val="FF6600"/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Business Enterprise (SBE-Proprietary)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Small Local Business (SLB)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Business Enterprise (LBE)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Disabled Veterans Business Enterprise (DVBE)(LAWA)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Certification Recognition</a:t>
            </a:r>
          </a:p>
          <a:p>
            <a:pPr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Local Small Business Enterprise (LSBE)</a:t>
            </a:r>
          </a:p>
          <a:p>
            <a:pPr>
              <a:buNone/>
              <a:defRPr/>
            </a:pPr>
            <a:endParaRPr lang="en-US" sz="2000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  <a:defRPr/>
            </a:pPr>
            <a:r>
              <a:rPr lang="en-US" sz="2000" b="1" u="sng" dirty="0">
                <a:latin typeface="Arial" pitchFamily="34" charset="0"/>
                <a:cs typeface="Arial" pitchFamily="34" charset="0"/>
              </a:rPr>
              <a:t>Federal Programs Certification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Disadvantaged Business Enterprise (DBE)</a:t>
            </a:r>
          </a:p>
          <a:p>
            <a:pPr>
              <a:buFont typeface="Wingdings 2" pitchFamily="18" charset="2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Airport Concessions DBE (ACDBE)</a:t>
            </a:r>
          </a:p>
          <a:p>
            <a:pPr algn="ctr">
              <a:buFontTx/>
              <a:buNone/>
              <a:defRPr/>
            </a:pP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  <a:defRPr/>
            </a:pPr>
            <a:endParaRPr lang="en-US" sz="3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C04D2-0601-45DE-9040-2D07893B8FA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353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914400"/>
          </a:xfrm>
        </p:spPr>
        <p:txBody>
          <a:bodyPr/>
          <a:lstStyle/>
          <a:p>
            <a:r>
              <a:rPr lang="en-US" altLang="en-US" sz="3200" b="1" i="1" dirty="0"/>
              <a:t>SBE (Proprietary) Certification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229600" cy="3429000"/>
          </a:xfr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is independently owned and operated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Firm meets small business criteria set forth by the Small Business Administration (8a) Business Development Program or State DGS Small Business Program, whichever standard is higher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SBE (proprietary)-certified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Process: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If certified by one of the agencies on the following chart, provide copy of the  certification; OR if not, submit SBE (Proprietary) Application for processing.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Certification is good for two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666E01-28D9-4694-BAE5-E83BE1ED1DC2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A94DE9-FAEC-4A4D-9412-B9D45991B7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54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https://bca.lacity.org/Uploads/cca/SBE%20%28Proprietary%29%20Application.pdf </a:t>
            </a:r>
          </a:p>
          <a:p>
            <a:pPr marL="631825" indent="-6318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Types of Projects: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Construction, professional and non-professional projects valued over $150,000.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323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en-US" altLang="en-US" sz="3200" b="1" i="1"/>
              <a:t>SBE (Proprietary) Certification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229600" cy="762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Tx/>
              <a:buNone/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If your firm is currently certified with one of the following agencies you do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NOT</a:t>
            </a:r>
            <a:r>
              <a:rPr lang="en-US" sz="14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need to go through the Certification process, simply </a:t>
            </a:r>
            <a:r>
              <a:rPr lang="en-US" sz="1400" dirty="0">
                <a:latin typeface="Arial" charset="0"/>
                <a:ea typeface="Times New Roman" pitchFamily="18" charset="0"/>
                <a:cs typeface="Arial" charset="0"/>
              </a:rPr>
              <a:t>submit a copy of your certification to a Certification analyst or with your bid/proposal</a:t>
            </a:r>
            <a:r>
              <a:rPr lang="en-US" sz="1600" dirty="0"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8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marL="0" indent="0">
              <a:buFontTx/>
              <a:buNone/>
              <a:defRPr/>
            </a:pPr>
            <a:endParaRPr lang="en-US" sz="1000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>
              <a:defRPr/>
            </a:pPr>
            <a:endParaRPr lang="en-US" sz="1000" b="1" dirty="0">
              <a:solidFill>
                <a:srgbClr val="000000"/>
              </a:solidFill>
              <a:latin typeface="Arial" charset="0"/>
              <a:ea typeface="Times New Roman" pitchFamily="18" charset="0"/>
              <a:cs typeface="Arial" charset="0"/>
            </a:endParaRP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n-US" sz="1000" b="1" dirty="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City of Los Angeles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000" dirty="0"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34A66-65C2-4118-9BF6-CA49977F59C7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676400"/>
          <a:ext cx="8153400" cy="4652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1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222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CERTIFYING AGENCY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CERTIFICATION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ACCEPTED BY LAWA FOR SBE (PROPRIETARY)? 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Federal Small Business Administration (SBA)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SBA 8(a) Business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Devpt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Program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of California Department of General Services (DGS)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SB, SB-Public Works, SB (micro)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Department of Transportation (CALTRANS)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SMBE, SWBE,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DBE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1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California Unified Certification Program (CUCP) Agencies: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California Department of Transportation (CALTRANS) </a:t>
                      </a:r>
                    </a:p>
                    <a:p>
                      <a:pPr marL="111125" marR="0" indent="-11112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Fresno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111125" marR="0" indent="-1111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L.A. County Metropolitan Transportation Authority (METRO)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Diego County Regional Airport Authority (SAN)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Bay Area Rapid Transit District (BART)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International Airport (SFO)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Francisco Municipal Transportation Agency (SFMTA)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Mateo County Transit District (SAMTRANS)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Clara Valley Transportation Authority (VTA)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 </a:t>
                      </a:r>
                      <a:endParaRPr lang="en-US" sz="1100" dirty="0">
                        <a:solidFill>
                          <a:srgbClr val="F18F23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DBE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 Women’s Chamber of Commerce (USWCC)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Women’s Business Enterprise Council West (WBEC-WEST)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Women Business Owners Corporation (NWBOC)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WOSB, EDWOSB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SBE,  SLB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sng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County</a:t>
                      </a:r>
                      <a:r>
                        <a:rPr lang="en-US" sz="1100" u="sng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Los Angeles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LSBE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1807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337550" cy="609600"/>
          </a:xfrm>
        </p:spPr>
        <p:txBody>
          <a:bodyPr/>
          <a:lstStyle/>
          <a:p>
            <a:r>
              <a:rPr lang="en-US" altLang="en-US" sz="3200" b="1" i="1"/>
              <a:t>Small Local Business (SLB) Certification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676400"/>
            <a:ext cx="8077200" cy="4495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altLang="en-US" sz="16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Principal office located in the County of Los Angeles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Gross receipts (including affiliates) for the previous fiscal year must be less than $3 million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</a:pPr>
            <a:r>
              <a:rPr lang="en-US" alt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b="1" dirty="0">
              <a:solidFill>
                <a:schemeClr val="hlink"/>
              </a:solidFill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Certified SLB responsible bidders on procurement contracts under $100,000 given a 10% deduction on their bid amount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u="sng" dirty="0">
              <a:latin typeface="Arial" charset="0"/>
              <a:cs typeface="Arial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Arial" charset="0"/>
              </a:rPr>
              <a:t> Process: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Submit hard copies of one page application or via email, copy of current taxes, and BTRC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r>
              <a:rPr lang="en-US" altLang="en-US" sz="1600" dirty="0">
                <a:solidFill>
                  <a:srgbClr val="000000"/>
                </a:solidFill>
                <a:latin typeface="Arial" charset="0"/>
                <a:cs typeface="Arial" charset="0"/>
              </a:rPr>
              <a:t>Certification process is simple and good for two years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</a:pPr>
            <a:endParaRPr lang="en-US" alt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952805-D02F-44D6-91F7-EDC32D5836A8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CB2DAB2-A110-4EEB-A243-DB2194417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8229600" cy="1371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/>
              </a:rPr>
              <a:t>https://bca.lacity.org/Uploads/cca/SLBApplication.pdf</a:t>
            </a: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Type of Contracts: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Mostly goods and commodities.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858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/>
          <a:lstStyle/>
          <a:p>
            <a:r>
              <a:rPr lang="en-US" altLang="en-US" sz="3200" b="1" i="1" dirty="0"/>
              <a:t>LBE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Must have business workspace within the County of Los Angeles: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County;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County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County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Current on all City &amp; County taxes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Certified LBEs on procurement contracts over $150,000 are given an 8% deduction on the bid amount or 8 points toward the proposal score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of Eligibility completed by Local Business 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Affidavit posted by Local Business on LABAVN (Mayor’s website) &amp; verified by BCA/LAWA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800" dirty="0">
                <a:latin typeface="Arial" charset="0"/>
                <a:cs typeface="Arial" charset="0"/>
              </a:rPr>
              <a:t>Certification valid for five years.</a:t>
            </a:r>
          </a:p>
          <a:p>
            <a:pPr marL="393700" lvl="1" indent="0">
              <a:lnSpc>
                <a:spcPct val="9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r>
              <a:rPr lang="en-US" sz="1600" dirty="0">
                <a:latin typeface="Arial" charset="0"/>
                <a:cs typeface="Arial" charset="0"/>
              </a:rPr>
              <a:t>    </a:t>
            </a:r>
            <a:endParaRPr lang="en-US" sz="16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4C4C6-78A6-4B63-BB1D-63D7151CAFCD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1807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LBE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" y="1905000"/>
            <a:ext cx="8229600" cy="26670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After registering on LABAVN, download an LBE Affidavit and apply on-line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endParaRPr lang="en-US" altLang="en-US" sz="1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28700" indent="-1028700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business, the major eligibility criteria is business workspace/headquarters located within LA County boundaries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LAWA does not accept Harbor’s LBE or LA County LSBE certification.  LBE   </a:t>
            </a:r>
          </a:p>
          <a:p>
            <a:pPr>
              <a:lnSpc>
                <a:spcPct val="90000"/>
              </a:lnSpc>
              <a:buFontTx/>
              <a:buNone/>
              <a:tabLst>
                <a:tab pos="1028700" algn="l"/>
              </a:tabLst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Certification does not apply to contracts that involve the expenditure of funds 	that are not entirely within LAWA’s control; i.e., grants,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175595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5787" y="838200"/>
            <a:ext cx="6172200" cy="671513"/>
          </a:xfrm>
        </p:spPr>
        <p:txBody>
          <a:bodyPr/>
          <a:lstStyle/>
          <a:p>
            <a:r>
              <a:rPr lang="en-US" altLang="en-US" sz="3200" b="1" i="1" dirty="0"/>
              <a:t>DVBE (LAWA) Certification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787" y="1695450"/>
            <a:ext cx="7300914" cy="4495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Requirements:</a:t>
            </a:r>
          </a:p>
          <a:p>
            <a:pPr marL="511969" indent="-214313">
              <a:lnSpc>
                <a:spcPct val="90000"/>
              </a:lnSpc>
              <a:buClrTx/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Must be c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ertified by any one of three agencies, two Federal, one State of  </a:t>
            </a:r>
          </a:p>
          <a:p>
            <a:pPr marL="297656" indent="0">
              <a:lnSpc>
                <a:spcPct val="90000"/>
              </a:lnSpc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California </a:t>
            </a:r>
            <a:r>
              <a:rPr lang="en-US" altLang="en-US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(see following slide) </a:t>
            </a:r>
            <a:r>
              <a:rPr lang="en-US" altLang="en-US" sz="1600" b="1" u="sng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altLang="en-US" sz="1600" b="1" u="sng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600" b="1" u="sng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Must </a:t>
            </a:r>
            <a:r>
              <a:rPr lang="en-US" sz="1600" b="1" u="sng" dirty="0">
                <a:latin typeface="Arial" charset="0"/>
                <a:cs typeface="Arial" charset="0"/>
              </a:rPr>
              <a:t>also</a:t>
            </a:r>
            <a:r>
              <a:rPr lang="en-US" sz="1600" dirty="0">
                <a:latin typeface="Arial" charset="0"/>
                <a:cs typeface="Arial" charset="0"/>
              </a:rPr>
              <a:t> have business workspace within the State of California: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Headquartered (physically conducts and manages all operations) in the State;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50 of its full-time employees perform work within the boundaries of the State at least 60 percent of their total hours worked on annual basis;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lvl="2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least half of its full-time employees work within the boundaries of the State at a minimum of 60 percent of their total regular hours worked on annual basis.</a:t>
            </a:r>
            <a:endParaRPr lang="en-US" sz="1600" dirty="0"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City of Los Angeles Business Tax Registration Certificate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Current on all City, County, &amp; State taxes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chemeClr val="tx2"/>
                </a:solidFill>
                <a:latin typeface="Arial" charset="0"/>
                <a:cs typeface="Arial" charset="0"/>
              </a:rPr>
              <a:t>Advantage:</a:t>
            </a:r>
            <a:endParaRPr lang="en-US" sz="18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sz="1600" dirty="0">
                <a:latin typeface="Arial" charset="0"/>
                <a:cs typeface="Arial" charset="0"/>
              </a:rPr>
              <a:t>Certified DVBE(LAWA)s on procurement contracts over $150,000 are given an 8% deduction on the bid amount or 8 points toward the proposal score</a:t>
            </a:r>
          </a:p>
          <a:p>
            <a:pPr marL="457200" indent="-457200">
              <a:lnSpc>
                <a:spcPct val="90000"/>
              </a:lnSpc>
              <a:buNone/>
              <a:defRPr/>
            </a:pPr>
            <a:endParaRPr lang="en-US" sz="1350" dirty="0">
              <a:latin typeface="Arial" charset="0"/>
              <a:cs typeface="Arial" charset="0"/>
            </a:endParaRPr>
          </a:p>
          <a:p>
            <a:pPr marL="295275" lvl="1" indent="0">
              <a:lnSpc>
                <a:spcPct val="90000"/>
              </a:lnSpc>
              <a:buClr>
                <a:schemeClr val="tx2"/>
              </a:buClr>
              <a:buNone/>
              <a:defRPr/>
            </a:pPr>
            <a:r>
              <a:rPr lang="en-US" sz="1200" dirty="0">
                <a:latin typeface="Arial" charset="0"/>
                <a:cs typeface="Arial" charset="0"/>
              </a:rPr>
              <a:t>    </a:t>
            </a:r>
            <a:endParaRPr lang="en-US" sz="1200" dirty="0"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54C4C6-78A6-4B63-BB1D-63D7151CAFCD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609600" y="1247982"/>
            <a:ext cx="8042784" cy="650896"/>
          </a:xfrm>
        </p:spPr>
        <p:txBody>
          <a:bodyPr/>
          <a:lstStyle/>
          <a:p>
            <a:r>
              <a:rPr lang="en-US" altLang="en-US" sz="2400" b="1" i="1" dirty="0"/>
              <a:t>Recognized for DVBE (LAWA) Certification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3436110"/>
              </p:ext>
            </p:extLst>
          </p:nvPr>
        </p:nvGraphicFramePr>
        <p:xfrm>
          <a:off x="642662" y="1992407"/>
          <a:ext cx="7611871" cy="283969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64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2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CERTIFYING AGENCY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CERTIFICATION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ACCEPTED BY LAWA AS DVBE (LAWA)?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6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Department of Veterans Affairs*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U.S. Small Business Administration*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Service-Disabled Veteran-Owned Small Business (SDVOSB)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01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State of California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Disabled Veteran Business Enterprise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(DVBE)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Yes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090" marR="6509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83993" name="Group 32"/>
          <p:cNvGrpSpPr>
            <a:grpSpLocks noChangeAspect="1"/>
          </p:cNvGrpSpPr>
          <p:nvPr/>
        </p:nvGrpSpPr>
        <p:grpSpPr bwMode="auto">
          <a:xfrm>
            <a:off x="609600" y="4817151"/>
            <a:ext cx="7551644" cy="974840"/>
            <a:chOff x="254" y="3504"/>
            <a:chExt cx="4440" cy="647"/>
          </a:xfrm>
        </p:grpSpPr>
        <p:sp>
          <p:nvSpPr>
            <p:cNvPr id="83994" name="AutoShape 31"/>
            <p:cNvSpPr>
              <a:spLocks noChangeAspect="1" noChangeArrowheads="1" noTextEdit="1"/>
            </p:cNvSpPr>
            <p:nvPr/>
          </p:nvSpPr>
          <p:spPr bwMode="auto">
            <a:xfrm>
              <a:off x="288" y="3504"/>
              <a:ext cx="4406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3995" name="Rectangle 34"/>
            <p:cNvSpPr>
              <a:spLocks noChangeArrowheads="1"/>
            </p:cNvSpPr>
            <p:nvPr/>
          </p:nvSpPr>
          <p:spPr bwMode="auto">
            <a:xfrm>
              <a:off x="254" y="3576"/>
              <a:ext cx="4325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 </a:t>
              </a: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*The Federal SDVOSB must be headquartered or have employees working at a business workspace in California in order to be certified as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r>
                <a:rPr lang="en-US" altLang="en-US" sz="675" b="1" dirty="0">
                  <a:solidFill>
                    <a:srgbClr val="000000"/>
                  </a:solidFill>
                  <a:latin typeface="Arial" charset="0"/>
                </a:rPr>
                <a:t>    a DVBE (LAWA)  </a:t>
              </a:r>
            </a:p>
            <a:p>
              <a:pPr marL="85725" eaLnBrk="1" hangingPunct="1">
                <a:spcBef>
                  <a:spcPct val="0"/>
                </a:spcBef>
                <a:buClrTx/>
                <a:buSzTx/>
                <a:buNone/>
              </a:pPr>
              <a:endParaRPr lang="en-US" altLang="en-US" sz="675" dirty="0">
                <a:solidFill>
                  <a:srgbClr val="000000"/>
                </a:solidFill>
                <a:latin typeface="Arial" charset="0"/>
              </a:endParaRPr>
            </a:p>
            <a:p>
              <a:pPr marL="300038" indent="-214313" eaLnBrk="1" hangingPunct="1">
                <a:spcBef>
                  <a:spcPct val="0"/>
                </a:spcBef>
                <a:buClrTx/>
                <a:buSzTx/>
              </a:pPr>
              <a:r>
                <a:rPr lang="en-US" altLang="en-US" sz="1200" b="1" dirty="0">
                  <a:solidFill>
                    <a:srgbClr val="C00000"/>
                  </a:solidFill>
                  <a:latin typeface="Arial" charset="0"/>
                </a:rPr>
                <a:t>If a firm, after uploading a DVBE(LAWA) Affidavit in BAVN, is verified as being certified by one of the Federal agencies as an SDVOSB and is also verified as certified as a City of Los Angeles LBE, that firm will be granted DVBE (LAWA) certification.</a:t>
              </a: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.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7" name="Rectangle 36"/>
            <p:cNvSpPr>
              <a:spLocks noChangeArrowheads="1"/>
            </p:cNvSpPr>
            <p:nvPr/>
          </p:nvSpPr>
          <p:spPr bwMode="auto">
            <a:xfrm>
              <a:off x="2469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3999" name="Rectangle 38"/>
            <p:cNvSpPr>
              <a:spLocks noChangeArrowheads="1"/>
            </p:cNvSpPr>
            <p:nvPr/>
          </p:nvSpPr>
          <p:spPr bwMode="auto">
            <a:xfrm>
              <a:off x="269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 dirty="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0" name="Rectangle 39"/>
            <p:cNvSpPr>
              <a:spLocks noChangeArrowheads="1"/>
            </p:cNvSpPr>
            <p:nvPr/>
          </p:nvSpPr>
          <p:spPr bwMode="auto">
            <a:xfrm>
              <a:off x="2716" y="350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35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1" name="Rectangle 40"/>
            <p:cNvSpPr>
              <a:spLocks noChangeArrowheads="1"/>
            </p:cNvSpPr>
            <p:nvPr/>
          </p:nvSpPr>
          <p:spPr bwMode="auto">
            <a:xfrm>
              <a:off x="3105" y="3504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3" name="Rectangle 42"/>
            <p:cNvSpPr>
              <a:spLocks noChangeArrowheads="1"/>
            </p:cNvSpPr>
            <p:nvPr/>
          </p:nvSpPr>
          <p:spPr bwMode="auto">
            <a:xfrm>
              <a:off x="1779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4005" name="Rectangle 44"/>
            <p:cNvSpPr>
              <a:spLocks noChangeArrowheads="1"/>
            </p:cNvSpPr>
            <p:nvPr/>
          </p:nvSpPr>
          <p:spPr bwMode="auto">
            <a:xfrm>
              <a:off x="3510" y="3588"/>
              <a:ext cx="18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0BD0D9"/>
                </a:buClr>
                <a:buSzPct val="95000"/>
                <a:buFont typeface="Wingdings 2" pitchFamily="18" charset="2"/>
                <a:buChar char=""/>
                <a:defRPr sz="2600">
                  <a:solidFill>
                    <a:schemeClr val="tx1"/>
                  </a:solidFill>
                  <a:latin typeface="Constantia" pitchFamily="18" charset="0"/>
                </a:defRPr>
              </a:lvl1pPr>
              <a:lvl2pPr marL="639763" indent="-246063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 2" pitchFamily="18" charset="2"/>
                <a:buChar char=""/>
                <a:defRPr sz="2400">
                  <a:solidFill>
                    <a:schemeClr val="tx1"/>
                  </a:solidFill>
                  <a:latin typeface="Constantia" pitchFamily="18" charset="0"/>
                </a:defRPr>
              </a:lvl2pPr>
              <a:lvl3pPr indent="-246063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 2" pitchFamily="18" charset="2"/>
                <a:buChar char=""/>
                <a:defRPr sz="2100">
                  <a:solidFill>
                    <a:schemeClr val="tx1"/>
                  </a:solidFill>
                  <a:latin typeface="Constantia" pitchFamily="18" charset="0"/>
                </a:defRPr>
              </a:lvl3pPr>
              <a:lvl4pPr marL="1187450" indent="-209550" eaLnBrk="0" hangingPunct="0">
                <a:spcBef>
                  <a:spcPct val="20000"/>
                </a:spcBef>
                <a:buClr>
                  <a:srgbClr val="0BD0D9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4pPr>
              <a:lvl5pPr marL="1462088" indent="-209550" eaLnBrk="0" hangingPunct="0">
                <a:spcBef>
                  <a:spcPct val="20000"/>
                </a:spcBef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5pPr>
              <a:lvl6pPr marL="19192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6pPr>
              <a:lvl7pPr marL="23764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7pPr>
              <a:lvl8pPr marL="28336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8pPr>
              <a:lvl9pPr marL="3290888" indent="-20955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10CF9B"/>
                </a:buClr>
                <a:buSzPct val="65000"/>
                <a:buFont typeface="Wingdings 2" pitchFamily="18" charset="2"/>
                <a:buChar char=""/>
                <a:defRPr sz="2000">
                  <a:solidFill>
                    <a:schemeClr val="tx1"/>
                  </a:solidFill>
                  <a:latin typeface="Constantia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675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en-US" altLang="en-US" sz="135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92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715963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Request For Proposals (RFP)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8486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A </a:t>
            </a:r>
            <a:r>
              <a:rPr lang="en-US" altLang="en-US" sz="2400" b="1" dirty="0">
                <a:latin typeface="Arial" charset="0"/>
                <a:cs typeface="Arial" charset="0"/>
              </a:rPr>
              <a:t>Request for Proposal </a:t>
            </a:r>
            <a:r>
              <a:rPr lang="en-US" altLang="en-US" sz="2400" dirty="0">
                <a:latin typeface="Arial" charset="0"/>
                <a:cs typeface="Arial" charset="0"/>
              </a:rPr>
              <a:t>is used for the competitive procurement of :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Capital Projects (Terminals, Runways, Railroads, etc.)</a:t>
            </a:r>
          </a:p>
          <a:p>
            <a:pPr lvl="1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200" dirty="0">
                <a:latin typeface="Arial" charset="0"/>
                <a:cs typeface="Arial" charset="0"/>
              </a:rPr>
              <a:t>Professional Services (Engineering, Architectural, &amp;/or Environmental Services, 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The award is based on the winning score according to the selection criteria which may include: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Concept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Experience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Cost</a:t>
            </a:r>
          </a:p>
          <a:p>
            <a:pPr lvl="2"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1900" dirty="0">
                <a:latin typeface="Arial" charset="0"/>
                <a:cs typeface="Arial" charset="0"/>
              </a:rPr>
              <a:t>Etc.</a:t>
            </a:r>
            <a:endParaRPr lang="en-US" altLang="en-US" sz="2400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</a:pPr>
            <a:r>
              <a:rPr lang="en-US" altLang="en-US" sz="2400" dirty="0">
                <a:latin typeface="Arial" charset="0"/>
                <a:cs typeface="Arial" charset="0"/>
              </a:rPr>
              <a:t>RFP’s can be for individual items, services, or contracts.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66C924-60B1-4607-948C-1ED6751376B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0865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0"/>
            <a:ext cx="6172200" cy="857250"/>
          </a:xfrm>
        </p:spPr>
        <p:txBody>
          <a:bodyPr/>
          <a:lstStyle/>
          <a:p>
            <a:r>
              <a:rPr lang="en-US" sz="3200" b="1" i="1" dirty="0"/>
              <a:t>DVBE (LAWA)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AE8A8-6ACE-4A15-90DF-984768BF0901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52600"/>
            <a:ext cx="8305800" cy="460375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buNone/>
              <a:defRPr/>
            </a:pPr>
            <a:r>
              <a:rPr lang="en-US" sz="1800" b="1" dirty="0">
                <a:solidFill>
                  <a:srgbClr val="04617B"/>
                </a:solidFill>
                <a:latin typeface="Arial" charset="0"/>
                <a:cs typeface="Arial" charset="0"/>
              </a:rPr>
              <a:t>Process (on-line):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of Eligibility completed by Disabled Veterans Business firm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Affidavit posted by Local Business on LABAVN (Mayor’s website) &amp; verified by LAWA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Certification valid for five years.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" charset="0"/>
                <a:cs typeface="Arial" charset="0"/>
              </a:rPr>
              <a:t>An optional site visit may be conducted to verify State of California location.</a:t>
            </a:r>
          </a:p>
          <a:p>
            <a:pPr marL="295275" lvl="1" indent="0">
              <a:lnSpc>
                <a:spcPct val="90000"/>
              </a:lnSpc>
              <a:buClr>
                <a:srgbClr val="04617B"/>
              </a:buClr>
              <a:buNone/>
              <a:defRPr/>
            </a:pPr>
            <a:endParaRPr lang="en-US" sz="12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95275" lvl="1" indent="-295275">
              <a:lnSpc>
                <a:spcPct val="90000"/>
              </a:lnSpc>
              <a:buClr>
                <a:srgbClr val="04617B"/>
              </a:buClr>
              <a:buNone/>
              <a:defRPr/>
            </a:pPr>
            <a:r>
              <a:rPr lang="en-US" altLang="en-US" sz="18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Applying: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registering on LABAVN, download a DVBE(LAWA) Affidavit and apply online</a:t>
            </a: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rgbClr val="04617B"/>
              </a:buClr>
              <a:buFontTx/>
              <a:buChar char="•"/>
              <a:defRPr/>
            </a:pPr>
            <a:endParaRPr lang="en-US" altLang="en-US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771525" indent="-771525">
              <a:lnSpc>
                <a:spcPct val="90000"/>
              </a:lnSpc>
              <a:buNone/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Example:  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type of business </a:t>
            </a:r>
          </a:p>
          <a:p>
            <a:pPr marL="771525" indent="-771525"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rgbClr val="F49100"/>
              </a:solidFill>
              <a:latin typeface="Arial" pitchFamily="34" charset="0"/>
              <a:cs typeface="Arial" pitchFamily="34" charset="0"/>
            </a:endParaRP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b="1" dirty="0">
                <a:solidFill>
                  <a:srgbClr val="04617B"/>
                </a:solidFill>
                <a:latin typeface="Arial" pitchFamily="34" charset="0"/>
                <a:cs typeface="Arial" pitchFamily="34" charset="0"/>
              </a:rPr>
              <a:t>NOTE: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DVBE (LAWA)</a:t>
            </a: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Certification does not apply to contracts that involve the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expenditure of funds that are not entirely within LAWA’s control; i.e., grants, </a:t>
            </a:r>
          </a:p>
          <a:p>
            <a:pPr marL="775097" indent="-775097">
              <a:lnSpc>
                <a:spcPct val="90000"/>
              </a:lnSpc>
              <a:buNone/>
              <a:tabLst>
                <a:tab pos="771525" algn="l"/>
              </a:tabLst>
              <a:defRPr/>
            </a:pPr>
            <a:r>
              <a:rPr lang="en-US" altLang="en-U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federal funds, etc.</a:t>
            </a:r>
          </a:p>
        </p:txBody>
      </p:sp>
    </p:spTree>
    <p:extLst>
      <p:ext uri="{BB962C8B-B14F-4D97-AF65-F5344CB8AC3E}">
        <p14:creationId xmlns:p14="http://schemas.microsoft.com/office/powerpoint/2010/main" val="13446374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There is no separate LSBE certification process with the City of Los Angeles or with LAWA. In order to qualify as a LAWA LSBE, a firm must be certified as an SBE 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LBE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Arial"/>
                <a:ea typeface="Times New Roman"/>
              </a:rPr>
              <a:t>What happens if I have LSBE certification from the County of Los Angeles?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Your firm will be recognized as an SBE (Proprietary) by LAWA. </a:t>
            </a:r>
          </a:p>
          <a:p>
            <a:pPr marL="366713" lvl="1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latin typeface="Arial"/>
                <a:ea typeface="Times New Roman"/>
              </a:rPr>
              <a:t> 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However, you must submit a LBE Affidavit of Eligibility with the City of Los Angeles.</a:t>
            </a:r>
            <a:endParaRPr lang="en-US" sz="1800" dirty="0">
              <a:latin typeface="Times New Roman"/>
              <a:ea typeface="Times New Roman"/>
            </a:endParaRPr>
          </a:p>
          <a:p>
            <a:pPr marL="709613" lvl="1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  <a:defRPr/>
            </a:pPr>
            <a:r>
              <a:rPr lang="en-US" sz="1800" dirty="0">
                <a:latin typeface="Arial"/>
                <a:ea typeface="Times New Roman"/>
              </a:rPr>
              <a:t>If your firm meets the City of Los Angeles’ LBE criteria and consequently obtains LBE certification, your firm will then be recognized as both an LBE and LSBE by LAWA.</a:t>
            </a:r>
            <a:endParaRPr lang="en-US" sz="1800" dirty="0">
              <a:latin typeface="Times New Roman"/>
              <a:ea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3200" dirty="0">
              <a:latin typeface="Times New Roman"/>
              <a:ea typeface="Times New Roman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600D51-CB06-4304-86C2-8188227ECDA8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354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40166-D64C-4F6D-A761-FC5A487B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B756112-B3EA-4671-A66F-332DC9135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57400"/>
            <a:ext cx="8229600" cy="24384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3325" indent="-1203325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 for procurements opportunities calling for LSBE (LAWA)-recognized firms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Example: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Any type of business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altLang="en-US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257300" indent="-1257300">
              <a:lnSpc>
                <a:spcPct val="90000"/>
              </a:lnSpc>
              <a:buFontTx/>
              <a:buNone/>
              <a:defRPr/>
            </a:pPr>
            <a:r>
              <a:rPr lang="en-US" altLang="en-US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NOTE:           </a:t>
            </a: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 mentioned previously, LAWA does not accept LA County LSBE Certification for Local Business Enterprise Certification Recognition.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C02E6ED-C971-4446-8CE3-DD8A13527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altLang="en-US" sz="3200" b="1" i="1" dirty="0"/>
              <a:t>LAWA’s Local Small Business Enterprise (LSBE) Certification Recognition</a:t>
            </a:r>
          </a:p>
        </p:txBody>
      </p:sp>
    </p:spTree>
    <p:extLst>
      <p:ext uri="{BB962C8B-B14F-4D97-AF65-F5344CB8AC3E}">
        <p14:creationId xmlns:p14="http://schemas.microsoft.com/office/powerpoint/2010/main" val="20096157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685800"/>
            <a:ext cx="8642350" cy="609600"/>
          </a:xfrm>
        </p:spPr>
        <p:txBody>
          <a:bodyPr/>
          <a:lstStyle/>
          <a:p>
            <a:r>
              <a:rPr lang="en-US" altLang="en-US" sz="2700" b="1" i="1" dirty="0"/>
              <a:t/>
            </a:r>
            <a:br>
              <a:rPr lang="en-US" altLang="en-US" sz="2700" b="1" i="1" dirty="0"/>
            </a:br>
            <a:r>
              <a:rPr lang="en-US" altLang="en-US" sz="3200" b="1" i="1" dirty="0"/>
              <a:t>DBE/ACDBE Certification Requirements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B9EB0F-3A6D-4C76-93FB-E5089E19534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80900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04238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2689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67E8-AFA5-4401-B1F9-65C69468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z="3200" b="1" i="1" dirty="0"/>
              <a:t>DBE / ACDBE Certification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77FB9-A919-4E15-985A-24C6F951C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BBD4EAB-EF24-4D34-9CB3-0E7C73F6D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52600"/>
            <a:ext cx="8229600" cy="4800600"/>
          </a:xfrm>
          <a:prstGeom prst="rect">
            <a:avLst/>
          </a:prstGeom>
          <a:ln w="25400" cap="flat" cmpd="sng" algn="ctr">
            <a:noFill/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Applying for DBE or ACDBE Certification:</a:t>
            </a:r>
            <a:endParaRPr lang="en-US" altLang="en-US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Tx/>
              <a:buChar char="•"/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 to www.bca.lacity.org/Uploads/cca/DBE_ACDBE_Application.pdf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Advantage: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Certification provides additional opportunities in competing against non-certified subcontractors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Marketing exposure through nationwide, statewide, and citywide databases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stop shop – the City’s DBE/ACDBE certifications are honored throughout CA (CUCP includes CALTRANS, Metro, etc.)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DBE certification is good until or unless removed for cause; e.g., change in ownership or control, exceeds size standards or net worth or failure to cooperate.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altLang="en-US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alt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ACDBE Examples: 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and hard copy airport magazine publisher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On-line digital advertising vendor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Vehicle Service and Maintenance Provider off the LAWA campus who performs CHP-standard vehicle inspections and services.  Staff also repairs, services, and maintains tour buses and shuttle vans that transport travelers to and from LAX</a:t>
            </a:r>
            <a:r>
              <a:rPr lang="en-US" altLang="en-US" sz="1600" dirty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875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838200"/>
            <a:ext cx="8489950" cy="533400"/>
          </a:xfrm>
        </p:spPr>
        <p:txBody>
          <a:bodyPr/>
          <a:lstStyle/>
          <a:p>
            <a:r>
              <a:rPr lang="en-US" altLang="en-US" sz="3200" b="1" i="1"/>
              <a:t>DBE/ACDBE  Certification Process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828800"/>
            <a:ext cx="7924800" cy="4572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1. Preliminary Intake Review: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Submitted documents are checked for completeness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2.</a:t>
            </a:r>
            <a:r>
              <a:rPr lang="en-US" alt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Desk Audit: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Supporting documents are reviewed to determine eligibility for certification, additional information may be requested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3. Mandatory Site Visit:</a:t>
            </a:r>
            <a:endParaRPr lang="en-US" altLang="en-US" sz="2000" dirty="0">
              <a:solidFill>
                <a:schemeClr val="tx2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dirty="0">
                <a:latin typeface="Arial" charset="0"/>
                <a:cs typeface="Arial" charset="0"/>
              </a:rPr>
              <a:t>	Interview applicant at the business location; physical verification that business exists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 dirty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 dirty="0">
                <a:solidFill>
                  <a:schemeClr val="tx2"/>
                </a:solidFill>
                <a:latin typeface="Arial" charset="0"/>
                <a:cs typeface="Arial" charset="0"/>
              </a:rPr>
              <a:t>4. Final Review for Approval/Denial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8FC04-E313-4D34-AF5C-126D51C355A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623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1650" y="762000"/>
            <a:ext cx="8642350" cy="685800"/>
          </a:xfrm>
        </p:spPr>
        <p:txBody>
          <a:bodyPr/>
          <a:lstStyle/>
          <a:p>
            <a:r>
              <a:rPr lang="en-US" altLang="en-US" sz="3200" b="1" i="1" dirty="0"/>
              <a:t>Getting Certified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  <a:defRPr/>
            </a:pPr>
            <a:endParaRPr lang="en-US" altLang="en-US" sz="1300" b="1" dirty="0"/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For more information: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chemeClr val="accent1"/>
                </a:solidFill>
                <a:latin typeface="Arial" charset="0"/>
                <a:cs typeface="Arial" charset="0"/>
              </a:rPr>
              <a:t>http://bca.lacity.org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Certification Helpline </a:t>
            </a:r>
            <a:r>
              <a:rPr lang="en-US" altLang="en-US" sz="1400" dirty="0">
                <a:latin typeface="Arial" charset="0"/>
                <a:cs typeface="Arial" charset="0"/>
              </a:rPr>
              <a:t>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847-2684  </a:t>
            </a:r>
          </a:p>
          <a:p>
            <a:pPr marL="400050" lvl="1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solidFill>
                  <a:srgbClr val="0070C0"/>
                </a:solidFill>
                <a:latin typeface="Arial" charset="0"/>
                <a:cs typeface="Arial" charset="0"/>
              </a:rPr>
              <a:t>bca.certifications@lacity.org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200" b="1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Shaun </a:t>
            </a:r>
            <a:r>
              <a:rPr lang="en-US" altLang="en-US" sz="1400" b="1" dirty="0" err="1">
                <a:latin typeface="Arial" charset="0"/>
                <a:cs typeface="Arial" charset="0"/>
              </a:rPr>
              <a:t>Shimoda</a:t>
            </a:r>
            <a:r>
              <a:rPr lang="en-US" altLang="en-US" sz="1400" b="1" dirty="0">
                <a:latin typeface="Arial" charset="0"/>
                <a:cs typeface="Arial" charset="0"/>
              </a:rPr>
              <a:t>-Kobayashi</a:t>
            </a:r>
            <a:r>
              <a:rPr lang="en-US" altLang="en-US" sz="1400" dirty="0">
                <a:latin typeface="Arial" charset="0"/>
                <a:cs typeface="Arial" charset="0"/>
              </a:rPr>
              <a:t>, LAWA Certification Manager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(213) 847-2650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shaun.shimoda-kobayashi@lacity.org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1000" b="1" dirty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Elaine Luong-Huynh,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(213) 847-2667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   elaine.luong@lacity.org</a:t>
            </a: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Font typeface="Wingdings 2" pitchFamily="18" charset="2"/>
              <a:buNone/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Dana Tominaga,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LAWA Certification Analyst</a:t>
            </a:r>
          </a:p>
          <a:p>
            <a:pPr marL="0" indent="0" algn="ctr">
              <a:buNone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(213) 847-2375</a:t>
            </a:r>
          </a:p>
          <a:p>
            <a:pPr marL="0" indent="0" algn="ctr">
              <a:buFont typeface="Wingdings 2" pitchFamily="18" charset="2"/>
              <a:buNone/>
              <a:defRPr/>
            </a:pPr>
            <a:r>
              <a:rPr lang="en-US" altLang="en-US" sz="1400" dirty="0">
                <a:latin typeface="Arial" charset="0"/>
                <a:cs typeface="Arial" charset="0"/>
              </a:rPr>
              <a:t>dana.tominaga@lacity.org</a:t>
            </a:r>
          </a:p>
          <a:p>
            <a:pPr marL="0" indent="0" algn="ctr">
              <a:buFont typeface="Wingdings 2" pitchFamily="18" charset="2"/>
              <a:buNone/>
              <a:defRPr/>
            </a:pPr>
            <a:endParaRPr lang="en-US" altLang="en-US" sz="1400" dirty="0">
              <a:latin typeface="Arial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Directories of Certified Firms: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400" b="1" dirty="0">
                <a:latin typeface="Arial" charset="0"/>
                <a:cs typeface="Arial" charset="0"/>
              </a:rPr>
              <a:t>CUCP: </a:t>
            </a:r>
            <a:r>
              <a:rPr lang="en-US" sz="1400" b="1" u="sng" dirty="0">
                <a:solidFill>
                  <a:srgbClr val="0000FF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https://dot.ca.gov/programs/business-and-economic-opportunity/dbe-search&gt;</a:t>
            </a:r>
            <a:r>
              <a:rPr lang="en-US" altLang="en-US" sz="1400" b="1" dirty="0">
                <a:latin typeface="Arial" charset="0"/>
                <a:cs typeface="Arial" charset="0"/>
              </a:rPr>
              <a:t> Directory City of LA: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http://bca.lacity.org </a:t>
            </a:r>
            <a:r>
              <a:rPr lang="en-US" altLang="en-US" sz="1400" b="1" dirty="0">
                <a:latin typeface="Arial" charset="0"/>
                <a:cs typeface="Arial" charset="0"/>
              </a:rPr>
              <a:t>-&gt; Certification Listings -&gt; Click on </a:t>
            </a:r>
            <a:r>
              <a:rPr lang="en-US" altLang="en-US" sz="1400" b="1" u="sng" dirty="0">
                <a:latin typeface="Arial" charset="0"/>
                <a:cs typeface="Arial" charset="0"/>
              </a:rPr>
              <a:t>DBE/MBE/WBE Directory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EB3CE-5086-4041-9916-944B35CEA985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2730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8001000" cy="26670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altLang="en-US" sz="3600" b="1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  <a:latin typeface="Arial" charset="0"/>
              </a:rPr>
              <a:t>ADMINISTRATIVE REQUIREMENTS</a:t>
            </a:r>
          </a:p>
          <a:p>
            <a:pPr algn="ctr" eaLnBrk="1" hangingPunct="1">
              <a:buFontTx/>
              <a:buNone/>
            </a:pPr>
            <a:r>
              <a:rPr lang="en-US" altLang="en-US" sz="800" b="1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4B2FD0-6D63-4E66-8B3B-B88DAD6CA466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271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382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b="1" i="1" dirty="0">
              <a:solidFill>
                <a:schemeClr val="hlink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000" b="1" i="1" dirty="0">
                <a:solidFill>
                  <a:schemeClr val="hlink"/>
                </a:solidFill>
                <a:latin typeface="Arial" charset="0"/>
              </a:rPr>
              <a:t>Due with bid/proposal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Affidavit of Non-Collusion </a:t>
            </a:r>
            <a:r>
              <a:rPr lang="en-US" sz="2000" i="1" dirty="0">
                <a:latin typeface="Arial" charset="0"/>
              </a:rPr>
              <a:t>(Form: Notary signature)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 Bond </a:t>
            </a:r>
            <a:r>
              <a:rPr lang="en-US" sz="2000" i="1" dirty="0">
                <a:latin typeface="Arial" charset="0"/>
              </a:rPr>
              <a:t>(Form,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Bidder Contribution Limits (</a:t>
            </a:r>
            <a:r>
              <a:rPr lang="en-US" sz="2000" i="1" dirty="0">
                <a:latin typeface="Arial" charset="0"/>
              </a:rPr>
              <a:t>Form CEC 55, &gt;$100,000</a:t>
            </a:r>
            <a:r>
              <a:rPr lang="en-US" sz="2000" dirty="0">
                <a:latin typeface="Arial" charset="0"/>
              </a:rPr>
              <a:t>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Contractor Responsibility Program (</a:t>
            </a:r>
            <a:r>
              <a:rPr lang="en-US" sz="2000" i="1" dirty="0">
                <a:latin typeface="Arial" charset="0"/>
              </a:rPr>
              <a:t>Form, Board approval)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Equal Benefits Ordinance</a:t>
            </a:r>
            <a:r>
              <a:rPr lang="en-US" sz="2000" b="1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(</a:t>
            </a:r>
            <a:r>
              <a:rPr lang="en-US" sz="2000" i="1" dirty="0">
                <a:latin typeface="Arial" charset="0"/>
              </a:rPr>
              <a:t>Form, project specific)*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Municipal Lobbying Ordinance </a:t>
            </a:r>
            <a:r>
              <a:rPr lang="en-US" sz="2000" i="1" dirty="0">
                <a:latin typeface="Arial" charset="0"/>
              </a:rPr>
              <a:t>(Form CEC 50, &gt; $25,000)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Vendor Identification Form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latin typeface="Arial" charset="0"/>
              </a:rPr>
              <a:t>Subcontractor Participation Plan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i="1">
                <a:latin typeface="Arial" charset="0"/>
              </a:rPr>
              <a:t>Iran Contracting Act of 2010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000" dirty="0">
                <a:solidFill>
                  <a:srgbClr val="FF0000"/>
                </a:solidFill>
                <a:latin typeface="Arial" charset="0"/>
              </a:rPr>
              <a:t>Insurance (pricing only), if greater than $1 million…requirements…</a:t>
            </a: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2000" i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i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2"/>
              </a:buClr>
              <a:buFont typeface="Wingdings 2" pitchFamily="18" charset="2"/>
              <a:buNone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1800" dirty="0">
                <a:latin typeface="Arial" charset="0"/>
              </a:rPr>
              <a:t>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DB91E-C88D-4F6B-AC7A-D54127C3121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1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68680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 i="1" dirty="0"/>
              <a:t>Administrative Requirements</a:t>
            </a:r>
            <a:endParaRPr lang="en-US" altLang="en-US" sz="2400" dirty="0">
              <a:latin typeface="Batang" pitchFamily="18" charset="-127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00100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r>
              <a:rPr lang="en-US" sz="2400" b="1" i="1" dirty="0">
                <a:solidFill>
                  <a:schemeClr val="hlink"/>
                </a:solidFill>
                <a:latin typeface="Arial" charset="0"/>
              </a:rPr>
              <a:t>Selected Bidder/ Proposer Requirements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Affirmative Action Plan</a:t>
            </a:r>
            <a:r>
              <a:rPr lang="en-US" sz="2400" i="1" dirty="0">
                <a:latin typeface="Arial" charset="0"/>
              </a:rPr>
              <a:t> 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Assignment of Anti-Trust Claims</a:t>
            </a:r>
            <a:r>
              <a:rPr lang="en-US" sz="2400" i="1" dirty="0">
                <a:latin typeface="Arial" charset="0"/>
              </a:rPr>
              <a:t> (Language)</a:t>
            </a:r>
            <a:endParaRPr lang="en-US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Child Support Obligations </a:t>
            </a:r>
            <a:r>
              <a:rPr lang="en-US" sz="2400" i="1" dirty="0">
                <a:latin typeface="Arial" charset="0"/>
              </a:rPr>
              <a:t>(Language)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First Source Hiring Program </a:t>
            </a:r>
            <a:r>
              <a:rPr lang="en-US" sz="2400" i="1" dirty="0">
                <a:latin typeface="Arial" charset="0"/>
              </a:rPr>
              <a:t>(LAX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Labor Peace Agreement</a:t>
            </a:r>
            <a:r>
              <a:rPr lang="en-US" sz="2400" i="1" dirty="0">
                <a:latin typeface="Arial" charset="0"/>
              </a:rPr>
              <a:t> (Language, concessions only)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latin typeface="Arial" charset="0"/>
              </a:rPr>
              <a:t>Living Wage Ordinance/Service Contractor Worker Retention Ordinance </a:t>
            </a:r>
            <a:r>
              <a:rPr lang="en-US" sz="2400" i="1" dirty="0">
                <a:latin typeface="Arial" charset="0"/>
              </a:rPr>
              <a:t>(Language; if applicable, complete the Correct Exemption Form)*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defRPr/>
            </a:pPr>
            <a:r>
              <a:rPr lang="en-US" sz="2400" dirty="0">
                <a:solidFill>
                  <a:srgbClr val="FF0000"/>
                </a:solidFill>
                <a:latin typeface="Arial" charset="0"/>
              </a:rPr>
              <a:t>Insurance </a:t>
            </a:r>
            <a:r>
              <a:rPr lang="en-US" sz="2400" i="1" dirty="0">
                <a:solidFill>
                  <a:srgbClr val="FF0000"/>
                </a:solidFill>
                <a:latin typeface="Arial" charset="0"/>
              </a:rPr>
              <a:t>(Form)</a:t>
            </a:r>
          </a:p>
          <a:p>
            <a:pPr eaLnBrk="1" hangingPunct="1">
              <a:lnSpc>
                <a:spcPct val="80000"/>
              </a:lnSpc>
              <a:buClr>
                <a:schemeClr val="tx2"/>
              </a:buClr>
              <a:buFontTx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22AE9-16AF-43B5-B31C-29CE460F3F4C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1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63525" y="938212"/>
            <a:ext cx="777240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 i="1" dirty="0">
                <a:solidFill>
                  <a:schemeClr val="tx2"/>
                </a:solidFill>
                <a:latin typeface="Calibri" pitchFamily="34" charset="0"/>
              </a:rPr>
              <a:t>Important RFP Information to Note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976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DUE DATE (COVID-19 info)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There are no exceptions to the stated Due Date and Time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delivered and time-stamped at: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7301 World Way West, 4</a:t>
            </a:r>
            <a:r>
              <a:rPr lang="en-US" sz="1400" b="1" baseline="30000" dirty="0">
                <a:latin typeface="Arial" charset="0"/>
              </a:rPr>
              <a:t>th</a:t>
            </a:r>
            <a:r>
              <a:rPr lang="en-US" sz="1400" b="1" dirty="0">
                <a:latin typeface="Arial" charset="0"/>
              </a:rPr>
              <a:t> Floor</a:t>
            </a:r>
          </a:p>
          <a:p>
            <a:pPr marL="1252538" lvl="4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r>
              <a:rPr lang="en-US" sz="1400" b="1" dirty="0">
                <a:latin typeface="Arial" charset="0"/>
              </a:rPr>
              <a:t>	Los Angeles, CA   90045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delivery location varies.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QUESTIONS &amp; CLARIFICATIONS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Must contact the designated LAWA Project Manager for RFPs.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AUTHORIZATION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RFP must be signed by someone authorized to encumber the bidding/proposing company.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2000" b="1" dirty="0">
                <a:latin typeface="Arial" charset="0"/>
              </a:rPr>
              <a:t>PRE-PROPOSAL MEETINGS</a:t>
            </a:r>
          </a:p>
          <a:p>
            <a:pPr lvl="1" eaLnBrk="1" hangingPunct="1">
              <a:lnSpc>
                <a:spcPct val="90000"/>
              </a:lnSpc>
              <a:buClr>
                <a:schemeClr val="tx2"/>
              </a:buClr>
              <a:buSzPct val="90000"/>
              <a:defRPr/>
            </a:pPr>
            <a:r>
              <a:rPr lang="en-US" sz="1800" dirty="0">
                <a:latin typeface="Arial" charset="0"/>
              </a:rPr>
              <a:t>Non-mandatory.</a:t>
            </a:r>
          </a:p>
          <a:p>
            <a:pPr marL="393700" lvl="1" indent="0" eaLnBrk="1" hangingPunct="1">
              <a:lnSpc>
                <a:spcPct val="90000"/>
              </a:lnSpc>
              <a:buClr>
                <a:schemeClr val="tx2"/>
              </a:buClr>
              <a:buSzPct val="90000"/>
              <a:buNone/>
              <a:defRPr/>
            </a:pPr>
            <a:endParaRPr lang="en-US" sz="18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81413-BABE-4426-A73B-4A0A4606EB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2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09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1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2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09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7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09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409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66750"/>
          </a:xfrm>
        </p:spPr>
        <p:txBody>
          <a:bodyPr/>
          <a:lstStyle/>
          <a:p>
            <a:r>
              <a:rPr lang="en-US" altLang="en-US" sz="3200" b="1" i="1"/>
              <a:t>Administrative Requirements</a:t>
            </a:r>
            <a:endParaRPr lang="en-US" alt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  <a:defRPr/>
            </a:pPr>
            <a:endParaRPr lang="en-US" sz="3200" dirty="0"/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Administrative Requirements Website:</a:t>
            </a:r>
          </a:p>
          <a:p>
            <a:pPr marL="0" indent="0">
              <a:buFont typeface="Wingdings 2" pitchFamily="18" charset="2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 </a:t>
            </a:r>
            <a:r>
              <a:rPr lang="en-US" sz="2400" dirty="0">
                <a:latin typeface="Arial" pitchFamily="34" charset="0"/>
                <a:cs typeface="Arial" pitchFamily="34" charset="0"/>
                <a:hlinkClick r:id="rId3"/>
              </a:rPr>
              <a:t>http://www.lawa.org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- &gt; About LAWA - &gt; </a:t>
            </a:r>
          </a:p>
          <a:p>
            <a:pPr marL="0" indent="0">
              <a:buFont typeface="Wingdings 2" pitchFamily="18" charset="2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Business Opportunities - &gt; Administrative Requirements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CA64AB-DDD0-4887-8AA5-67CB139D043B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0307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2438400" y="2743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2971800" y="3581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609600" y="3987225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3. Register on Los Angeles Business Assistance Virtual Network –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LABAVN at </a:t>
            </a:r>
            <a:r>
              <a:rPr lang="en-US" sz="1600" b="1" dirty="0">
                <a:solidFill>
                  <a:srgbClr val="002142"/>
                </a:solidFill>
                <a:cs typeface="Times New Roman" pitchFamily="18" charset="0"/>
                <a:hlinkClick r:id="rId3"/>
              </a:rPr>
              <a:t>www.labavn.org</a:t>
            </a:r>
            <a:r>
              <a:rPr lang="en-US" sz="1600" b="1" u="sng" dirty="0">
                <a:solidFill>
                  <a:srgbClr val="00214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 </a:t>
            </a:r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609600" y="1600200"/>
            <a:ext cx="8229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1. Check the products and services that LAWA needs on </a:t>
            </a:r>
            <a:r>
              <a:rPr lang="en-US" altLang="en-US" sz="1600" b="1" dirty="0">
                <a:latin typeface="Arial" charset="0"/>
                <a:cs typeface="Times New Roman" pitchFamily="18" charset="0"/>
                <a:hlinkClick r:id="rId4"/>
              </a:rPr>
              <a:t>www.lawa.org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 -&gt; Business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Opportunities -&gt; </a:t>
            </a: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What LAWA Buys as well as the LAWA Construction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Forecast Report.  Additionally, reach out to Prime Contractor and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solidFill>
                  <a:schemeClr val="tx2"/>
                </a:solidFill>
                <a:latin typeface="Arial" charset="0"/>
                <a:cs typeface="Times New Roman" pitchFamily="18" charset="0"/>
              </a:rPr>
              <a:t>	potential business partners.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09600" y="3166646"/>
            <a:ext cx="8229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2. Research applicable CERTIFICATION Programs and APPLY.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09600" y="5130225"/>
            <a:ext cx="7772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4. Check the Expiring Contracts Report at </a:t>
            </a:r>
            <a:r>
              <a:rPr lang="en-US" sz="1600" dirty="0">
                <a:hlinkClick r:id="rId5"/>
              </a:rPr>
              <a:t>https://www.lawa.org/en/lawa-businesses/lawa-current-opportunities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charset="0"/>
                <a:cs typeface="Times New Roman" pitchFamily="18" charset="0"/>
              </a:rPr>
              <a:t>for contracts that are about to expire.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467100" y="47244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076700" y="5791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0136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84238"/>
            <a:ext cx="8642350" cy="5635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  Next Steps…</a:t>
            </a:r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2590800" y="2057400"/>
            <a:ext cx="265113" cy="301625"/>
          </a:xfrm>
          <a:prstGeom prst="downArrow">
            <a:avLst>
              <a:gd name="adj1" fmla="val 50000"/>
              <a:gd name="adj2" fmla="val 2499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3200400" y="3048000"/>
            <a:ext cx="268287" cy="304800"/>
          </a:xfrm>
          <a:prstGeom prst="downArrow">
            <a:avLst>
              <a:gd name="adj1" fmla="val 50000"/>
              <a:gd name="adj2" fmla="val 2501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19" name="AutoShape 7"/>
          <p:cNvSpPr>
            <a:spLocks noChangeArrowheads="1"/>
          </p:cNvSpPr>
          <p:nvPr/>
        </p:nvSpPr>
        <p:spPr bwMode="auto">
          <a:xfrm>
            <a:off x="3733800" y="40386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533400" y="2540000"/>
            <a:ext cx="8305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6. Attend any relevant pre-bid/proposal meetings (refer to RFB/P)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551656" y="1447800"/>
            <a:ext cx="8211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5. Contact Business Jobs &amp; Social Responsibility Division for upcoming Outreach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Events.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6EC46-612A-48C6-BCCD-75B9B2DAC668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33400" y="3505200"/>
            <a:ext cx="8382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7. Research LAWA’s Contractor Development &amp; Bonding Program for technical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assistance.</a:t>
            </a:r>
            <a:endParaRPr lang="en-US" altLang="en-US" sz="1600" b="1" dirty="0">
              <a:solidFill>
                <a:schemeClr val="tx2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533400" y="4537075"/>
            <a:ext cx="78486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8. Research LAWA’s First Source Hiring Program for any employee needs.</a:t>
            </a: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33400" y="5511800"/>
            <a:ext cx="7696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9. If applying, contact the Contract Administrators of the RFB/P regarding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Arial" charset="0"/>
                <a:cs typeface="Times New Roman" pitchFamily="18" charset="0"/>
              </a:rPr>
              <a:t>	questions on the scope of work.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4267200" y="5029200"/>
            <a:ext cx="2667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59056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5" name="Rectangle 11"/>
          <p:cNvSpPr>
            <a:spLocks noChangeArrowheads="1"/>
          </p:cNvSpPr>
          <p:nvPr/>
        </p:nvSpPr>
        <p:spPr bwMode="auto">
          <a:xfrm>
            <a:off x="533400" y="1676400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10. Contact Procurement Services Division (Contract Services Unit) regarding </a:t>
            </a:r>
          </a:p>
          <a:p>
            <a:pPr eaLnBrk="0" hangingPunct="0">
              <a:defRPr/>
            </a:pPr>
            <a:r>
              <a:rPr lang="en-US" sz="1600" b="1" dirty="0">
                <a:cs typeface="Times New Roman" pitchFamily="18" charset="0"/>
              </a:rPr>
              <a:t>	Administrative Requirements at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(424) 646-5380</a:t>
            </a:r>
            <a:r>
              <a:rPr 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r>
              <a:rPr lang="en-US" sz="1600" b="1" dirty="0">
                <a:cs typeface="Times New Roman" pitchFamily="18" charset="0"/>
              </a:rPr>
              <a:t>or go to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  <a:hlinkClick r:id="rId3"/>
              </a:rPr>
              <a:t>www.lawa.org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cs typeface="Times New Roman" pitchFamily="18" charset="0"/>
              </a:rPr>
              <a:t>- &gt; </a:t>
            </a: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About LAWA - &gt; Business Opportunities - &gt; </a:t>
            </a:r>
          </a:p>
          <a:p>
            <a:pPr eaLnBrk="0" hangingPunct="0">
              <a:defRPr/>
            </a:pPr>
            <a:r>
              <a:rPr lang="en-US" sz="1600" b="1" dirty="0">
                <a:solidFill>
                  <a:schemeClr val="tx2"/>
                </a:solidFill>
                <a:cs typeface="Times New Roman" pitchFamily="18" charset="0"/>
              </a:rPr>
              <a:t>	Administrative Requirements</a:t>
            </a:r>
            <a:r>
              <a:rPr lang="en-US" sz="1700" b="1" dirty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884237"/>
            <a:ext cx="8642350" cy="5635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i="1" dirty="0"/>
              <a:t>Next Steps… (cont.)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FFE3F-643C-4F57-A512-0F78DCC8CD5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1069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489950" cy="527050"/>
          </a:xfrm>
        </p:spPr>
        <p:txBody>
          <a:bodyPr/>
          <a:lstStyle/>
          <a:p>
            <a:pPr eaLnBrk="1" hangingPunct="1"/>
            <a:r>
              <a:rPr lang="en-US" altLang="en-US" sz="3200" b="1" i="1"/>
              <a:t>Contact Information</a:t>
            </a:r>
          </a:p>
        </p:txBody>
      </p:sp>
      <p:graphicFrame>
        <p:nvGraphicFramePr>
          <p:cNvPr id="99380" name="Group 5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173129593"/>
              </p:ext>
            </p:extLst>
          </p:nvPr>
        </p:nvGraphicFramePr>
        <p:xfrm>
          <a:off x="533400" y="1371600"/>
          <a:ext cx="8155940" cy="5247421"/>
        </p:xfrm>
        <a:graphic>
          <a:graphicData uri="http://schemas.openxmlformats.org/drawingml/2006/table">
            <a:tbl>
              <a:tblPr/>
              <a:tblGrid>
                <a:gridCol w="281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5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Business, Jobs &amp; Social Responsibility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businessandjobs@lawa.org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https://www.lawa.org/groups-and-divisions/business-jobs-and-social-responsibility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Procurement Services Division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PSD Main Line: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646-5380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Purchasing: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646-7392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https://www.lawa.org/en/groups-and-divisions/procurement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3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City of Los Angeles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Contractor Development and Bonding Program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(Rosa Osorio, Senior Account Manager)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(213) 327-5259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  <a:hlinkClick r:id="rId4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rosa@imwis.com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First Source Hiring Program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646-7300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u="sng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cespinosa@lawa.org</a:t>
                      </a:r>
                      <a:endParaRPr kumimoji="0" lang="en-US" sz="16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  <a:hlinkClick r:id="rId5">
                          <a:extLst>
                            <a:ext uri="{A12FA001-AC4F-418D-AE19-62706E023703}">
                              <ahyp:hlinkClr xmlns:ahyp="http://schemas.microsoft.com/office/drawing/2018/hyperlinkcolor" xmlns="" val="tx"/>
                            </a:ext>
                          </a:extLst>
                        </a:hlinkClick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LAWA Risk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Insurance Compliance Section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(424) 646-5480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6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3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Department of Public Works,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Bureau of Contract Admin.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bca.certifications@lacity.org</a:t>
                      </a:r>
                      <a:endParaRPr kumimoji="0" lang="en-US" sz="1800" b="0" i="0" u="sng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hlinkClick r:id="rId8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charset="0"/>
                        </a:rPr>
                        <a:t>LA Business Assistance Virtual Network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http://www.labavn.org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7AFDF0-9673-4701-BF84-12FD5857A83F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595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19jxl\Pictures\background-last 11x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3909" y="-408214"/>
            <a:ext cx="9247909" cy="72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FE131-F47E-4615-9D60-39AF31F91E91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pic>
        <p:nvPicPr>
          <p:cNvPr id="4" name="Picture 3" descr="C:\Users\a19jxl\Pictures\New Logos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5548947"/>
            <a:ext cx="2354263" cy="47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9600" y="-381000"/>
            <a:ext cx="785164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</a:rPr>
              <a:t>DOING BUSINESS with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Los Angeles World Airports</a:t>
            </a:r>
          </a:p>
        </p:txBody>
      </p:sp>
    </p:spTree>
    <p:extLst>
      <p:ext uri="{BB962C8B-B14F-4D97-AF65-F5344CB8AC3E}">
        <p14:creationId xmlns:p14="http://schemas.microsoft.com/office/powerpoint/2010/main" val="3113391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94700" cy="762000"/>
          </a:xfrm>
        </p:spPr>
        <p:txBody>
          <a:bodyPr/>
          <a:lstStyle/>
          <a:p>
            <a:pPr eaLnBrk="1" hangingPunct="1"/>
            <a:r>
              <a:rPr lang="en-US" altLang="en-US" sz="3200" b="1" i="1" dirty="0"/>
              <a:t>Additional </a:t>
            </a:r>
            <a:r>
              <a:rPr lang="en-US" altLang="en-US" sz="3200" b="1" i="1" dirty="0">
                <a:latin typeface="Calibri" pitchFamily="34" charset="0"/>
              </a:rPr>
              <a:t>RFP </a:t>
            </a:r>
            <a:r>
              <a:rPr lang="en-US" altLang="en-US" sz="3200" b="1" i="1" dirty="0"/>
              <a:t>Requirements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277368" y="2057400"/>
            <a:ext cx="86106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b="1" dirty="0">
                <a:latin typeface="Arial" charset="0"/>
              </a:rPr>
              <a:t>COMPLETION OF DOCUMENTS</a:t>
            </a: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Arial" charset="0"/>
              </a:rPr>
              <a:t>Any Worksheets and Administrative Requirements must be filled out as directed and returned complete, in the order received. Failure to do so may invalidate </a:t>
            </a:r>
            <a:r>
              <a:rPr lang="en-US" sz="2000" dirty="0">
                <a:latin typeface="Arial" charset="0"/>
              </a:rPr>
              <a:t>RFP.</a:t>
            </a:r>
            <a:r>
              <a:rPr lang="en-US" altLang="en-US" sz="2000" dirty="0">
                <a:latin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endParaRPr lang="en-US" alt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charset="0"/>
              </a:rPr>
              <a:t>BE CAREFUL</a:t>
            </a:r>
            <a:endParaRPr lang="en-US" sz="20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Arial" charset="0"/>
              </a:rPr>
              <a:t>Be sure to read and complete the RFP documents accurately. Failure to do so may invalidate your RFP</a:t>
            </a:r>
            <a:r>
              <a:rPr lang="en-US" sz="2000" b="1" dirty="0">
                <a:latin typeface="Arial" charset="0"/>
              </a:rPr>
              <a:t>. </a:t>
            </a:r>
            <a:endParaRPr lang="en-US" sz="2000" dirty="0">
              <a:latin typeface="Arial" charset="0"/>
            </a:endParaRPr>
          </a:p>
          <a:p>
            <a:pPr marL="369887" indent="-342900" eaLnBrk="1" hangingPunct="1">
              <a:lnSpc>
                <a:spcPct val="90000"/>
              </a:lnSpc>
            </a:pPr>
            <a:endParaRPr lang="en-US" sz="2000" dirty="0">
              <a:latin typeface="Arial" charset="0"/>
            </a:endParaRPr>
          </a:p>
          <a:p>
            <a:pPr marL="26987" indent="0" eaLnBrk="1" hangingPunct="1">
              <a:lnSpc>
                <a:spcPct val="90000"/>
              </a:lnSpc>
              <a:buNone/>
            </a:pPr>
            <a:r>
              <a:rPr lang="en-US" altLang="en-US" sz="2200" dirty="0">
                <a:latin typeface="Arial" charset="0"/>
              </a:rPr>
              <a:t>		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 dirty="0"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F07E2-C914-4A57-9060-FB37C5EEBB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8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67600" cy="1143000"/>
          </a:xfrm>
        </p:spPr>
        <p:txBody>
          <a:bodyPr/>
          <a:lstStyle/>
          <a:p>
            <a:r>
              <a:rPr lang="en-US" sz="2800" b="1" i="1" dirty="0">
                <a:cs typeface="Arial" panose="020B0604020202020204" pitchFamily="34" charset="0"/>
              </a:rPr>
              <a:t>Construction Forecast Report (Planning &amp; Development Group)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1722437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See Contracts and Procurements Document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questions, contact PDGprocurement@lawa.org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7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200" b="1" i="1" dirty="0">
                <a:cs typeface="Arial" panose="020B0604020202020204" pitchFamily="34" charset="0"/>
              </a:rPr>
              <a:t>Contract Status Report (updated monthly)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43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https://www.lawa.org/en/lawa-businesses/lawa-current-opportunities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4AE8A8-6ACE-4A15-90DF-984768BF09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8A8A09-A911-4B59-B417-546A49C8A2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8316" y="2438400"/>
            <a:ext cx="6537450" cy="35052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219200" y="5334000"/>
            <a:ext cx="990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286000" y="5105400"/>
            <a:ext cx="10668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0" y="6172200"/>
            <a:ext cx="502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134795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28869</TotalTime>
  <Words>3440</Words>
  <Application>Microsoft Office PowerPoint</Application>
  <PresentationFormat>On-screen Show (4:3)</PresentationFormat>
  <Paragraphs>799</Paragraphs>
  <Slides>65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65</vt:i4>
      </vt:variant>
    </vt:vector>
  </HeadingPairs>
  <TitlesOfParts>
    <vt:vector size="81" baseType="lpstr">
      <vt:lpstr>Arial</vt:lpstr>
      <vt:lpstr>Batang</vt:lpstr>
      <vt:lpstr>Calibri</vt:lpstr>
      <vt:lpstr>Constantia</vt:lpstr>
      <vt:lpstr>Garamond</vt:lpstr>
      <vt:lpstr>Helvetica</vt:lpstr>
      <vt:lpstr>Helvetica Light</vt:lpstr>
      <vt:lpstr>Symbol</vt:lpstr>
      <vt:lpstr>Times New Roman</vt:lpstr>
      <vt:lpstr>Tw Cen MT</vt:lpstr>
      <vt:lpstr>Univers Condensed</vt:lpstr>
      <vt:lpstr>Verdana</vt:lpstr>
      <vt:lpstr>Wingdings</vt:lpstr>
      <vt:lpstr>Wingdings 2</vt:lpstr>
      <vt:lpstr>Flow</vt:lpstr>
      <vt:lpstr>1_Flow</vt:lpstr>
      <vt:lpstr>DOING BUSINESS with  Los Angeles World Airports</vt:lpstr>
      <vt:lpstr>Los Angeles World Airports</vt:lpstr>
      <vt:lpstr>Workshop Overview</vt:lpstr>
      <vt:lpstr>Business Opportunities</vt:lpstr>
      <vt:lpstr>Request For Proposals (RFP)</vt:lpstr>
      <vt:lpstr>PowerPoint Presentation</vt:lpstr>
      <vt:lpstr>Additional RFP Requirements</vt:lpstr>
      <vt:lpstr>Construction Forecast Report (Planning &amp; Development Group)</vt:lpstr>
      <vt:lpstr>Contract Status Report (updated monthly)</vt:lpstr>
      <vt:lpstr>Current Contract Status Report:</vt:lpstr>
      <vt:lpstr>Request For Bids (RFB)</vt:lpstr>
      <vt:lpstr>PowerPoint Presentation</vt:lpstr>
      <vt:lpstr>Additional RFB Requirements</vt:lpstr>
      <vt:lpstr>  Soliciting Bids and Proposals</vt:lpstr>
      <vt:lpstr>Registering w/LABAVN…</vt:lpstr>
      <vt:lpstr>Registering on LABAVN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First Source Hiring Program</vt:lpstr>
      <vt:lpstr>Program Description</vt:lpstr>
      <vt:lpstr>Next Steps for Selected Contractors</vt:lpstr>
      <vt:lpstr>PowerPoint Presentation</vt:lpstr>
      <vt:lpstr>LAWA Contractor Development &amp; Bonding Program</vt:lpstr>
      <vt:lpstr>LAWA Contractor Development Program Services</vt:lpstr>
      <vt:lpstr>LAWA Contractor Development Program Services</vt:lpstr>
      <vt:lpstr>LAWA Contractor Development Technical Assistance</vt:lpstr>
      <vt:lpstr>LAWA Contractor Development Bid Document Review</vt:lpstr>
      <vt:lpstr>LAWA Contractor Development Contract Monitoring</vt:lpstr>
      <vt:lpstr>PowerPoint Presentation</vt:lpstr>
      <vt:lpstr>SBE (Proprietary) Certification</vt:lpstr>
      <vt:lpstr>SBE (Proprietary) Certification</vt:lpstr>
      <vt:lpstr>Small Local Business (SLB) Certification</vt:lpstr>
      <vt:lpstr>LBE Certification</vt:lpstr>
      <vt:lpstr>LBE Certification</vt:lpstr>
      <vt:lpstr>DVBE (LAWA) Certification</vt:lpstr>
      <vt:lpstr>Recognized for DVBE (LAWA) Certification </vt:lpstr>
      <vt:lpstr>DVBE (LAWA) Certification</vt:lpstr>
      <vt:lpstr>LAWA’s Local Small Business Enterprise (LSBE) Certification Recognition</vt:lpstr>
      <vt:lpstr>LAWA’s Local Small Business Enterprise (LSBE) Certification Recognition</vt:lpstr>
      <vt:lpstr> DBE/ACDBE Certification Requirements</vt:lpstr>
      <vt:lpstr>DBE / ACDBE Certification</vt:lpstr>
      <vt:lpstr>DBE/ACDBE  Certification Process</vt:lpstr>
      <vt:lpstr>Getting Certified</vt:lpstr>
      <vt:lpstr>PowerPoint Presentation</vt:lpstr>
      <vt:lpstr>Administrative Requirements</vt:lpstr>
      <vt:lpstr>Administrative Requirements</vt:lpstr>
      <vt:lpstr>Administrative Requirements</vt:lpstr>
      <vt:lpstr>  Next Steps…</vt:lpstr>
      <vt:lpstr>  Next Steps…</vt:lpstr>
      <vt:lpstr>Next Steps… (cont.)</vt:lpstr>
      <vt:lpstr>Contact Information</vt:lpstr>
      <vt:lpstr>PowerPoint Presentation</vt:lpstr>
    </vt:vector>
  </TitlesOfParts>
  <Company>Department of Airports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DOING BUSINESS WITH LAWA</dc:title>
  <dc:creator>a08ext</dc:creator>
  <cp:lastModifiedBy>FLANNIGAN, JASON M.</cp:lastModifiedBy>
  <cp:revision>583</cp:revision>
  <cp:lastPrinted>2020-02-05T15:06:06Z</cp:lastPrinted>
  <dcterms:created xsi:type="dcterms:W3CDTF">2011-04-19T23:17:39Z</dcterms:created>
  <dcterms:modified xsi:type="dcterms:W3CDTF">2021-02-03T15:02:36Z</dcterms:modified>
</cp:coreProperties>
</file>