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229" r:id="rId4"/>
  </p:sldMasterIdLst>
  <p:notesMasterIdLst>
    <p:notesMasterId r:id="rId31"/>
  </p:notesMasterIdLst>
  <p:handoutMasterIdLst>
    <p:handoutMasterId r:id="rId32"/>
  </p:handoutMasterIdLst>
  <p:sldIdLst>
    <p:sldId id="320" r:id="rId5"/>
    <p:sldId id="385" r:id="rId6"/>
    <p:sldId id="356" r:id="rId7"/>
    <p:sldId id="370" r:id="rId8"/>
    <p:sldId id="360" r:id="rId9"/>
    <p:sldId id="369" r:id="rId10"/>
    <p:sldId id="323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80" r:id="rId19"/>
    <p:sldId id="381" r:id="rId20"/>
    <p:sldId id="383" r:id="rId21"/>
    <p:sldId id="384" r:id="rId22"/>
    <p:sldId id="350" r:id="rId23"/>
    <p:sldId id="351" r:id="rId24"/>
    <p:sldId id="358" r:id="rId25"/>
    <p:sldId id="362" r:id="rId26"/>
    <p:sldId id="352" r:id="rId27"/>
    <p:sldId id="357" r:id="rId28"/>
    <p:sldId id="359" r:id="rId29"/>
    <p:sldId id="386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007"/>
    <a:srgbClr val="528F4F"/>
    <a:srgbClr val="E48312"/>
    <a:srgbClr val="49955B"/>
    <a:srgbClr val="E41F12"/>
    <a:srgbClr val="9C4E4E"/>
    <a:srgbClr val="133E57"/>
    <a:srgbClr val="184259"/>
    <a:srgbClr val="700000"/>
    <a:srgbClr val="5E2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07" autoAdjust="0"/>
    <p:restoredTop sz="94652" autoAdjust="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2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1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97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LAWA’s responsibility:</a:t>
            </a:r>
            <a:r>
              <a:rPr lang="en-US" dirty="0" smtClean="0"/>
              <a:t> Any buildings/structures on LAWA land are LAWA’s resp.</a:t>
            </a:r>
          </a:p>
          <a:p>
            <a:endParaRPr lang="en-US" dirty="0"/>
          </a:p>
          <a:p>
            <a:r>
              <a:rPr lang="en-US" b="1" dirty="0" smtClean="0"/>
              <a:t>LAWA leases/agreements:</a:t>
            </a:r>
            <a:r>
              <a:rPr lang="en-US" dirty="0" smtClean="0"/>
              <a:t> Tenant must comply with all Fed/State/Local laws/ordinances/regulations, which includes the Code.</a:t>
            </a:r>
          </a:p>
          <a:p>
            <a:endParaRPr lang="en-US" dirty="0"/>
          </a:p>
          <a:p>
            <a:r>
              <a:rPr lang="en-US" b="1" dirty="0" smtClean="0"/>
              <a:t>CDG: Ensures tenant compliance:</a:t>
            </a:r>
            <a:r>
              <a:rPr lang="en-US" dirty="0" smtClean="0"/>
              <a:t> CDG ensures tenants comply with leases/agreements, therefore we are for ensuring tenants comply with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0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LAWA’s responsibility:</a:t>
            </a:r>
            <a:r>
              <a:rPr lang="en-US" dirty="0" smtClean="0"/>
              <a:t> Any buildings/structures on LAWA land are LAWA’s resp.</a:t>
            </a:r>
          </a:p>
          <a:p>
            <a:endParaRPr lang="en-US" dirty="0"/>
          </a:p>
          <a:p>
            <a:r>
              <a:rPr lang="en-US" b="1" dirty="0" smtClean="0"/>
              <a:t>LAWA leases/agreements:</a:t>
            </a:r>
            <a:r>
              <a:rPr lang="en-US" dirty="0" smtClean="0"/>
              <a:t> Tenant must comply with all Fed/State/Local laws/ordinances/regulations, which includes the Code.</a:t>
            </a:r>
          </a:p>
          <a:p>
            <a:endParaRPr lang="en-US" dirty="0"/>
          </a:p>
          <a:p>
            <a:r>
              <a:rPr lang="en-US" b="1" dirty="0" smtClean="0"/>
              <a:t>CDG: Ensures tenant compliance:</a:t>
            </a:r>
            <a:r>
              <a:rPr lang="en-US" dirty="0" smtClean="0"/>
              <a:t> CDG ensures tenants comply with leases/agreements, therefore we are for ensuring tenants comply with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0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LAWA’s responsibility:</a:t>
            </a:r>
            <a:r>
              <a:rPr lang="en-US" dirty="0" smtClean="0"/>
              <a:t> Any buildings/structures on LAWA land are LAWA’s resp.</a:t>
            </a:r>
          </a:p>
          <a:p>
            <a:endParaRPr lang="en-US" dirty="0"/>
          </a:p>
          <a:p>
            <a:r>
              <a:rPr lang="en-US" b="1" dirty="0" smtClean="0"/>
              <a:t>LAWA leases/agreements:</a:t>
            </a:r>
            <a:r>
              <a:rPr lang="en-US" dirty="0" smtClean="0"/>
              <a:t> Tenant must comply with all Fed/State/Local laws/ordinances/regulations, which includes the Code.</a:t>
            </a:r>
          </a:p>
          <a:p>
            <a:endParaRPr lang="en-US" dirty="0"/>
          </a:p>
          <a:p>
            <a:r>
              <a:rPr lang="en-US" b="1" dirty="0" smtClean="0"/>
              <a:t>CDG: Ensures tenant compliance:</a:t>
            </a:r>
            <a:r>
              <a:rPr lang="en-US" dirty="0" smtClean="0"/>
              <a:t> CDG ensures tenants comply with leases/agreements, therefore we are for ensuring tenants comply with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0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LAWA’s responsibility:</a:t>
            </a:r>
            <a:r>
              <a:rPr lang="en-US" dirty="0" smtClean="0"/>
              <a:t> Any buildings/structures on LAWA land are LAWA’s resp.</a:t>
            </a:r>
          </a:p>
          <a:p>
            <a:endParaRPr lang="en-US" dirty="0"/>
          </a:p>
          <a:p>
            <a:r>
              <a:rPr lang="en-US" b="1" dirty="0" smtClean="0"/>
              <a:t>LAWA leases/agreements:</a:t>
            </a:r>
            <a:r>
              <a:rPr lang="en-US" dirty="0" smtClean="0"/>
              <a:t> Tenant must comply with all Fed/State/Local laws/ordinances/regulations, which includes the Code.</a:t>
            </a:r>
          </a:p>
          <a:p>
            <a:endParaRPr lang="en-US" dirty="0"/>
          </a:p>
          <a:p>
            <a:r>
              <a:rPr lang="en-US" b="1" dirty="0" smtClean="0"/>
              <a:t>CDG: Ensures tenant compliance:</a:t>
            </a:r>
            <a:r>
              <a:rPr lang="en-US" dirty="0" smtClean="0"/>
              <a:t> CDG ensures tenants comply with leases/agreements, therefore we are for ensuring tenants comply with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0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LAWA’s responsibility:</a:t>
            </a:r>
            <a:r>
              <a:rPr lang="en-US" dirty="0" smtClean="0"/>
              <a:t> Any buildings/structures on LAWA land are LAWA’s resp.</a:t>
            </a:r>
          </a:p>
          <a:p>
            <a:endParaRPr lang="en-US" dirty="0"/>
          </a:p>
          <a:p>
            <a:r>
              <a:rPr lang="en-US" b="1" dirty="0" smtClean="0"/>
              <a:t>LAWA leases/agreements:</a:t>
            </a:r>
            <a:r>
              <a:rPr lang="en-US" dirty="0" smtClean="0"/>
              <a:t> Tenant must comply with all Fed/State/Local laws/ordinances/regulations, which includes the Code.</a:t>
            </a:r>
          </a:p>
          <a:p>
            <a:endParaRPr lang="en-US" dirty="0"/>
          </a:p>
          <a:p>
            <a:r>
              <a:rPr lang="en-US" b="1" dirty="0" smtClean="0"/>
              <a:t>CDG: Ensures tenant compliance:</a:t>
            </a:r>
            <a:r>
              <a:rPr lang="en-US" dirty="0" smtClean="0"/>
              <a:t> CDG ensures tenants comply with leases/agreements, therefore we are for ensuring tenants comply with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78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49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27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21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27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0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LAWA’s responsibility:</a:t>
            </a:r>
            <a:r>
              <a:rPr lang="en-US" dirty="0" smtClean="0"/>
              <a:t> Any buildings/structures on LAWA land are LAWA’s resp.</a:t>
            </a:r>
          </a:p>
          <a:p>
            <a:endParaRPr lang="en-US" dirty="0"/>
          </a:p>
          <a:p>
            <a:r>
              <a:rPr lang="en-US" b="1" dirty="0" smtClean="0"/>
              <a:t>LAWA leases/agreements:</a:t>
            </a:r>
            <a:r>
              <a:rPr lang="en-US" dirty="0" smtClean="0"/>
              <a:t> Tenant must comply with all Fed/State/Local laws/ordinances/regulations, which includes the Code.</a:t>
            </a:r>
          </a:p>
          <a:p>
            <a:endParaRPr lang="en-US" dirty="0"/>
          </a:p>
          <a:p>
            <a:r>
              <a:rPr lang="en-US" b="1" dirty="0" smtClean="0"/>
              <a:t>CDG: Ensures tenant compliance:</a:t>
            </a:r>
            <a:r>
              <a:rPr lang="en-US" dirty="0" smtClean="0"/>
              <a:t> CDG ensures tenants comply with leases/agreements, therefore we are for ensuring tenants comply with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0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6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LAWA’s responsibility:</a:t>
            </a:r>
            <a:r>
              <a:rPr lang="en-US" dirty="0" smtClean="0"/>
              <a:t> Any buildings/structures on LAWA land are LAWA’s resp.</a:t>
            </a:r>
          </a:p>
          <a:p>
            <a:endParaRPr lang="en-US" dirty="0"/>
          </a:p>
          <a:p>
            <a:r>
              <a:rPr lang="en-US" b="1" dirty="0" smtClean="0"/>
              <a:t>LAWA leases/agreements:</a:t>
            </a:r>
            <a:r>
              <a:rPr lang="en-US" dirty="0" smtClean="0"/>
              <a:t> Tenant must comply with all Fed/State/Local laws/ordinances/regulations, which includes the Code.</a:t>
            </a:r>
          </a:p>
          <a:p>
            <a:endParaRPr lang="en-US" dirty="0"/>
          </a:p>
          <a:p>
            <a:r>
              <a:rPr lang="en-US" b="1" dirty="0" smtClean="0"/>
              <a:t>CDG: Ensures tenant compliance:</a:t>
            </a:r>
            <a:r>
              <a:rPr lang="en-US" dirty="0" smtClean="0"/>
              <a:t> CDG ensures tenants comply with leases/agreements, therefore we are for ensuring tenants comply with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LAWA’s responsibility:</a:t>
            </a:r>
            <a:r>
              <a:rPr lang="en-US" dirty="0" smtClean="0"/>
              <a:t> Any buildings/structures on LAWA land are LAWA’s resp.</a:t>
            </a:r>
          </a:p>
          <a:p>
            <a:endParaRPr lang="en-US" dirty="0"/>
          </a:p>
          <a:p>
            <a:r>
              <a:rPr lang="en-US" b="1" dirty="0" smtClean="0"/>
              <a:t>LAWA leases/agreements:</a:t>
            </a:r>
            <a:r>
              <a:rPr lang="en-US" dirty="0" smtClean="0"/>
              <a:t> Tenant must comply with all Fed/State/Local laws/ordinances/regulations, which includes the Code.</a:t>
            </a:r>
          </a:p>
          <a:p>
            <a:endParaRPr lang="en-US" dirty="0"/>
          </a:p>
          <a:p>
            <a:r>
              <a:rPr lang="en-US" b="1" dirty="0" smtClean="0"/>
              <a:t>CDG: Ensures tenant compliance:</a:t>
            </a:r>
            <a:r>
              <a:rPr lang="en-US" dirty="0" smtClean="0"/>
              <a:t> CDG ensures tenants comply with leases/agreements, therefore we are for ensuring tenants comply with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LAWA’s responsibility:</a:t>
            </a:r>
            <a:r>
              <a:rPr lang="en-US" dirty="0" smtClean="0"/>
              <a:t> Any buildings/structures on LAWA land are LAWA’s resp.</a:t>
            </a:r>
          </a:p>
          <a:p>
            <a:endParaRPr lang="en-US" dirty="0"/>
          </a:p>
          <a:p>
            <a:r>
              <a:rPr lang="en-US" b="1" dirty="0" smtClean="0"/>
              <a:t>LAWA leases/agreements:</a:t>
            </a:r>
            <a:r>
              <a:rPr lang="en-US" dirty="0" smtClean="0"/>
              <a:t> Tenant must comply with all Fed/State/Local laws/ordinances/regulations, which includes the Code.</a:t>
            </a:r>
          </a:p>
          <a:p>
            <a:endParaRPr lang="en-US" dirty="0"/>
          </a:p>
          <a:p>
            <a:r>
              <a:rPr lang="en-US" b="1" dirty="0" smtClean="0"/>
              <a:t>CDG: Ensures tenant compliance:</a:t>
            </a:r>
            <a:r>
              <a:rPr lang="en-US" dirty="0" smtClean="0"/>
              <a:t> CDG ensures tenants comply with leases/agreements, therefore we are for ensuring tenants comply with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LAWA’s responsibility:</a:t>
            </a:r>
            <a:r>
              <a:rPr lang="en-US" dirty="0" smtClean="0"/>
              <a:t> Any buildings/structures on LAWA land are LAWA’s resp.</a:t>
            </a:r>
          </a:p>
          <a:p>
            <a:endParaRPr lang="en-US" dirty="0"/>
          </a:p>
          <a:p>
            <a:r>
              <a:rPr lang="en-US" b="1" dirty="0" smtClean="0"/>
              <a:t>LAWA leases/agreements:</a:t>
            </a:r>
            <a:r>
              <a:rPr lang="en-US" dirty="0" smtClean="0"/>
              <a:t> Tenant must comply with all Fed/State/Local laws/ordinances/regulations, which includes the Code.</a:t>
            </a:r>
          </a:p>
          <a:p>
            <a:endParaRPr lang="en-US" dirty="0"/>
          </a:p>
          <a:p>
            <a:r>
              <a:rPr lang="en-US" b="1" dirty="0" smtClean="0"/>
              <a:t>CDG: Ensures tenant compliance:</a:t>
            </a:r>
            <a:r>
              <a:rPr lang="en-US" dirty="0" smtClean="0"/>
              <a:t> CDG ensures tenants comply with leases/agreements, therefore we are for ensuring tenants comply with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LAWA’s responsibility:</a:t>
            </a:r>
            <a:r>
              <a:rPr lang="en-US" dirty="0" smtClean="0"/>
              <a:t> Any buildings/structures on LAWA land are LAWA’s resp.</a:t>
            </a:r>
          </a:p>
          <a:p>
            <a:endParaRPr lang="en-US" dirty="0"/>
          </a:p>
          <a:p>
            <a:r>
              <a:rPr lang="en-US" b="1" dirty="0" smtClean="0"/>
              <a:t>LAWA leases/agreements:</a:t>
            </a:r>
            <a:r>
              <a:rPr lang="en-US" dirty="0" smtClean="0"/>
              <a:t> Tenant must comply with all Fed/State/Local laws/ordinances/regulations, which includes the Code.</a:t>
            </a:r>
          </a:p>
          <a:p>
            <a:endParaRPr lang="en-US" dirty="0"/>
          </a:p>
          <a:p>
            <a:r>
              <a:rPr lang="en-US" b="1" dirty="0" smtClean="0"/>
              <a:t>CDG: Ensures tenant compliance:</a:t>
            </a:r>
            <a:r>
              <a:rPr lang="en-US" dirty="0" smtClean="0"/>
              <a:t> CDG ensures tenants comply with leases/agreements, therefore we are for ensuring tenants comply with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0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LAWA’s responsibility:</a:t>
            </a:r>
            <a:r>
              <a:rPr lang="en-US" dirty="0" smtClean="0"/>
              <a:t> Any buildings/structures on LAWA land are LAWA’s resp.</a:t>
            </a:r>
          </a:p>
          <a:p>
            <a:endParaRPr lang="en-US" dirty="0"/>
          </a:p>
          <a:p>
            <a:r>
              <a:rPr lang="en-US" b="1" dirty="0" smtClean="0"/>
              <a:t>LAWA leases/agreements:</a:t>
            </a:r>
            <a:r>
              <a:rPr lang="en-US" dirty="0" smtClean="0"/>
              <a:t> Tenant must comply with all Fed/State/Local laws/ordinances/regulations, which includes the Code.</a:t>
            </a:r>
          </a:p>
          <a:p>
            <a:endParaRPr lang="en-US" dirty="0"/>
          </a:p>
          <a:p>
            <a:r>
              <a:rPr lang="en-US" b="1" dirty="0" smtClean="0"/>
              <a:t>CDG: Ensures tenant compliance:</a:t>
            </a:r>
            <a:r>
              <a:rPr lang="en-US" dirty="0" smtClean="0"/>
              <a:t> CDG ensures tenants comply with leases/agreements, therefore we are for ensuring tenants comply with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0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LAWA’s responsibility:</a:t>
            </a:r>
            <a:r>
              <a:rPr lang="en-US" dirty="0" smtClean="0"/>
              <a:t> Any buildings/structures on LAWA land are LAWA’s resp.</a:t>
            </a:r>
          </a:p>
          <a:p>
            <a:endParaRPr lang="en-US" dirty="0"/>
          </a:p>
          <a:p>
            <a:r>
              <a:rPr lang="en-US" b="1" dirty="0" smtClean="0"/>
              <a:t>LAWA leases/agreements:</a:t>
            </a:r>
            <a:r>
              <a:rPr lang="en-US" dirty="0" smtClean="0"/>
              <a:t> Tenant must comply with all Fed/State/Local laws/ordinances/regulations, which includes the Code.</a:t>
            </a:r>
          </a:p>
          <a:p>
            <a:endParaRPr lang="en-US" dirty="0"/>
          </a:p>
          <a:p>
            <a:r>
              <a:rPr lang="en-US" b="1" dirty="0" smtClean="0"/>
              <a:t>CDG: Ensures tenant compliance:</a:t>
            </a:r>
            <a:r>
              <a:rPr lang="en-US" dirty="0" smtClean="0"/>
              <a:t> CDG ensures tenants comply with leases/agreements, therefore we are for ensuring tenants comply with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070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325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7905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820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7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925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1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9708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2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269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732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420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762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966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29964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578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82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5" r:id="rId16"/>
    <p:sldLayoutId id="2147483669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wa.org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a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a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a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a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a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a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a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law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wa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a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a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hyperlink" Target="https://www.lawa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hyperlink" Target="https://www.lawa.org/" TargetMode="Externa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lawa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a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w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lawa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wa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wa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wa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a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a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266047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LAWA Commercial Development Group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4400" b="1" dirty="0" smtClean="0">
                <a:solidFill>
                  <a:srgbClr val="E48312"/>
                </a:solidFill>
              </a:rPr>
              <a:t>Regulatory Compliance: </a:t>
            </a:r>
            <a:r>
              <a:rPr lang="en-US" sz="4000" b="1" dirty="0" smtClean="0">
                <a:solidFill>
                  <a:srgbClr val="E48312"/>
                </a:solidFill>
              </a:rPr>
              <a:t/>
            </a:r>
            <a:br>
              <a:rPr lang="en-US" sz="4000" b="1" dirty="0" smtClean="0">
                <a:solidFill>
                  <a:srgbClr val="E48312"/>
                </a:solidFill>
              </a:rPr>
            </a:br>
            <a:r>
              <a:rPr lang="en-US" sz="3100" b="1" i="1" dirty="0" smtClean="0">
                <a:solidFill>
                  <a:srgbClr val="E48312"/>
                </a:solidFill>
              </a:rPr>
              <a:t>Los Angeles Fire Code </a:t>
            </a:r>
            <a:r>
              <a:rPr lang="en-US" sz="3100" b="1" i="1" dirty="0">
                <a:solidFill>
                  <a:srgbClr val="E48312"/>
                </a:solidFill>
              </a:rPr>
              <a:t>&amp;</a:t>
            </a:r>
            <a:r>
              <a:rPr lang="en-US" sz="3100" b="1" i="1" dirty="0" smtClean="0">
                <a:solidFill>
                  <a:srgbClr val="E48312"/>
                </a:solidFill>
              </a:rPr>
              <a:t> Notice of Violations  </a:t>
            </a:r>
            <a:endParaRPr lang="en-US" sz="31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749" y="4270225"/>
            <a:ext cx="5879519" cy="2392136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endParaRPr lang="en-US" sz="1700" dirty="0" smtClean="0"/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en-US" sz="1700" dirty="0"/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700" dirty="0" smtClean="0"/>
              <a:t>Guest Speakers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" dirty="0" smtClean="0"/>
              <a:t>  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Los Angeles Fire Department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rgbClr val="528F4F"/>
                </a:solidFill>
              </a:rPr>
              <a:t>Asst. Chief N. </a:t>
            </a:r>
            <a:r>
              <a:rPr lang="en-US" sz="1400" b="1" dirty="0" err="1" smtClean="0">
                <a:solidFill>
                  <a:srgbClr val="528F4F"/>
                </a:solidFill>
              </a:rPr>
              <a:t>Brodowy</a:t>
            </a:r>
            <a:endParaRPr lang="en-US" sz="1400" b="1" dirty="0" smtClean="0">
              <a:solidFill>
                <a:srgbClr val="528F4F"/>
              </a:solidFill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rgbClr val="528F4F"/>
                </a:solidFill>
              </a:rPr>
              <a:t>Inspector S. Habersham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en-US" sz="600" b="1" dirty="0" smtClean="0">
              <a:solidFill>
                <a:srgbClr val="528F4F"/>
              </a:solidFill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en-US" b="1" dirty="0" smtClean="0">
              <a:solidFill>
                <a:srgbClr val="528F4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</a:t>
            </a:fld>
            <a:endParaRPr lang="en-US" noProof="0" dirty="0"/>
          </a:p>
        </p:txBody>
      </p:sp>
      <p:pic>
        <p:nvPicPr>
          <p:cNvPr id="9" name="Picture 8" descr="Law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6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93" y="624110"/>
            <a:ext cx="9651319" cy="1384304"/>
          </a:xfrm>
        </p:spPr>
        <p:txBody>
          <a:bodyPr>
            <a:normAutofit fontScale="90000"/>
          </a:bodyPr>
          <a:lstStyle/>
          <a:p>
            <a:r>
              <a:rPr lang="en-US" sz="4400" u="sng" dirty="0" smtClean="0"/>
              <a:t>PREVENTIVE MAINTENANCE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sz="2700" b="1" dirty="0" smtClean="0">
                <a:solidFill>
                  <a:srgbClr val="E48312"/>
                </a:solidFill>
              </a:rPr>
              <a:t>1.</a:t>
            </a:r>
            <a:r>
              <a:rPr lang="en-US" sz="2700" b="1" dirty="0" smtClean="0">
                <a:solidFill>
                  <a:srgbClr val="49955B"/>
                </a:solidFill>
              </a:rPr>
              <a:t> Reg</a:t>
            </a:r>
            <a:r>
              <a:rPr lang="en-US" sz="2700" b="1" dirty="0">
                <a:solidFill>
                  <a:srgbClr val="49955B"/>
                </a:solidFill>
              </a:rPr>
              <a:t>. </a:t>
            </a:r>
            <a:r>
              <a:rPr lang="en-US" sz="2700" b="1" dirty="0" smtClean="0">
                <a:solidFill>
                  <a:srgbClr val="49955B"/>
                </a:solidFill>
              </a:rPr>
              <a:t>4 Testing &amp; Compliance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6" name="Picture 5" descr="Law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17613" y="2470441"/>
            <a:ext cx="8915400" cy="3823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00" b="1" i="1" dirty="0"/>
              <a:t>The Compliance Engine (“Brycer”)</a:t>
            </a:r>
          </a:p>
          <a:p>
            <a:pPr marL="0" indent="0">
              <a:buNone/>
            </a:pPr>
            <a:endParaRPr lang="en-US" sz="1100" dirty="0" smtClean="0"/>
          </a:p>
          <a:p>
            <a:pPr>
              <a:lnSpc>
                <a:spcPct val="150000"/>
              </a:lnSpc>
            </a:pPr>
            <a:r>
              <a:rPr lang="en-US" sz="2000" dirty="0"/>
              <a:t>Web-based Reg. 4 Test Tracking and Compliance Reporting Tool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Certified Testers submit reports directly into Brycer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Launched 4 years ago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Properties whose systems/equipment </a:t>
            </a:r>
            <a:r>
              <a:rPr lang="en-US" sz="2000" dirty="0" smtClean="0"/>
              <a:t>testing are </a:t>
            </a:r>
            <a:r>
              <a:rPr lang="en-US" sz="2000" dirty="0"/>
              <a:t>more than 4 years past due </a:t>
            </a:r>
            <a:r>
              <a:rPr lang="en-US" sz="2000" dirty="0" smtClean="0"/>
              <a:t>have </a:t>
            </a:r>
            <a:r>
              <a:rPr lang="en-US" sz="2000" dirty="0"/>
              <a:t>no record in </a:t>
            </a:r>
            <a:r>
              <a:rPr lang="en-US" sz="2000" dirty="0" smtClean="0"/>
              <a:t>Brycer</a:t>
            </a:r>
          </a:p>
        </p:txBody>
      </p:sp>
    </p:spTree>
    <p:extLst>
      <p:ext uri="{BB962C8B-B14F-4D97-AF65-F5344CB8AC3E}">
        <p14:creationId xmlns:p14="http://schemas.microsoft.com/office/powerpoint/2010/main" val="40929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93" y="624110"/>
            <a:ext cx="9651319" cy="1384304"/>
          </a:xfrm>
        </p:spPr>
        <p:txBody>
          <a:bodyPr>
            <a:normAutofit fontScale="90000"/>
          </a:bodyPr>
          <a:lstStyle/>
          <a:p>
            <a:r>
              <a:rPr lang="en-US" sz="4400" u="sng" dirty="0" smtClean="0"/>
              <a:t>PREVENTIVE MAINTENANCE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sz="2700" b="1" dirty="0" smtClean="0">
                <a:solidFill>
                  <a:srgbClr val="E48312"/>
                </a:solidFill>
              </a:rPr>
              <a:t>1.</a:t>
            </a:r>
            <a:r>
              <a:rPr lang="en-US" sz="2700" b="1" dirty="0" smtClean="0">
                <a:solidFill>
                  <a:srgbClr val="49955B"/>
                </a:solidFill>
              </a:rPr>
              <a:t> Reg</a:t>
            </a:r>
            <a:r>
              <a:rPr lang="en-US" sz="2700" b="1" dirty="0">
                <a:solidFill>
                  <a:srgbClr val="49955B"/>
                </a:solidFill>
              </a:rPr>
              <a:t>. </a:t>
            </a:r>
            <a:r>
              <a:rPr lang="en-US" sz="2700" b="1" dirty="0" smtClean="0">
                <a:solidFill>
                  <a:srgbClr val="49955B"/>
                </a:solidFill>
              </a:rPr>
              <a:t>4 Testing &amp; Compliance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6" name="Picture 5" descr="Law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9043" y="2098221"/>
            <a:ext cx="9397092" cy="1020536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0"/>
              </a:spcBef>
              <a:buNone/>
            </a:pPr>
            <a:r>
              <a:rPr lang="en-US" sz="2400" b="1" i="1" dirty="0" smtClean="0"/>
              <a:t>The </a:t>
            </a:r>
            <a:r>
              <a:rPr lang="en-US" sz="2400" b="1" i="1" dirty="0"/>
              <a:t>Compliance Engine (“Brycer</a:t>
            </a:r>
            <a:r>
              <a:rPr lang="en-US" sz="2400" b="1" i="1" dirty="0" smtClean="0"/>
              <a:t>”) – Sample Report</a:t>
            </a:r>
          </a:p>
          <a:p>
            <a:pPr marL="1257300" lvl="2" indent="-457200">
              <a:spcBef>
                <a:spcPts val="0"/>
              </a:spcBef>
              <a:buClrTx/>
              <a:buFont typeface="+mj-lt"/>
              <a:buAutoNum type="alphaUcPeriod"/>
            </a:pPr>
            <a:r>
              <a:rPr lang="en-US" sz="2200" dirty="0" smtClean="0"/>
              <a:t>Occupancy </a:t>
            </a:r>
            <a:r>
              <a:rPr lang="en-US" sz="2200" dirty="0"/>
              <a:t>Profile List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0" b="25715"/>
          <a:stretch/>
        </p:blipFill>
        <p:spPr>
          <a:xfrm>
            <a:off x="245534" y="3241222"/>
            <a:ext cx="11744312" cy="31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93" y="624110"/>
            <a:ext cx="9651319" cy="1384304"/>
          </a:xfrm>
        </p:spPr>
        <p:txBody>
          <a:bodyPr>
            <a:normAutofit fontScale="90000"/>
          </a:bodyPr>
          <a:lstStyle/>
          <a:p>
            <a:r>
              <a:rPr lang="en-US" sz="4400" u="sng" dirty="0" smtClean="0"/>
              <a:t>PREVENTIVE MAINTENANCE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sz="2700" b="1" dirty="0" smtClean="0">
                <a:solidFill>
                  <a:srgbClr val="E48312"/>
                </a:solidFill>
              </a:rPr>
              <a:t>1.</a:t>
            </a:r>
            <a:r>
              <a:rPr lang="en-US" sz="2700" b="1" dirty="0" smtClean="0">
                <a:solidFill>
                  <a:srgbClr val="49955B"/>
                </a:solidFill>
              </a:rPr>
              <a:t> Reg</a:t>
            </a:r>
            <a:r>
              <a:rPr lang="en-US" sz="2700" b="1" dirty="0">
                <a:solidFill>
                  <a:srgbClr val="49955B"/>
                </a:solidFill>
              </a:rPr>
              <a:t>. </a:t>
            </a:r>
            <a:r>
              <a:rPr lang="en-US" sz="2700" b="1" dirty="0" smtClean="0">
                <a:solidFill>
                  <a:srgbClr val="49955B"/>
                </a:solidFill>
              </a:rPr>
              <a:t>4 Testing &amp; Compliance</a:t>
            </a:r>
            <a:br>
              <a:rPr lang="en-US" sz="2700" b="1" dirty="0" smtClean="0">
                <a:solidFill>
                  <a:srgbClr val="49955B"/>
                </a:solidFill>
              </a:rPr>
            </a:br>
            <a:r>
              <a:rPr lang="en-US" sz="2700" b="1" dirty="0">
                <a:solidFill>
                  <a:srgbClr val="49955B"/>
                </a:solidFill>
              </a:rPr>
              <a:t/>
            </a:r>
            <a:br>
              <a:rPr lang="en-US" sz="2700" b="1" dirty="0">
                <a:solidFill>
                  <a:srgbClr val="49955B"/>
                </a:solidFill>
              </a:rPr>
            </a:b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12</a:t>
            </a:fld>
            <a:endParaRPr lang="en-US" noProof="0" dirty="0"/>
          </a:p>
        </p:txBody>
      </p:sp>
      <p:pic>
        <p:nvPicPr>
          <p:cNvPr id="6" name="Picture 5" descr="Law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7207" y="1918608"/>
            <a:ext cx="9397092" cy="971550"/>
          </a:xfrm>
        </p:spPr>
        <p:txBody>
          <a:bodyPr>
            <a:noAutofit/>
          </a:bodyPr>
          <a:lstStyle/>
          <a:p>
            <a:pPr marL="40005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800" b="1" i="1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b="1" i="1" dirty="0" smtClean="0"/>
              <a:t>The </a:t>
            </a:r>
            <a:r>
              <a:rPr lang="en-US" sz="2400" b="1" i="1" dirty="0"/>
              <a:t>Compliance Engine (“Brycer</a:t>
            </a:r>
            <a:r>
              <a:rPr lang="en-US" sz="2400" b="1" i="1" dirty="0" smtClean="0"/>
              <a:t>”) – Sample Report</a:t>
            </a:r>
          </a:p>
          <a:p>
            <a:pPr marL="1257300" lvl="2" indent="-457200">
              <a:spcBef>
                <a:spcPts val="0"/>
              </a:spcBef>
              <a:buClrTx/>
              <a:buFont typeface="+mj-lt"/>
              <a:buAutoNum type="alphaUcPeriod" startAt="2"/>
            </a:pPr>
            <a:r>
              <a:rPr lang="en-US" sz="2200" dirty="0" smtClean="0"/>
              <a:t>Test Report List</a:t>
            </a:r>
            <a:endParaRPr lang="en-US" sz="2200" dirty="0"/>
          </a:p>
          <a:p>
            <a:pPr marL="400050" lvl="1" indent="0">
              <a:spcBef>
                <a:spcPts val="0"/>
              </a:spcBef>
              <a:buNone/>
            </a:pP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979964"/>
            <a:ext cx="11678814" cy="34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93" y="624110"/>
            <a:ext cx="9651319" cy="1384304"/>
          </a:xfrm>
        </p:spPr>
        <p:txBody>
          <a:bodyPr>
            <a:normAutofit fontScale="90000"/>
          </a:bodyPr>
          <a:lstStyle/>
          <a:p>
            <a:r>
              <a:rPr lang="en-US" sz="4400" u="sng" dirty="0" smtClean="0"/>
              <a:t>PREVENTIVE MAINTENANCE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sz="2700" b="1" dirty="0" smtClean="0">
                <a:solidFill>
                  <a:srgbClr val="E48312"/>
                </a:solidFill>
              </a:rPr>
              <a:t>1.</a:t>
            </a:r>
            <a:r>
              <a:rPr lang="en-US" sz="2700" b="1" dirty="0" smtClean="0">
                <a:solidFill>
                  <a:srgbClr val="49955B"/>
                </a:solidFill>
              </a:rPr>
              <a:t> Reg</a:t>
            </a:r>
            <a:r>
              <a:rPr lang="en-US" sz="2700" b="1" dirty="0">
                <a:solidFill>
                  <a:srgbClr val="49955B"/>
                </a:solidFill>
              </a:rPr>
              <a:t>. </a:t>
            </a:r>
            <a:r>
              <a:rPr lang="en-US" sz="2700" b="1" dirty="0" smtClean="0">
                <a:solidFill>
                  <a:srgbClr val="49955B"/>
                </a:solidFill>
              </a:rPr>
              <a:t>4 Testing &amp; Compliance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13</a:t>
            </a:fld>
            <a:endParaRPr lang="en-US" noProof="0" dirty="0"/>
          </a:p>
        </p:txBody>
      </p:sp>
      <p:pic>
        <p:nvPicPr>
          <p:cNvPr id="6" name="Picture 5" descr="Law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7207" y="1853293"/>
            <a:ext cx="9397092" cy="1102178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0"/>
              </a:spcBef>
              <a:buNone/>
            </a:pPr>
            <a:endParaRPr lang="en-US" sz="800" b="1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en-US" sz="800" b="1" i="1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b="1" i="1" dirty="0" smtClean="0"/>
              <a:t>The </a:t>
            </a:r>
            <a:r>
              <a:rPr lang="en-US" sz="2400" b="1" i="1" dirty="0"/>
              <a:t>Compliance Engine (“Brycer</a:t>
            </a:r>
            <a:r>
              <a:rPr lang="en-US" sz="2400" b="1" i="1" dirty="0" smtClean="0"/>
              <a:t>”) – Sample Report</a:t>
            </a:r>
          </a:p>
          <a:p>
            <a:pPr marL="1257300" lvl="2" indent="-457200">
              <a:spcBef>
                <a:spcPts val="0"/>
              </a:spcBef>
              <a:buClrTx/>
              <a:buFont typeface="+mj-lt"/>
              <a:buAutoNum type="alphaUcPeriod" startAt="3"/>
            </a:pPr>
            <a:r>
              <a:rPr lang="en-US" sz="2200" dirty="0" smtClean="0"/>
              <a:t>Notification List</a:t>
            </a:r>
            <a:endParaRPr lang="en-US" sz="2200" dirty="0"/>
          </a:p>
          <a:p>
            <a:pPr marL="400050" lvl="1" indent="0">
              <a:spcBef>
                <a:spcPts val="0"/>
              </a:spcBef>
              <a:buNone/>
            </a:pP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56" y="3126922"/>
            <a:ext cx="11578138" cy="35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93" y="624110"/>
            <a:ext cx="9651319" cy="1384304"/>
          </a:xfrm>
        </p:spPr>
        <p:txBody>
          <a:bodyPr>
            <a:normAutofit fontScale="90000"/>
          </a:bodyPr>
          <a:lstStyle/>
          <a:p>
            <a:r>
              <a:rPr lang="en-US" sz="4400" u="sng" dirty="0" smtClean="0"/>
              <a:t>PREVENTIVE MAINTENANCE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sz="2700" b="1" dirty="0" smtClean="0">
                <a:solidFill>
                  <a:srgbClr val="E48312"/>
                </a:solidFill>
              </a:rPr>
              <a:t>1.</a:t>
            </a:r>
            <a:r>
              <a:rPr lang="en-US" sz="2700" b="1" dirty="0" smtClean="0">
                <a:solidFill>
                  <a:srgbClr val="49955B"/>
                </a:solidFill>
              </a:rPr>
              <a:t> Reg</a:t>
            </a:r>
            <a:r>
              <a:rPr lang="en-US" sz="2700" b="1" dirty="0">
                <a:solidFill>
                  <a:srgbClr val="49955B"/>
                </a:solidFill>
              </a:rPr>
              <a:t>. </a:t>
            </a:r>
            <a:r>
              <a:rPr lang="en-US" sz="2700" b="1" dirty="0" smtClean="0">
                <a:solidFill>
                  <a:srgbClr val="49955B"/>
                </a:solidFill>
              </a:rPr>
              <a:t>4 Testing &amp; Compliance</a:t>
            </a:r>
            <a:r>
              <a:rPr lang="en-US" sz="2700" b="1" u="sng" dirty="0"/>
              <a:t/>
            </a:r>
            <a:br>
              <a:rPr lang="en-US" sz="2700" b="1" u="sng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14</a:t>
            </a:fld>
            <a:endParaRPr lang="en-US" noProof="0" dirty="0"/>
          </a:p>
        </p:txBody>
      </p:sp>
      <p:pic>
        <p:nvPicPr>
          <p:cNvPr id="6" name="Picture 5" descr="Law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0878" y="2106386"/>
            <a:ext cx="9413421" cy="4661806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0"/>
              </a:spcBef>
              <a:buNone/>
            </a:pPr>
            <a:r>
              <a:rPr lang="en-US" sz="2400" b="1" i="1" dirty="0" smtClean="0"/>
              <a:t>Action Plan – </a:t>
            </a:r>
            <a:r>
              <a:rPr lang="en-US" sz="2400" b="1" i="1" dirty="0" smtClean="0">
                <a:solidFill>
                  <a:srgbClr val="FF0000"/>
                </a:solidFill>
              </a:rPr>
              <a:t>TODAY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400" i="1" dirty="0"/>
          </a:p>
          <a:p>
            <a:pPr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Tenants will soon receive Brycer property reports and instructions to immediately address any “past due” or “deficient” systems/equipment using certified testers and licensed contractors. 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For properties not listed in Brycer, tenants must first identify the Reg. </a:t>
            </a:r>
            <a:r>
              <a:rPr lang="en-US" sz="1800" dirty="0"/>
              <a:t>4 </a:t>
            </a:r>
            <a:r>
              <a:rPr lang="en-US" sz="1800" dirty="0" smtClean="0"/>
              <a:t>systems within their facility and then get them tested/repaired immediately.</a:t>
            </a:r>
            <a:endParaRPr lang="en-US" sz="1800" dirty="0"/>
          </a:p>
          <a:p>
            <a:pPr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Tenants must keep a current set of Reg. </a:t>
            </a:r>
            <a:r>
              <a:rPr lang="en-US" sz="1800" dirty="0"/>
              <a:t>4 test reports </a:t>
            </a:r>
            <a:r>
              <a:rPr lang="en-US" sz="1800" dirty="0" smtClean="0"/>
              <a:t>on-site </a:t>
            </a:r>
            <a:r>
              <a:rPr lang="en-US" sz="1800" dirty="0"/>
              <a:t>for LAFD </a:t>
            </a:r>
            <a:r>
              <a:rPr lang="en-US" sz="1800" dirty="0" smtClean="0"/>
              <a:t>inspector.</a:t>
            </a:r>
            <a:endParaRPr lang="en-US" sz="1800" dirty="0"/>
          </a:p>
          <a:p>
            <a:pPr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544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93" y="624110"/>
            <a:ext cx="9651319" cy="1384304"/>
          </a:xfrm>
        </p:spPr>
        <p:txBody>
          <a:bodyPr>
            <a:normAutofit fontScale="90000"/>
          </a:bodyPr>
          <a:lstStyle/>
          <a:p>
            <a:r>
              <a:rPr lang="en-US" sz="4400" u="sng" dirty="0" smtClean="0"/>
              <a:t>PREVENTIVE MAINTENANCE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sz="2700" b="1" dirty="0">
                <a:solidFill>
                  <a:srgbClr val="E48312"/>
                </a:solidFill>
              </a:rPr>
              <a:t>2</a:t>
            </a:r>
            <a:r>
              <a:rPr lang="en-US" sz="2700" b="1" dirty="0" smtClean="0">
                <a:solidFill>
                  <a:srgbClr val="E48312"/>
                </a:solidFill>
              </a:rPr>
              <a:t>.</a:t>
            </a:r>
            <a:r>
              <a:rPr lang="en-US" sz="2700" b="1" dirty="0" smtClean="0">
                <a:solidFill>
                  <a:srgbClr val="49955B"/>
                </a:solidFill>
              </a:rPr>
              <a:t> Annual Site Inspections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15</a:t>
            </a:fld>
            <a:endParaRPr lang="en-US" noProof="0" dirty="0"/>
          </a:p>
        </p:txBody>
      </p:sp>
      <p:pic>
        <p:nvPicPr>
          <p:cNvPr id="6" name="Picture 5" descr="Law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352299" y="1964257"/>
            <a:ext cx="8915400" cy="1979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Fire Code compliance </a:t>
            </a:r>
            <a:r>
              <a:rPr lang="en-US" sz="2000" dirty="0" smtClean="0"/>
              <a:t>inspection – LAFD Inspector and </a:t>
            </a:r>
            <a:r>
              <a:rPr lang="en-US" sz="2000" dirty="0" err="1" smtClean="0"/>
              <a:t>Vijai</a:t>
            </a:r>
            <a:r>
              <a:rPr lang="en-US" sz="2000" dirty="0" smtClean="0"/>
              <a:t> </a:t>
            </a:r>
            <a:r>
              <a:rPr lang="en-US" sz="2000" dirty="0" err="1" smtClean="0"/>
              <a:t>Seeram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Code violations written-up in a Notice of </a:t>
            </a:r>
            <a:r>
              <a:rPr lang="en-US" sz="2000" dirty="0" smtClean="0"/>
              <a:t>Violation (NOV)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30-day </a:t>
            </a:r>
            <a:r>
              <a:rPr lang="en-US" sz="2000" dirty="0"/>
              <a:t>deadline from </a:t>
            </a:r>
            <a:r>
              <a:rPr lang="en-US" sz="2000" dirty="0" smtClean="0"/>
              <a:t>NOV “Notice </a:t>
            </a:r>
            <a:r>
              <a:rPr lang="en-US" sz="2000" dirty="0"/>
              <a:t>Date” to address </a:t>
            </a:r>
            <a:r>
              <a:rPr lang="en-US" sz="2000" dirty="0" smtClean="0"/>
              <a:t>violation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33007" y="4128379"/>
            <a:ext cx="8737904" cy="383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Reference:  LAFD.org </a:t>
            </a:r>
            <a:r>
              <a:rPr lang="en-US" sz="1600" dirty="0">
                <a:sym typeface="Wingdings" panose="05000000000000000000" pitchFamily="2" charset="2"/>
              </a:rPr>
              <a:t> Fire Prevention  </a:t>
            </a:r>
            <a:r>
              <a:rPr lang="en-US" sz="1600" dirty="0" smtClean="0">
                <a:sym typeface="Wingdings" panose="05000000000000000000" pitchFamily="2" charset="2"/>
              </a:rPr>
              <a:t>Fire Code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91" r="68" b="46677"/>
          <a:stretch/>
        </p:blipFill>
        <p:spPr>
          <a:xfrm>
            <a:off x="2947307" y="4512099"/>
            <a:ext cx="7421336" cy="22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93" y="624110"/>
            <a:ext cx="9651319" cy="1384304"/>
          </a:xfrm>
        </p:spPr>
        <p:txBody>
          <a:bodyPr>
            <a:normAutofit fontScale="90000"/>
          </a:bodyPr>
          <a:lstStyle/>
          <a:p>
            <a:r>
              <a:rPr lang="en-US" sz="4400" u="sng" dirty="0" smtClean="0"/>
              <a:t>PREVENTIVE MAINTENANCE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sz="2700" b="1" dirty="0">
                <a:solidFill>
                  <a:srgbClr val="E48312"/>
                </a:solidFill>
              </a:rPr>
              <a:t>2</a:t>
            </a:r>
            <a:r>
              <a:rPr lang="en-US" sz="2700" b="1" dirty="0" smtClean="0">
                <a:solidFill>
                  <a:srgbClr val="E48312"/>
                </a:solidFill>
              </a:rPr>
              <a:t>.</a:t>
            </a:r>
            <a:r>
              <a:rPr lang="en-US" sz="2700" b="1" dirty="0" smtClean="0">
                <a:solidFill>
                  <a:srgbClr val="49955B"/>
                </a:solidFill>
              </a:rPr>
              <a:t> Annual Site Inspections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16</a:t>
            </a:fld>
            <a:endParaRPr lang="en-US" noProof="0" dirty="0"/>
          </a:p>
        </p:txBody>
      </p:sp>
      <p:pic>
        <p:nvPicPr>
          <p:cNvPr id="6" name="Picture 5" descr="Law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821" y="2204355"/>
            <a:ext cx="8982073" cy="996043"/>
          </a:xfrm>
        </p:spPr>
        <p:txBody>
          <a:bodyPr>
            <a:normAutofit fontScale="92500" lnSpcReduction="10000"/>
          </a:bodyPr>
          <a:lstStyle/>
          <a:p>
            <a:pPr marL="0" lvl="2" indent="0">
              <a:buNone/>
            </a:pPr>
            <a:r>
              <a:rPr lang="en-US" sz="2400" dirty="0"/>
              <a:t>Informal guide:  </a:t>
            </a:r>
            <a:r>
              <a:rPr lang="en-US" sz="2400" u="sng" dirty="0"/>
              <a:t>Pre-Inspection </a:t>
            </a:r>
            <a:r>
              <a:rPr lang="en-US" sz="2400" u="sng" dirty="0" smtClean="0"/>
              <a:t>Check Sheet</a:t>
            </a:r>
          </a:p>
          <a:p>
            <a:pPr marL="0" lvl="2" indent="0">
              <a:lnSpc>
                <a:spcPct val="70000"/>
              </a:lnSpc>
              <a:buNone/>
            </a:pPr>
            <a:endParaRPr lang="en-US" dirty="0" smtClean="0"/>
          </a:p>
          <a:p>
            <a:pPr marL="0" lvl="2" indent="0">
              <a:buNone/>
            </a:pPr>
            <a:r>
              <a:rPr lang="en-US" sz="1500" dirty="0" smtClean="0"/>
              <a:t>Note: The most common observed violations are marked with asterisk.</a:t>
            </a:r>
            <a:endParaRPr lang="en-US" sz="1500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413" y="3200398"/>
            <a:ext cx="8742591" cy="35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93" y="624110"/>
            <a:ext cx="9651319" cy="1384304"/>
          </a:xfrm>
        </p:spPr>
        <p:txBody>
          <a:bodyPr>
            <a:normAutofit fontScale="90000"/>
          </a:bodyPr>
          <a:lstStyle/>
          <a:p>
            <a:r>
              <a:rPr lang="en-US" sz="4400" u="sng" dirty="0" smtClean="0"/>
              <a:t>PREVENTIVE MAINTENANCE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sz="2700" b="1" dirty="0">
                <a:solidFill>
                  <a:srgbClr val="E48312"/>
                </a:solidFill>
              </a:rPr>
              <a:t>2</a:t>
            </a:r>
            <a:r>
              <a:rPr lang="en-US" sz="2700" b="1" dirty="0" smtClean="0">
                <a:solidFill>
                  <a:srgbClr val="E48312"/>
                </a:solidFill>
              </a:rPr>
              <a:t>.</a:t>
            </a:r>
            <a:r>
              <a:rPr lang="en-US" sz="2700" b="1" dirty="0" smtClean="0">
                <a:solidFill>
                  <a:srgbClr val="49955B"/>
                </a:solidFill>
              </a:rPr>
              <a:t> Annual Site Inspections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17</a:t>
            </a:fld>
            <a:endParaRPr lang="en-US" noProof="0" dirty="0"/>
          </a:p>
        </p:txBody>
      </p:sp>
      <p:pic>
        <p:nvPicPr>
          <p:cNvPr id="6" name="Picture 5" descr="Law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2081893" y="2041072"/>
            <a:ext cx="9486899" cy="3069770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0"/>
              </a:spcBef>
              <a:buNone/>
            </a:pPr>
            <a:r>
              <a:rPr lang="en-US" sz="2400" b="1" i="1" dirty="0" smtClean="0"/>
              <a:t>Action Plan – </a:t>
            </a:r>
            <a:r>
              <a:rPr lang="en-US" sz="2400" b="1" i="1" dirty="0" smtClean="0">
                <a:solidFill>
                  <a:srgbClr val="FF0000"/>
                </a:solidFill>
              </a:rPr>
              <a:t>TODAY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000" b="1" i="1" dirty="0" smtClean="0">
                <a:solidFill>
                  <a:srgbClr val="FF0000"/>
                </a:solidFill>
              </a:rPr>
              <a:t> 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Allocate </a:t>
            </a:r>
            <a:r>
              <a:rPr lang="en-US" sz="1800" dirty="0"/>
              <a:t>resources/Designate persons to address Fire </a:t>
            </a:r>
            <a:r>
              <a:rPr lang="en-US" sz="1800" dirty="0" smtClean="0"/>
              <a:t>Code issues </a:t>
            </a:r>
            <a:r>
              <a:rPr lang="en-US" sz="1800" dirty="0"/>
              <a:t>– SME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Conduct periodic Fire Code site </a:t>
            </a:r>
            <a:r>
              <a:rPr lang="en-US" sz="1800" dirty="0"/>
              <a:t>walks </a:t>
            </a:r>
            <a:r>
              <a:rPr lang="en-US" sz="1800" dirty="0" smtClean="0"/>
              <a:t>– use informal guides to identify and address any violations.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err="1" smtClean="0"/>
              <a:t>Vijai</a:t>
            </a:r>
            <a:r>
              <a:rPr lang="en-US" sz="1800" dirty="0" smtClean="0"/>
              <a:t> </a:t>
            </a:r>
            <a:r>
              <a:rPr lang="en-US" sz="1800" dirty="0" err="1" smtClean="0"/>
              <a:t>Seeram</a:t>
            </a:r>
            <a:r>
              <a:rPr lang="en-US" sz="1800" dirty="0" smtClean="0"/>
              <a:t> – Available to do a site walk prior to annual site inspection walk.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Contact Inspector Habersham (via mobile phone) with Fire Code questions.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Contact your BRM to develop a Fire Code preventive maintenance strategy.</a:t>
            </a:r>
            <a:endParaRPr lang="en-US" sz="1800" dirty="0"/>
          </a:p>
          <a:p>
            <a:pPr lvl="1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u="sng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445079" y="5437414"/>
            <a:ext cx="10287001" cy="849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GOAL:  </a:t>
            </a:r>
            <a:r>
              <a:rPr lang="en-US" dirty="0" smtClean="0">
                <a:solidFill>
                  <a:srgbClr val="CB6007"/>
                </a:solidFill>
              </a:rPr>
              <a:t>Maintain facility to Fire Code at all times </a:t>
            </a:r>
            <a:r>
              <a:rPr lang="en-US" dirty="0" smtClean="0">
                <a:solidFill>
                  <a:srgbClr val="CB6007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CB6007"/>
                </a:solidFill>
              </a:rPr>
              <a:t>No violations found during inspection</a:t>
            </a:r>
          </a:p>
          <a:p>
            <a:pPr marL="0" indent="0">
              <a:buFont typeface="Wingdings 3" charset="2"/>
              <a:buNone/>
            </a:pPr>
            <a:endParaRPr lang="en-US" dirty="0" smtClean="0">
              <a:solidFill>
                <a:srgbClr val="CB6007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93" y="624110"/>
            <a:ext cx="9651319" cy="128089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RESPONSIVENESS</a:t>
            </a:r>
            <a:br>
              <a:rPr lang="en-US" sz="4000" u="sng" dirty="0" smtClean="0"/>
            </a:br>
            <a:r>
              <a:rPr lang="en-US" sz="2400" b="1" dirty="0" smtClean="0">
                <a:solidFill>
                  <a:srgbClr val="528F4F"/>
                </a:solidFill>
              </a:rPr>
              <a:t>Resolve NOV </a:t>
            </a:r>
            <a:r>
              <a:rPr lang="en-US" sz="2400" b="1" dirty="0">
                <a:solidFill>
                  <a:srgbClr val="528F4F"/>
                </a:solidFill>
              </a:rPr>
              <a:t>violations within </a:t>
            </a:r>
            <a:r>
              <a:rPr lang="en-US" sz="2400" b="1" dirty="0">
                <a:solidFill>
                  <a:srgbClr val="FF0000"/>
                </a:solidFill>
              </a:rPr>
              <a:t>30 </a:t>
            </a:r>
            <a:r>
              <a:rPr lang="en-US" sz="2400" b="1" dirty="0" smtClean="0">
                <a:solidFill>
                  <a:srgbClr val="FF0000"/>
                </a:solidFill>
              </a:rPr>
              <a:t>days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18</a:t>
            </a:fld>
            <a:endParaRPr lang="en-US" noProof="0" dirty="0"/>
          </a:p>
        </p:txBody>
      </p:sp>
      <p:pic>
        <p:nvPicPr>
          <p:cNvPr id="6" name="Picture 5" descr="Law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89212" y="2425065"/>
            <a:ext cx="8915400" cy="37776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LAFD Inspector issues a Notice </a:t>
            </a:r>
            <a:r>
              <a:rPr lang="en-US" dirty="0"/>
              <a:t>of Violation (NOV</a:t>
            </a:r>
            <a:r>
              <a:rPr lang="en-US" dirty="0" smtClean="0"/>
              <a:t>) for any Fire Code violations identified during annual site walk.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NOV will also include any outstanding Reg. 4 violations.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NOV provides 30 calendar days to </a:t>
            </a:r>
            <a:r>
              <a:rPr lang="en-US" dirty="0"/>
              <a:t>address </a:t>
            </a:r>
            <a:r>
              <a:rPr lang="en-US" dirty="0" smtClean="0"/>
              <a:t>violations.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/>
              <a:t>“</a:t>
            </a:r>
            <a:r>
              <a:rPr lang="en-US" b="1" dirty="0" smtClean="0">
                <a:solidFill>
                  <a:srgbClr val="FF0000"/>
                </a:solidFill>
              </a:rPr>
              <a:t>FORTHWITH</a:t>
            </a:r>
            <a:r>
              <a:rPr lang="en-US" b="1" dirty="0" smtClean="0"/>
              <a:t>” requires immediate remediation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LAFD may require Tenant provide 24/7 immediate Fire Watch for any critical Reg. 4 violation in order to ensure safety of people and structure until Reg. 4 violation is properly addressed.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0690" y="5694218"/>
            <a:ext cx="4298546" cy="2078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60690" y="4324971"/>
            <a:ext cx="3301019" cy="22209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69003" y="3975589"/>
            <a:ext cx="1264747" cy="23930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25" y="559654"/>
            <a:ext cx="8911687" cy="1024217"/>
          </a:xfrm>
        </p:spPr>
        <p:txBody>
          <a:bodyPr>
            <a:normAutofit fontScale="90000"/>
          </a:bodyPr>
          <a:lstStyle/>
          <a:p>
            <a:r>
              <a:rPr lang="en-US" sz="4400" u="sng" dirty="0" smtClean="0"/>
              <a:t>RESPONSIVENESS</a:t>
            </a:r>
            <a:r>
              <a:rPr lang="en-US" sz="4000" u="sng" dirty="0" smtClean="0"/>
              <a:t/>
            </a:r>
            <a:br>
              <a:rPr lang="en-US" sz="4000" u="sng" dirty="0" smtClean="0"/>
            </a:br>
            <a:r>
              <a:rPr lang="en-US" sz="2700" b="1" dirty="0" smtClean="0">
                <a:solidFill>
                  <a:srgbClr val="528F4F"/>
                </a:solidFill>
              </a:rPr>
              <a:t>NOV Contents – Sample</a:t>
            </a:r>
            <a:endParaRPr lang="en-US" sz="2700" b="1" dirty="0">
              <a:solidFill>
                <a:srgbClr val="528F4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53" y="440533"/>
            <a:ext cx="4807271" cy="62189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15554" y="0"/>
            <a:ext cx="1146283" cy="370396"/>
          </a:xfrm>
        </p:spPr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19</a:t>
            </a:fld>
            <a:endParaRPr lang="en-US" noProof="0" dirty="0"/>
          </a:p>
        </p:txBody>
      </p:sp>
      <p:pic>
        <p:nvPicPr>
          <p:cNvPr id="9" name="Picture 8" descr="Lawa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453994" y="2401779"/>
            <a:ext cx="530678" cy="845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74480" y="2528677"/>
            <a:ext cx="351063" cy="931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74480" y="2691494"/>
            <a:ext cx="987877" cy="838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8926" y="2691494"/>
            <a:ext cx="785132" cy="974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991" y="1534885"/>
            <a:ext cx="8915400" cy="51436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00" b="1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Recipient </a:t>
            </a:r>
            <a:r>
              <a:rPr lang="en-US" sz="1400" dirty="0"/>
              <a:t>(LAWA CEO)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Company Name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Address of Violation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Notice #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Property ID (LA County Assessor’s)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Inspection Date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Notice Date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Due Date (30 Days from Notice Date)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“Emailed To LAWA” Date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Standard Notice Language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Violation Number and Applicable Code Section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Applicable Code Section </a:t>
            </a:r>
            <a:r>
              <a:rPr lang="en-US" sz="1400" dirty="0" smtClean="0"/>
              <a:t>Language – “</a:t>
            </a:r>
            <a:r>
              <a:rPr lang="en-US" sz="1400" dirty="0" smtClean="0">
                <a:solidFill>
                  <a:srgbClr val="FF0000"/>
                </a:solidFill>
              </a:rPr>
              <a:t>Forthwith</a:t>
            </a:r>
            <a:r>
              <a:rPr lang="en-US" sz="1400" dirty="0" smtClean="0">
                <a:solidFill>
                  <a:schemeClr val="tx1"/>
                </a:solidFill>
              </a:rPr>
              <a:t>”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/>
              <a:t>Location of Violation and Instructions to Comply</a:t>
            </a:r>
          </a:p>
          <a:p>
            <a:pPr marL="0" indent="0">
              <a:buNone/>
            </a:pPr>
            <a:r>
              <a:rPr lang="en-US" sz="1100" dirty="0"/>
              <a:t>Note: Photos may be </a:t>
            </a:r>
            <a:r>
              <a:rPr lang="en-US" sz="1100" dirty="0" smtClean="0"/>
              <a:t>attached </a:t>
            </a:r>
            <a:r>
              <a:rPr lang="en-US" sz="1100" dirty="0"/>
              <a:t>at end of NOV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0863346" y="1304925"/>
            <a:ext cx="452354" cy="85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72651" y="1428750"/>
            <a:ext cx="376595" cy="785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OVERVIEW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I.	The Target</a:t>
            </a:r>
          </a:p>
          <a:p>
            <a:r>
              <a:rPr lang="en-US" sz="2400" dirty="0" smtClean="0"/>
              <a:t>II.  	Introduction</a:t>
            </a:r>
          </a:p>
          <a:p>
            <a:r>
              <a:rPr lang="en-US" sz="2400" dirty="0" smtClean="0"/>
              <a:t>III. 	Preventive Maintenance</a:t>
            </a:r>
          </a:p>
          <a:p>
            <a:r>
              <a:rPr lang="en-US" sz="2400" dirty="0" smtClean="0"/>
              <a:t>IV. 	Responsiveness</a:t>
            </a:r>
          </a:p>
          <a:p>
            <a:r>
              <a:rPr lang="en-US" sz="2400" dirty="0" smtClean="0"/>
              <a:t>V. 	Hitting the Target</a:t>
            </a:r>
          </a:p>
          <a:p>
            <a:r>
              <a:rPr lang="en-US" sz="2400" dirty="0" smtClean="0"/>
              <a:t>VI. 	Conclusion</a:t>
            </a:r>
          </a:p>
          <a:p>
            <a:r>
              <a:rPr lang="en-US" sz="2400" dirty="0" smtClean="0"/>
              <a:t>VII.	Questions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6" name="Picture 5" descr="Law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27164" y="1763689"/>
            <a:ext cx="9479086" cy="52999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49955B"/>
                </a:solidFill>
              </a:rPr>
              <a:t>LAWA</a:t>
            </a:r>
            <a:endParaRPr lang="en-US" sz="1800" i="1" dirty="0">
              <a:solidFill>
                <a:srgbClr val="49955B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Receives NOV </a:t>
            </a:r>
            <a:r>
              <a:rPr lang="en-US" sz="1500" dirty="0"/>
              <a:t>from LAFD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Tracks NOV resolution </a:t>
            </a:r>
            <a:r>
              <a:rPr lang="en-US" sz="1500" dirty="0" smtClean="0"/>
              <a:t>status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" dirty="0" smtClean="0"/>
              <a:t>   </a:t>
            </a:r>
            <a:endParaRPr lang="en-US" sz="3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BRM requests/receives weekly status updates from Tenant</a:t>
            </a:r>
            <a:r>
              <a:rPr lang="en-US" dirty="0"/>
              <a:t>	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dirty="0"/>
              <a:t>Weekly - For each assigned </a:t>
            </a:r>
            <a:r>
              <a:rPr lang="en-US" b="1" dirty="0" smtClean="0"/>
              <a:t>violation: </a:t>
            </a:r>
            <a:r>
              <a:rPr lang="en-US" b="1" dirty="0"/>
              <a:t>1) Action Plan,  2) </a:t>
            </a:r>
            <a:r>
              <a:rPr lang="en-US" b="1" dirty="0" err="1"/>
              <a:t>Estim</a:t>
            </a:r>
            <a:r>
              <a:rPr lang="en-US" b="1" dirty="0"/>
              <a:t>. Date of Completion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BRM ensures tenants address violations in a timely manner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528F4F"/>
                </a:solidFill>
              </a:rPr>
              <a:t>Tenants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Receives NOV </a:t>
            </a:r>
            <a:r>
              <a:rPr lang="en-US" sz="1500" dirty="0"/>
              <a:t>from </a:t>
            </a:r>
            <a:r>
              <a:rPr lang="en-US" sz="1500" dirty="0" smtClean="0"/>
              <a:t>LAWA</a:t>
            </a:r>
            <a:endParaRPr lang="en-US" sz="1500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Works directly with LAFD inspector, LAWA FMUG (</a:t>
            </a:r>
            <a:r>
              <a:rPr lang="en-US" sz="1500" dirty="0" err="1" smtClean="0"/>
              <a:t>Vijai</a:t>
            </a:r>
            <a:r>
              <a:rPr lang="en-US" sz="1500" dirty="0" smtClean="0"/>
              <a:t> </a:t>
            </a:r>
            <a:r>
              <a:rPr lang="en-US" sz="1500" dirty="0" err="1" smtClean="0"/>
              <a:t>Seeram</a:t>
            </a:r>
            <a:r>
              <a:rPr lang="en-US" sz="1500" dirty="0" smtClean="0"/>
              <a:t>), and BRM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Contact vendors as needed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" dirty="0" smtClean="0"/>
              <a:t> 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50" dirty="0" smtClean="0"/>
              <a:t>Extensive corrective action may require LAWA’s Tenant Improvement Approval Process (TIAP)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Provide weekly </a:t>
            </a:r>
            <a:r>
              <a:rPr lang="en-US" sz="1500" dirty="0"/>
              <a:t>status updates </a:t>
            </a:r>
            <a:r>
              <a:rPr lang="en-US" sz="1500" dirty="0" smtClean="0"/>
              <a:t>to BRM – </a:t>
            </a:r>
            <a:r>
              <a:rPr lang="en-US" sz="1500" u="sng" dirty="0" smtClean="0"/>
              <a:t>each TUESDAY</a:t>
            </a:r>
            <a:endParaRPr lang="en-US" sz="1500" u="sng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dirty="0" smtClean="0"/>
              <a:t>For </a:t>
            </a:r>
            <a:r>
              <a:rPr lang="en-US" b="1" dirty="0"/>
              <a:t>each assigned </a:t>
            </a:r>
            <a:r>
              <a:rPr lang="en-US" b="1" dirty="0" smtClean="0"/>
              <a:t>violation:  a) </a:t>
            </a:r>
            <a:r>
              <a:rPr lang="en-US" b="1" dirty="0"/>
              <a:t>Action Plan,  </a:t>
            </a:r>
            <a:r>
              <a:rPr lang="en-US" b="1" dirty="0" smtClean="0"/>
              <a:t>b) Estimated </a:t>
            </a:r>
            <a:r>
              <a:rPr lang="en-US" b="1" dirty="0"/>
              <a:t>Date of </a:t>
            </a:r>
            <a:r>
              <a:rPr lang="en-US" b="1" dirty="0" smtClean="0"/>
              <a:t>Completion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81843" y="342900"/>
            <a:ext cx="9784669" cy="1133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u="sng" dirty="0" smtClean="0"/>
              <a:t>RESPONSIVENESS</a:t>
            </a:r>
            <a:endParaRPr lang="en-US" sz="1800" u="sng" dirty="0" smtClean="0"/>
          </a:p>
          <a:p>
            <a:r>
              <a:rPr lang="en-US" sz="2400" b="1" dirty="0" smtClean="0">
                <a:solidFill>
                  <a:srgbClr val="528F4F"/>
                </a:solidFill>
              </a:rPr>
              <a:t>Roles and Responsibilities</a:t>
            </a:r>
            <a:endParaRPr lang="en-US" sz="2400" b="1" dirty="0">
              <a:solidFill>
                <a:srgbClr val="528F4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20</a:t>
            </a:fld>
            <a:endParaRPr lang="en-US" noProof="0" dirty="0"/>
          </a:p>
        </p:txBody>
      </p:sp>
      <p:pic>
        <p:nvPicPr>
          <p:cNvPr id="6" name="Picture 5" descr="Law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3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9414" y="1298121"/>
            <a:ext cx="8915400" cy="5559879"/>
          </a:xfrm>
        </p:spPr>
        <p:txBody>
          <a:bodyPr>
            <a:noAutofit/>
          </a:bodyPr>
          <a:lstStyle/>
          <a:p>
            <a:pPr marL="914400" lvl="2" indent="0">
              <a:spcBef>
                <a:spcPts val="0"/>
              </a:spcBef>
              <a:buNone/>
            </a:pPr>
            <a:endParaRPr lang="en-US" i="1" dirty="0">
              <a:solidFill>
                <a:srgbClr val="49955B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38867" y="285750"/>
            <a:ext cx="9727645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u="sng" dirty="0" smtClean="0"/>
              <a:t>RESPONSIVENESS</a:t>
            </a:r>
            <a:endParaRPr lang="en-US" sz="1800" u="sng" dirty="0" smtClean="0"/>
          </a:p>
          <a:p>
            <a:r>
              <a:rPr lang="en-US" sz="2400" b="1" dirty="0" smtClean="0">
                <a:solidFill>
                  <a:srgbClr val="528F4F"/>
                </a:solidFill>
              </a:rPr>
              <a:t>Example: NOV notification </a:t>
            </a:r>
            <a:endParaRPr lang="en-US" sz="2400" b="1" dirty="0">
              <a:solidFill>
                <a:srgbClr val="528F4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21</a:t>
            </a:fld>
            <a:endParaRPr lang="en-US" noProof="0" dirty="0"/>
          </a:p>
        </p:txBody>
      </p:sp>
      <p:pic>
        <p:nvPicPr>
          <p:cNvPr id="6" name="Picture 5" descr="Law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491" y="1712421"/>
            <a:ext cx="9717404" cy="49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586" y="1209516"/>
            <a:ext cx="1157288" cy="11572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22</a:t>
            </a:fld>
            <a:endParaRPr lang="en-US" noProof="0" dirty="0"/>
          </a:p>
        </p:txBody>
      </p:sp>
      <p:pic>
        <p:nvPicPr>
          <p:cNvPr id="8" name="Picture 7" descr="Lawa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46512" y="553038"/>
            <a:ext cx="8911687" cy="1129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RESPONSIVENESS</a:t>
            </a:r>
            <a:endParaRPr lang="en-US" b="1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r>
              <a:rPr lang="en-US" sz="2400" b="1" dirty="0" smtClean="0">
                <a:solidFill>
                  <a:srgbClr val="528F4F"/>
                </a:solidFill>
              </a:rPr>
              <a:t>NOV Response Timeline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30 days</a:t>
            </a:r>
            <a:r>
              <a:rPr lang="en-US" sz="2800" u="sng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  <a:endParaRPr lang="en-US" sz="2800" u="sng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 txBox="1">
            <a:spLocks/>
          </p:cNvSpPr>
          <p:nvPr/>
        </p:nvSpPr>
        <p:spPr>
          <a:xfrm>
            <a:off x="1465188" y="4365006"/>
            <a:ext cx="1021977" cy="7210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smtClean="0"/>
              <a:t>LAFD sends  Notice (NOV) to LAWA</a:t>
            </a:r>
            <a:endParaRPr lang="en-US" sz="1000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181BCB65-05D6-4968-A705-E5461BD4B7EF}"/>
              </a:ext>
            </a:extLst>
          </p:cNvPr>
          <p:cNvSpPr txBox="1">
            <a:spLocks/>
          </p:cNvSpPr>
          <p:nvPr/>
        </p:nvSpPr>
        <p:spPr>
          <a:xfrm>
            <a:off x="3715261" y="2574115"/>
            <a:ext cx="5238239" cy="7504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u="sng" dirty="0" smtClean="0"/>
              <a:t>Every TUE. – by close of business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dirty="0" smtClean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100" dirty="0" smtClean="0"/>
              <a:t>Tenant emails update for each violation on NOV (action plan, ECD) </a:t>
            </a:r>
            <a:r>
              <a:rPr lang="en-US" sz="1100" dirty="0" smtClean="0">
                <a:sym typeface="Wingdings" panose="05000000000000000000" pitchFamily="2" charset="2"/>
              </a:rPr>
              <a:t>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100" dirty="0" smtClean="0">
                <a:sym typeface="Wingdings" panose="05000000000000000000" pitchFamily="2" charset="2"/>
              </a:rPr>
              <a:t>to BRM</a:t>
            </a:r>
            <a:endParaRPr lang="en-US" sz="1100" dirty="0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11214B34-DA9D-4C1E-8508-23F492C53998}"/>
              </a:ext>
            </a:extLst>
          </p:cNvPr>
          <p:cNvSpPr txBox="1">
            <a:spLocks/>
          </p:cNvSpPr>
          <p:nvPr/>
        </p:nvSpPr>
        <p:spPr>
          <a:xfrm>
            <a:off x="2511562" y="3617064"/>
            <a:ext cx="1150884" cy="11699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smtClean="0"/>
              <a:t>LAWA/BRM forwards to Tenant – requests </a:t>
            </a:r>
            <a:r>
              <a:rPr lang="en-US" sz="1000" dirty="0" err="1" smtClean="0"/>
              <a:t>ack</a:t>
            </a:r>
            <a:r>
              <a:rPr lang="en-US" sz="1000" dirty="0" smtClean="0"/>
              <a:t>   (1 bus. day)</a:t>
            </a:r>
            <a:r>
              <a:rPr lang="en-US" sz="1000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sz="1000" dirty="0" smtClean="0">
                <a:sym typeface="Wingdings" panose="05000000000000000000" pitchFamily="2" charset="2"/>
              </a:rPr>
              <a:t>Tenant emails </a:t>
            </a:r>
            <a:r>
              <a:rPr lang="en-US" sz="1000" dirty="0" err="1" smtClean="0">
                <a:sym typeface="Wingdings" panose="05000000000000000000" pitchFamily="2" charset="2"/>
              </a:rPr>
              <a:t>ack</a:t>
            </a:r>
            <a:r>
              <a:rPr lang="en-US" sz="1000" dirty="0" smtClean="0">
                <a:sym typeface="Wingdings" panose="05000000000000000000" pitchFamily="2" charset="2"/>
              </a:rPr>
              <a:t> to BRM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Rectangle 7" descr="timeline">
            <a:extLst>
              <a:ext uri="{FF2B5EF4-FFF2-40B4-BE49-F238E27FC236}">
                <a16:creationId xmlns:a16="http://schemas.microsoft.com/office/drawing/2014/main" id="{2B8D0290-68FF-400B-B201-1F38FEE760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00" y="5565347"/>
            <a:ext cx="9251638" cy="45719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 txBox="1">
            <a:spLocks/>
          </p:cNvSpPr>
          <p:nvPr/>
        </p:nvSpPr>
        <p:spPr>
          <a:xfrm>
            <a:off x="1165429" y="5691349"/>
            <a:ext cx="1402915" cy="52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CLOCK STARTS </a:t>
            </a:r>
          </a:p>
          <a:p>
            <a:pPr>
              <a:spcBef>
                <a:spcPts val="0"/>
              </a:spcBef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Day 1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 txBox="1">
            <a:spLocks/>
          </p:cNvSpPr>
          <p:nvPr/>
        </p:nvSpPr>
        <p:spPr>
          <a:xfrm>
            <a:off x="2337621" y="5717748"/>
            <a:ext cx="1191355" cy="52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Day 2-4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Oval 9" descr="decorative element">
            <a:extLst>
              <a:ext uri="{FF2B5EF4-FFF2-40B4-BE49-F238E27FC236}">
                <a16:creationId xmlns:a16="http://schemas.microsoft.com/office/drawing/2014/main" id="{6A7147D9-5182-4F63-A1F6-2C7F380BCA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210" y="5439348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12700">
            <a:solidFill>
              <a:schemeClr val="tx1"/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  <a:ex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Oval 17" descr="decorative element">
            <a:extLst>
              <a:ext uri="{FF2B5EF4-FFF2-40B4-BE49-F238E27FC236}">
                <a16:creationId xmlns:a16="http://schemas.microsoft.com/office/drawing/2014/main" id="{3184FF17-95E1-488F-85D0-829B6630F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365" y="5439348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12700">
            <a:solidFill>
              <a:schemeClr val="tx1"/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  <a:ex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Oval 19" descr="decorative element">
            <a:extLst>
              <a:ext uri="{FF2B5EF4-FFF2-40B4-BE49-F238E27FC236}">
                <a16:creationId xmlns:a16="http://schemas.microsoft.com/office/drawing/2014/main" id="{E8029F86-BAEB-4FB6-9968-621202C1E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854" y="5440142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38100">
            <a:solidFill>
              <a:srgbClr val="E41F12"/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  <a:ex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flipH="1">
            <a:off x="1830825" y="4945309"/>
            <a:ext cx="129375" cy="455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130794" y="3350212"/>
            <a:ext cx="131887" cy="643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 txBox="1">
            <a:spLocks/>
          </p:cNvSpPr>
          <p:nvPr/>
        </p:nvSpPr>
        <p:spPr>
          <a:xfrm>
            <a:off x="3534177" y="4000654"/>
            <a:ext cx="2426862" cy="918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E48312"/>
              </a:buClr>
            </a:pPr>
            <a:r>
              <a:rPr lang="en-US" sz="1000" b="1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Wk</a:t>
            </a:r>
            <a:r>
              <a:rPr lang="en-US" sz="1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1:</a:t>
            </a:r>
            <a:r>
              <a:rPr lang="en-US" sz="1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</a:p>
          <a:p>
            <a:pPr algn="l">
              <a:spcBef>
                <a:spcPts val="0"/>
              </a:spcBef>
              <a:buClr>
                <a:srgbClr val="E48312"/>
              </a:buClr>
            </a:pPr>
            <a:r>
              <a:rPr lang="en-US" sz="1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Tenant provides to BRM for </a:t>
            </a:r>
          </a:p>
          <a:p>
            <a:pPr algn="l">
              <a:spcBef>
                <a:spcPts val="0"/>
              </a:spcBef>
              <a:buClr>
                <a:srgbClr val="E48312"/>
              </a:buClr>
            </a:pPr>
            <a:r>
              <a:rPr lang="en-US" sz="1000" u="sng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each violation</a:t>
            </a:r>
            <a:r>
              <a:rPr lang="en-US" sz="1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:</a:t>
            </a:r>
          </a:p>
          <a:p>
            <a:pPr algn="l">
              <a:spcBef>
                <a:spcPts val="0"/>
              </a:spcBef>
              <a:buClr>
                <a:srgbClr val="E48312"/>
              </a:buClr>
            </a:pPr>
            <a:r>
              <a:rPr lang="en-US" sz="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 </a:t>
            </a:r>
          </a:p>
          <a:p>
            <a:pPr algn="l">
              <a:spcBef>
                <a:spcPts val="0"/>
              </a:spcBef>
              <a:buClr>
                <a:srgbClr val="E48312"/>
              </a:buClr>
            </a:pPr>
            <a:r>
              <a:rPr lang="en-US" sz="1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1) Action plan (proposed solution)</a:t>
            </a:r>
          </a:p>
          <a:p>
            <a:pPr algn="l">
              <a:spcBef>
                <a:spcPts val="0"/>
              </a:spcBef>
              <a:buClr>
                <a:srgbClr val="E48312"/>
              </a:buClr>
            </a:pPr>
            <a:r>
              <a:rPr lang="en-US" sz="1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2)  </a:t>
            </a:r>
            <a:r>
              <a:rPr lang="en-US" sz="10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Estim</a:t>
            </a:r>
            <a:r>
              <a:rPr lang="en-US" sz="1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. completion date</a:t>
            </a:r>
            <a:endParaRPr lang="en-US" sz="1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flipH="1">
            <a:off x="4116166" y="4945308"/>
            <a:ext cx="129375" cy="455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flipH="1">
            <a:off x="2832535" y="4945309"/>
            <a:ext cx="129375" cy="455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E14C2379-D648-4FA4-892B-A031C8CF38FA}"/>
              </a:ext>
            </a:extLst>
          </p:cNvPr>
          <p:cNvSpPr txBox="1">
            <a:spLocks/>
          </p:cNvSpPr>
          <p:nvPr/>
        </p:nvSpPr>
        <p:spPr>
          <a:xfrm>
            <a:off x="9077419" y="3903448"/>
            <a:ext cx="1432686" cy="9590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000" dirty="0" smtClean="0"/>
              <a:t>Remaining violations: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/>
              <a:t>Tenant sends last-minute updates to BRM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 txBox="1">
            <a:spLocks/>
          </p:cNvSpPr>
          <p:nvPr/>
        </p:nvSpPr>
        <p:spPr>
          <a:xfrm>
            <a:off x="8603788" y="5717748"/>
            <a:ext cx="1402915" cy="52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Due Date minus 2 bus. days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7" name="Oval 19" descr="decorative element">
            <a:extLst>
              <a:ext uri="{FF2B5EF4-FFF2-40B4-BE49-F238E27FC236}">
                <a16:creationId xmlns:a16="http://schemas.microsoft.com/office/drawing/2014/main" id="{E8029F86-BAEB-4FB6-9968-621202C1E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374" y="5417178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12700">
            <a:solidFill>
              <a:schemeClr val="tx1"/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  <a:ex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Oval 19" descr="decorative element">
            <a:extLst>
              <a:ext uri="{FF2B5EF4-FFF2-40B4-BE49-F238E27FC236}">
                <a16:creationId xmlns:a16="http://schemas.microsoft.com/office/drawing/2014/main" id="{E8029F86-BAEB-4FB6-9968-621202C1E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5894" y="5444318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38100">
            <a:solidFill>
              <a:srgbClr val="E41F12"/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  <a:ex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 txBox="1">
            <a:spLocks/>
          </p:cNvSpPr>
          <p:nvPr/>
        </p:nvSpPr>
        <p:spPr>
          <a:xfrm>
            <a:off x="5524424" y="5691349"/>
            <a:ext cx="667459" cy="52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Week 2</a:t>
            </a:r>
          </a:p>
          <a:p>
            <a:pPr>
              <a:spcBef>
                <a:spcPts val="0"/>
              </a:spcBef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TUE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0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 txBox="1">
            <a:spLocks/>
          </p:cNvSpPr>
          <p:nvPr/>
        </p:nvSpPr>
        <p:spPr>
          <a:xfrm>
            <a:off x="6455539" y="3778084"/>
            <a:ext cx="2426862" cy="1119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E48312"/>
              </a:buClr>
            </a:pPr>
            <a:r>
              <a:rPr lang="en-US" sz="1000" b="1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Wk</a:t>
            </a:r>
            <a:r>
              <a:rPr lang="en-US" sz="1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3</a:t>
            </a:r>
            <a:r>
              <a:rPr lang="en-US" sz="1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:  Tenant 1) updates violations and 2) highlights if any violations will extend past Due Date</a:t>
            </a:r>
          </a:p>
          <a:p>
            <a:pPr algn="l">
              <a:spcBef>
                <a:spcPts val="0"/>
              </a:spcBef>
              <a:buClr>
                <a:srgbClr val="E48312"/>
              </a:buClr>
            </a:pPr>
            <a:endParaRPr lang="en-US" sz="1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algn="l">
              <a:spcBef>
                <a:spcPts val="0"/>
              </a:spcBef>
              <a:buClr>
                <a:srgbClr val="E48312"/>
              </a:buClr>
            </a:pPr>
            <a:r>
              <a:rPr lang="en-US" sz="1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If so:  Provide documentation</a:t>
            </a:r>
          </a:p>
          <a:p>
            <a:pPr algn="l">
              <a:spcBef>
                <a:spcPts val="0"/>
              </a:spcBef>
              <a:buClr>
                <a:srgbClr val="E48312"/>
              </a:buClr>
            </a:pPr>
            <a:r>
              <a:rPr lang="en-US" sz="1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(PO, etc.) to BRM to demonstrate due diligence. </a:t>
            </a:r>
          </a:p>
          <a:p>
            <a:pPr algn="l">
              <a:spcBef>
                <a:spcPts val="0"/>
              </a:spcBef>
              <a:buClr>
                <a:srgbClr val="E48312"/>
              </a:buClr>
            </a:pPr>
            <a:r>
              <a:rPr lang="en-US" sz="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  </a:t>
            </a:r>
          </a:p>
        </p:txBody>
      </p: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 txBox="1">
            <a:spLocks/>
          </p:cNvSpPr>
          <p:nvPr/>
        </p:nvSpPr>
        <p:spPr>
          <a:xfrm>
            <a:off x="10561681" y="5717746"/>
            <a:ext cx="992098" cy="52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DUE DATE</a:t>
            </a:r>
          </a:p>
          <a:p>
            <a:pPr>
              <a:spcBef>
                <a:spcPts val="0"/>
              </a:spcBef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Day 30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2" name="Oval 270" descr="decorative element">
            <a:extLst>
              <a:ext uri="{FF2B5EF4-FFF2-40B4-BE49-F238E27FC236}">
                <a16:creationId xmlns:a16="http://schemas.microsoft.com/office/drawing/2014/main" id="{A8F4EDB0-C386-4CCF-B742-D9788F7B7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793" y="5439348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12700">
            <a:solidFill>
              <a:schemeClr val="tx1"/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  <a:ex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Oval 11" descr="decorative element">
            <a:extLst>
              <a:ext uri="{FF2B5EF4-FFF2-40B4-BE49-F238E27FC236}">
                <a16:creationId xmlns:a16="http://schemas.microsoft.com/office/drawing/2014/main" id="{D62D13F9-C589-486F-8D76-6D51992A2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6870" y="5452652"/>
            <a:ext cx="288000" cy="2880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bg2">
                <a:lumMod val="50000"/>
                <a:lumOff val="50000"/>
              </a:schemeClr>
            </a:solidFill>
          </a:ln>
          <a:effectLst>
            <a:glow rad="101600">
              <a:schemeClr val="bg2">
                <a:lumMod val="75000"/>
                <a:lumOff val="25000"/>
                <a:alpha val="60000"/>
              </a:schemeClr>
            </a:glow>
          </a:effectLst>
          <a:ex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5782183" y="3346777"/>
            <a:ext cx="108885" cy="2022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7433714" y="3335819"/>
            <a:ext cx="106231" cy="414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 flipH="1">
            <a:off x="7410570" y="4954707"/>
            <a:ext cx="129375" cy="455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 flipH="1">
            <a:off x="9325095" y="4945182"/>
            <a:ext cx="129375" cy="455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 txBox="1">
            <a:spLocks/>
          </p:cNvSpPr>
          <p:nvPr/>
        </p:nvSpPr>
        <p:spPr>
          <a:xfrm>
            <a:off x="3859650" y="5717747"/>
            <a:ext cx="667459" cy="52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Week 1</a:t>
            </a:r>
          </a:p>
          <a:p>
            <a:pPr>
              <a:spcBef>
                <a:spcPts val="0"/>
              </a:spcBef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TUE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 txBox="1">
            <a:spLocks/>
          </p:cNvSpPr>
          <p:nvPr/>
        </p:nvSpPr>
        <p:spPr>
          <a:xfrm>
            <a:off x="7189535" y="5717747"/>
            <a:ext cx="667459" cy="52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Week 3</a:t>
            </a:r>
          </a:p>
          <a:p>
            <a:pPr>
              <a:spcBef>
                <a:spcPts val="0"/>
              </a:spcBef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TUE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586" y="1209516"/>
            <a:ext cx="1157288" cy="11572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2829" y="1983921"/>
            <a:ext cx="5569527" cy="4433504"/>
          </a:xfrm>
        </p:spPr>
        <p:txBody>
          <a:bodyPr>
            <a:normAutofit/>
          </a:bodyPr>
          <a:lstStyle/>
          <a:p>
            <a:r>
              <a:rPr lang="en-US" dirty="0" smtClean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30-day 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When </a:t>
            </a:r>
            <a:r>
              <a:rPr lang="en-US" sz="1800" dirty="0"/>
              <a:t>things go wrong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	</a:t>
            </a:r>
            <a:r>
              <a:rPr lang="en-US" sz="1800" dirty="0" smtClean="0"/>
              <a:t>-and </a:t>
            </a:r>
            <a:r>
              <a:rPr lang="en-US" sz="1800" dirty="0"/>
              <a:t>they </a:t>
            </a:r>
            <a:r>
              <a:rPr lang="en-US" sz="1800" dirty="0" smtClean="0"/>
              <a:t>will:</a:t>
            </a:r>
            <a:endParaRPr lang="en-US" sz="1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Vacation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Emergency leave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Vendor disappears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b="1" dirty="0" smtClean="0"/>
              <a:t>Important to have a back-up</a:t>
            </a:r>
          </a:p>
          <a:p>
            <a:endParaRPr lang="en-US" sz="1800" dirty="0" smtClean="0"/>
          </a:p>
          <a:p>
            <a:pPr algn="ctr"/>
            <a:r>
              <a:rPr lang="en-US" b="1" i="1" u="sng" dirty="0" smtClean="0">
                <a:solidFill>
                  <a:srgbClr val="CB6007"/>
                </a:solidFill>
              </a:rPr>
              <a:t>We depend on your  </a:t>
            </a:r>
          </a:p>
          <a:p>
            <a:pPr algn="ctr"/>
            <a:r>
              <a:rPr lang="en-US" b="1" i="1" u="sng" dirty="0" smtClean="0">
                <a:solidFill>
                  <a:srgbClr val="CB6007"/>
                </a:solidFill>
              </a:rPr>
              <a:t>resourcefulness </a:t>
            </a:r>
          </a:p>
          <a:p>
            <a:pPr algn="ctr"/>
            <a:r>
              <a:rPr lang="en-US" b="1" i="1" u="sng" dirty="0" smtClean="0">
                <a:solidFill>
                  <a:srgbClr val="CB6007"/>
                </a:solidFill>
              </a:rPr>
              <a:t>to keep us on track.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7150" y="2777070"/>
            <a:ext cx="5780843" cy="20210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90007" y="399665"/>
            <a:ext cx="9814606" cy="1164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RESPONSIVENESS</a:t>
            </a:r>
          </a:p>
          <a:p>
            <a:r>
              <a:rPr lang="en-US" sz="2400" b="1" dirty="0" smtClean="0">
                <a:solidFill>
                  <a:srgbClr val="528F4F"/>
                </a:solidFill>
              </a:rPr>
              <a:t>Tenants are the *Key*</a:t>
            </a:r>
            <a:endParaRPr lang="en-US" sz="2400" b="1" dirty="0">
              <a:solidFill>
                <a:srgbClr val="528F4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23</a:t>
            </a:fld>
            <a:endParaRPr lang="en-US" noProof="0" dirty="0"/>
          </a:p>
        </p:txBody>
      </p:sp>
      <p:pic>
        <p:nvPicPr>
          <p:cNvPr id="8" name="Picture 7" descr="Lawa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3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182" y="2021442"/>
            <a:ext cx="9459914" cy="48365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100" b="1" dirty="0" smtClean="0"/>
              <a:t>Bring our properties up to Fire Code – </a:t>
            </a:r>
            <a:r>
              <a:rPr lang="en-US" sz="2100" b="1" dirty="0" smtClean="0">
                <a:solidFill>
                  <a:srgbClr val="FF0000"/>
                </a:solidFill>
              </a:rPr>
              <a:t>TODAY</a:t>
            </a:r>
          </a:p>
          <a:p>
            <a:pPr lvl="1">
              <a:lnSpc>
                <a:spcPct val="120000"/>
              </a:lnSpc>
              <a:spcBef>
                <a:spcPts val="50"/>
              </a:spcBef>
              <a:buFont typeface="Wingdings" panose="05000000000000000000" pitchFamily="2" charset="2"/>
              <a:buChar char="ü"/>
            </a:pPr>
            <a:r>
              <a:rPr lang="en-US" sz="1700" dirty="0" smtClean="0"/>
              <a:t>Brycer tests completed and keep reports on-site</a:t>
            </a:r>
          </a:p>
          <a:p>
            <a:pPr lvl="1">
              <a:lnSpc>
                <a:spcPct val="120000"/>
              </a:lnSpc>
              <a:spcBef>
                <a:spcPts val="50"/>
              </a:spcBef>
              <a:buFont typeface="Wingdings" panose="05000000000000000000" pitchFamily="2" charset="2"/>
              <a:buChar char="ü"/>
            </a:pPr>
            <a:r>
              <a:rPr lang="en-US" sz="1700" dirty="0" smtClean="0"/>
              <a:t>Regular site inspections using Pre-Inspection Check Sheet as guide</a:t>
            </a:r>
          </a:p>
          <a:p>
            <a:pPr lvl="1">
              <a:lnSpc>
                <a:spcPct val="120000"/>
              </a:lnSpc>
              <a:spcBef>
                <a:spcPts val="50"/>
              </a:spcBef>
              <a:buFont typeface="Wingdings" panose="05000000000000000000" pitchFamily="2" charset="2"/>
              <a:buChar char="ü"/>
            </a:pPr>
            <a:r>
              <a:rPr lang="en-US" sz="1700" dirty="0" smtClean="0"/>
              <a:t>Important resources: Inspector Habersham and </a:t>
            </a:r>
            <a:r>
              <a:rPr lang="en-US" sz="1700" dirty="0" err="1" smtClean="0"/>
              <a:t>Vijai</a:t>
            </a:r>
            <a:r>
              <a:rPr lang="en-US" sz="1700" dirty="0" smtClean="0"/>
              <a:t> </a:t>
            </a:r>
            <a:r>
              <a:rPr lang="en-US" sz="1700" dirty="0" err="1" smtClean="0"/>
              <a:t>Seeram</a:t>
            </a:r>
            <a:endParaRPr lang="en-US" sz="1700" dirty="0" smtClean="0"/>
          </a:p>
          <a:p>
            <a:pPr>
              <a:lnSpc>
                <a:spcPct val="150000"/>
              </a:lnSpc>
            </a:pPr>
            <a:r>
              <a:rPr lang="en-US" sz="2100" b="1" dirty="0" smtClean="0"/>
              <a:t>Resolve NOV violations in 30 days</a:t>
            </a:r>
            <a:r>
              <a:rPr lang="en-US" sz="2100" dirty="0" smtClean="0"/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100" dirty="0" smtClean="0"/>
              <a:t>Timeline: </a:t>
            </a:r>
          </a:p>
          <a:p>
            <a:pPr marL="137160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500" dirty="0" smtClean="0"/>
              <a:t>Receive LAFD Notice of Violation</a:t>
            </a:r>
          </a:p>
          <a:p>
            <a:pPr marL="137160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500" dirty="0" smtClean="0"/>
              <a:t>Acknowledge receipt – within 1 business day</a:t>
            </a:r>
          </a:p>
          <a:p>
            <a:pPr marL="137160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500" dirty="0" smtClean="0"/>
              <a:t>Baseline – 3 business days after receipt of NOV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500" dirty="0" smtClean="0"/>
              <a:t>For each violation:  1) Action plan and 2) Est. Completion Date</a:t>
            </a:r>
          </a:p>
          <a:p>
            <a:pPr marL="1371600" lvl="3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500" dirty="0" smtClean="0"/>
          </a:p>
          <a:p>
            <a:pPr marL="1371600" lvl="2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 smtClean="0"/>
              <a:t>EVERY TUESDAY – update each violation</a:t>
            </a:r>
          </a:p>
          <a:p>
            <a:pPr marL="1828800" lvl="3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 smtClean="0"/>
              <a:t>1</a:t>
            </a:r>
            <a:r>
              <a:rPr lang="en-US" sz="1500" baseline="30000" dirty="0" smtClean="0"/>
              <a:t>st</a:t>
            </a:r>
            <a:r>
              <a:rPr lang="en-US" sz="1500" dirty="0" smtClean="0"/>
              <a:t> Tuesday 	Baseline is sufficient</a:t>
            </a:r>
          </a:p>
          <a:p>
            <a:pPr marL="1828800" lvl="3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 smtClean="0"/>
              <a:t>2</a:t>
            </a:r>
            <a:r>
              <a:rPr lang="en-US" sz="1500" baseline="30000" dirty="0" smtClean="0"/>
              <a:t>nd</a:t>
            </a:r>
            <a:r>
              <a:rPr lang="en-US" sz="1500" dirty="0" smtClean="0"/>
              <a:t> Tuesday	Update all violations</a:t>
            </a:r>
          </a:p>
          <a:p>
            <a:pPr marL="1828800" lvl="3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 smtClean="0"/>
              <a:t>3</a:t>
            </a:r>
            <a:r>
              <a:rPr lang="en-US" sz="1500" baseline="30000" dirty="0" smtClean="0"/>
              <a:t>rd</a:t>
            </a:r>
            <a:r>
              <a:rPr lang="en-US" sz="1500" dirty="0" smtClean="0"/>
              <a:t> Tuesday	Update all violations – add assessment (miss Due Date w/supporting docs)</a:t>
            </a:r>
          </a:p>
          <a:p>
            <a:pPr marL="1371600" lvl="2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7591" y="520249"/>
            <a:ext cx="8072595" cy="1607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u="sng" dirty="0" smtClean="0"/>
              <a:t>HITTING THE TARGET</a:t>
            </a:r>
            <a:endParaRPr lang="en-US" sz="3800" dirty="0" smtClean="0"/>
          </a:p>
          <a:p>
            <a:r>
              <a:rPr lang="en-US" sz="2400" b="1" dirty="0" smtClean="0">
                <a:solidFill>
                  <a:srgbClr val="49955B"/>
                </a:solidFill>
              </a:rPr>
              <a:t>Preventive Maintenance &amp; Responsiveness</a:t>
            </a:r>
          </a:p>
          <a:p>
            <a:endParaRPr lang="en-US" sz="3000" b="1" dirty="0">
              <a:solidFill>
                <a:srgbClr val="49955B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24</a:t>
            </a:fld>
            <a:endParaRPr lang="en-US" noProof="0" dirty="0"/>
          </a:p>
        </p:txBody>
      </p:sp>
      <p:sp>
        <p:nvSpPr>
          <p:cNvPr id="7" name="Rounded Rectangle 6"/>
          <p:cNvSpPr/>
          <p:nvPr/>
        </p:nvSpPr>
        <p:spPr>
          <a:xfrm>
            <a:off x="9362309" y="409421"/>
            <a:ext cx="2100349" cy="161202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wa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7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067" y="1799266"/>
            <a:ext cx="8915400" cy="5128531"/>
          </a:xfrm>
        </p:spPr>
        <p:txBody>
          <a:bodyPr>
            <a:normAutofit fontScale="77500" lnSpcReduction="20000"/>
          </a:bodyPr>
          <a:lstStyle/>
          <a:p>
            <a:r>
              <a:rPr lang="en-US" sz="2000" b="1" dirty="0" smtClean="0"/>
              <a:t>Contacts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" b="1" dirty="0" smtClean="0"/>
              <a:t>    </a:t>
            </a:r>
            <a:endParaRPr lang="en-US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b="1" i="1" dirty="0" smtClean="0"/>
              <a:t>Inspector S. Habersham (LAFD)</a:t>
            </a:r>
            <a:r>
              <a:rPr lang="en-US" sz="1800" i="1" dirty="0" smtClean="0"/>
              <a:t>	</a:t>
            </a:r>
            <a:r>
              <a:rPr lang="en-US" sz="1800" dirty="0" smtClean="0"/>
              <a:t>	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(323) 459-3234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700" dirty="0" smtClean="0"/>
              <a:t>sir.habersham@lacity.org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b="1" i="1" dirty="0" err="1" smtClean="0"/>
              <a:t>Vijai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Seeram</a:t>
            </a:r>
            <a:r>
              <a:rPr lang="en-US" sz="1800" b="1" i="1" dirty="0" smtClean="0"/>
              <a:t> (LAWA FMUG)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vseeram@lawa.org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2000" b="1" dirty="0" smtClean="0">
                <a:sym typeface="Wingdings" panose="05000000000000000000" pitchFamily="2" charset="2"/>
              </a:rPr>
              <a:t>Questions:  </a:t>
            </a:r>
            <a:r>
              <a:rPr lang="en-US" dirty="0" smtClean="0">
                <a:sym typeface="Wingdings" panose="05000000000000000000" pitchFamily="2" charset="2"/>
              </a:rPr>
              <a:t>Email to TPMP@LAWA.org</a:t>
            </a:r>
          </a:p>
          <a:p>
            <a:pPr>
              <a:lnSpc>
                <a:spcPct val="170000"/>
              </a:lnSpc>
            </a:pPr>
            <a:r>
              <a:rPr lang="en-US" sz="2000" b="1" dirty="0" smtClean="0">
                <a:sym typeface="Wingdings" panose="05000000000000000000" pitchFamily="2" charset="2"/>
              </a:rPr>
              <a:t>Thank you very much in advance!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600" b="1" dirty="0">
                <a:solidFill>
                  <a:srgbClr val="CB600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TAKE NO PRISONERS</a:t>
            </a:r>
            <a:r>
              <a:rPr lang="en-US" sz="3200" b="1" dirty="0">
                <a:solidFill>
                  <a:srgbClr val="CB600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!!!</a:t>
            </a:r>
          </a:p>
          <a:p>
            <a:pPr algn="ctr"/>
            <a:endParaRPr lang="en-US" dirty="0"/>
          </a:p>
          <a:p>
            <a:pPr marL="0" indent="0" algn="r">
              <a:buNone/>
            </a:pPr>
            <a:endParaRPr lang="en-US" sz="3200" b="1" dirty="0" smtClean="0">
              <a:solidFill>
                <a:srgbClr val="E48312"/>
              </a:solidFill>
            </a:endParaRPr>
          </a:p>
          <a:p>
            <a:pPr marL="0" indent="0" algn="r">
              <a:buNone/>
            </a:pPr>
            <a:endParaRPr lang="en-US" sz="3000" b="1" dirty="0" smtClean="0">
              <a:solidFill>
                <a:srgbClr val="E48312"/>
              </a:solidFill>
            </a:endParaRPr>
          </a:p>
          <a:p>
            <a:pPr marL="0" indent="0" algn="ctr">
              <a:buNone/>
            </a:pPr>
            <a:endParaRPr lang="en-US" sz="3000" b="1" dirty="0" smtClean="0">
              <a:solidFill>
                <a:srgbClr val="E4831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25</a:t>
            </a:fld>
            <a:endParaRPr lang="en-US" noProof="0" dirty="0"/>
          </a:p>
        </p:txBody>
      </p:sp>
      <p:pic>
        <p:nvPicPr>
          <p:cNvPr id="7" name="Picture 6" descr="Law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47157" y="474476"/>
            <a:ext cx="9757455" cy="869688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CONCLUSION</a:t>
            </a:r>
            <a:endParaRPr lang="en-US" sz="4000" u="sng" dirty="0"/>
          </a:p>
        </p:txBody>
      </p:sp>
      <p:sp>
        <p:nvSpPr>
          <p:cNvPr id="11" name="Rounded Rectangle 10"/>
          <p:cNvSpPr/>
          <p:nvPr/>
        </p:nvSpPr>
        <p:spPr>
          <a:xfrm>
            <a:off x="5619403" y="4646814"/>
            <a:ext cx="2810749" cy="177263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208" y="624110"/>
            <a:ext cx="8911687" cy="1280890"/>
          </a:xfrm>
        </p:spPr>
        <p:txBody>
          <a:bodyPr/>
          <a:lstStyle/>
          <a:p>
            <a:r>
              <a:rPr lang="en-US" u="sng" dirty="0" smtClean="0"/>
              <a:t>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810" y="2732115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 smtClean="0">
              <a:solidFill>
                <a:srgbClr val="CB6007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CB6007"/>
                </a:solidFill>
              </a:rPr>
              <a:t>Please speak into the remote microphone.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CB6007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>Thank you</a:t>
            </a:r>
            <a:endParaRPr lang="en-US" sz="3200" b="1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26</a:t>
            </a:fld>
            <a:endParaRPr lang="en-US" noProof="0" dirty="0"/>
          </a:p>
        </p:txBody>
      </p:sp>
      <p:pic>
        <p:nvPicPr>
          <p:cNvPr id="6" name="Picture 5" descr="Law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8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387" y="2849336"/>
            <a:ext cx="9459914" cy="3551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Preventive Maintenance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Maintain properties to City of Los Angeles Fire Code at all times to ensure safety of staff</a:t>
            </a:r>
            <a:endParaRPr lang="en-US" sz="22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u="sng" dirty="0" smtClean="0"/>
              <a:t>Responsiveness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Resolve Notice of Violation (NOV) violations within 30 days</a:t>
            </a:r>
          </a:p>
          <a:p>
            <a:pPr marL="1371600" lvl="2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9" name="Rounded Rectangle 8"/>
          <p:cNvSpPr/>
          <p:nvPr/>
        </p:nvSpPr>
        <p:spPr>
          <a:xfrm>
            <a:off x="8607084" y="624110"/>
            <a:ext cx="2241667" cy="176469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19842" y="624109"/>
            <a:ext cx="8911687" cy="1764693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THE TARGET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400" b="1" dirty="0" smtClean="0">
                <a:solidFill>
                  <a:srgbClr val="49955B"/>
                </a:solidFill>
              </a:rPr>
              <a:t>Preventive Maintenance &amp; Responsiveness</a:t>
            </a:r>
            <a:endParaRPr lang="en-US" sz="2400" b="1" dirty="0">
              <a:solidFill>
                <a:srgbClr val="49955B"/>
              </a:solidFill>
            </a:endParaRPr>
          </a:p>
        </p:txBody>
      </p:sp>
      <p:pic>
        <p:nvPicPr>
          <p:cNvPr id="7" name="Picture 6" descr="Lawa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9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9238" y="59362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u="sng" dirty="0" smtClean="0"/>
              <a:t>INTRODUCTION</a:t>
            </a:r>
          </a:p>
          <a:p>
            <a:r>
              <a:rPr lang="en-US" sz="2400" b="1" dirty="0" smtClean="0">
                <a:solidFill>
                  <a:srgbClr val="528F4F"/>
                </a:solidFill>
              </a:rPr>
              <a:t>Partners in Compliance</a:t>
            </a:r>
            <a:endParaRPr lang="en-US" sz="2400" b="1" dirty="0">
              <a:solidFill>
                <a:srgbClr val="528F4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6" name="Picture 5" descr="Law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25927" y="2016577"/>
            <a:ext cx="8915400" cy="4555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000" dirty="0" smtClean="0"/>
              <a:t>Tenants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LAFD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Assistant Chief: N. </a:t>
            </a:r>
            <a:r>
              <a:rPr lang="en-US" dirty="0" err="1" smtClean="0"/>
              <a:t>Brodowy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LAX Inspector:  S. Habersham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Temp. Inspectors:  G. Durant and W. Sutton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LAWA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Commercial Development Group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Business Relationship Managers (BRM)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Tenant Preventive Maintenance: </a:t>
            </a:r>
            <a:r>
              <a:rPr lang="en-US" sz="1600" dirty="0" err="1" smtClean="0"/>
              <a:t>Vimal</a:t>
            </a:r>
            <a:r>
              <a:rPr lang="en-US" sz="1600" dirty="0" smtClean="0"/>
              <a:t> Patel, Bonnie Soong, Hector Lara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Facilities Maintenance and Utilities Group (FMUG)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Regulatory Compliance – Silvia Mejia, </a:t>
            </a:r>
            <a:r>
              <a:rPr lang="en-US" sz="1600" dirty="0" smtClean="0"/>
              <a:t>Renee Fletcher, </a:t>
            </a:r>
            <a:r>
              <a:rPr lang="en-US" sz="1600" dirty="0" err="1" smtClean="0"/>
              <a:t>Vijai</a:t>
            </a:r>
            <a:r>
              <a:rPr lang="en-US" sz="1600" dirty="0" smtClean="0"/>
              <a:t> </a:t>
            </a:r>
            <a:r>
              <a:rPr lang="en-US" sz="1600" dirty="0" err="1" smtClean="0"/>
              <a:t>Seeram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7951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899" y="2438742"/>
            <a:ext cx="8915400" cy="3722914"/>
          </a:xfrm>
        </p:spPr>
        <p:txBody>
          <a:bodyPr/>
          <a:lstStyle/>
          <a:p>
            <a:r>
              <a:rPr lang="en-US" sz="2000" dirty="0" smtClean="0"/>
              <a:t>Fire Code Section 101.3 Intent (extract)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1900" i="1" dirty="0" smtClean="0"/>
              <a:t>The </a:t>
            </a:r>
            <a:r>
              <a:rPr lang="en-US" sz="1900" i="1" dirty="0"/>
              <a:t>purpose of </a:t>
            </a:r>
            <a:r>
              <a:rPr lang="en-US" sz="1900" i="1" dirty="0" smtClean="0"/>
              <a:t>this [LA City Fire] code is to establish the minimum requirements consistent with nationally recognized good practice for </a:t>
            </a:r>
          </a:p>
          <a:p>
            <a:pPr marL="400050" lvl="1" indent="0">
              <a:buNone/>
            </a:pPr>
            <a:r>
              <a:rPr lang="en-US" sz="1900" b="1" i="1" dirty="0" smtClean="0"/>
              <a:t>providing </a:t>
            </a:r>
            <a:r>
              <a:rPr lang="en-US" sz="1900" b="1" i="1" dirty="0"/>
              <a:t>a reasonable level of life safety and property protection from the hazards of fire, explosion, panic, or dangerous conditions in new and existing </a:t>
            </a:r>
            <a:r>
              <a:rPr lang="en-US" sz="1900" b="1" i="1" dirty="0" smtClean="0"/>
              <a:t>buildings... </a:t>
            </a:r>
          </a:p>
          <a:p>
            <a:pPr marL="400050" lvl="1" indent="0">
              <a:buNone/>
            </a:pPr>
            <a:r>
              <a:rPr lang="en-US" sz="1900" b="1" i="1" dirty="0" smtClean="0"/>
              <a:t>and </a:t>
            </a:r>
            <a:r>
              <a:rPr lang="en-US" sz="1900" b="1" i="1" dirty="0"/>
              <a:t>to provide a reasonable level of safety to fire fighters and emergency responders during emergency operations.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39238" y="59362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u="sng" dirty="0" smtClean="0"/>
              <a:t>INTRODUCTION</a:t>
            </a:r>
          </a:p>
          <a:p>
            <a:r>
              <a:rPr lang="en-US" sz="2400" b="1" dirty="0" smtClean="0">
                <a:solidFill>
                  <a:srgbClr val="528F4F"/>
                </a:solidFill>
              </a:rPr>
              <a:t>Purpose of the Fire Code</a:t>
            </a:r>
            <a:endParaRPr lang="en-US" sz="2400" b="1" dirty="0">
              <a:solidFill>
                <a:srgbClr val="528F4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6" name="Picture 5" descr="Law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48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9238" y="59362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u="sng" dirty="0" smtClean="0"/>
              <a:t>INTRODUCTION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6" name="Picture 5" descr="Law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36261" y="1536035"/>
            <a:ext cx="8998931" cy="27747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528F4F"/>
                </a:solidFill>
              </a:rPr>
              <a:t>Typical Lease/Agreement Language</a:t>
            </a:r>
          </a:p>
          <a:p>
            <a:r>
              <a:rPr lang="en-US" sz="2000" i="1" dirty="0" smtClean="0"/>
              <a:t>Lessee </a:t>
            </a:r>
            <a:r>
              <a:rPr lang="en-US" sz="2000" i="1" dirty="0"/>
              <a:t>shall be solely responsible for fully complying with any and all applicable present and/or future rules, regulations, restrictions, ordinances, statutes, laws, policies and/or orders of any federal, state, and/or local government authority (“Applicable Laws”).  </a:t>
            </a:r>
            <a:endParaRPr lang="en-US" sz="2000" dirty="0"/>
          </a:p>
          <a:p>
            <a:r>
              <a:rPr lang="en-US" sz="2000" i="1" dirty="0" smtClean="0"/>
              <a:t>Lessee </a:t>
            </a:r>
            <a:r>
              <a:rPr lang="en-US" sz="2000" i="1" dirty="0"/>
              <a:t>shall be solely responsible for any and all civil and/or criminal penalties assessed as a result of its failure to comply with any of these rules, regulations, restrictions, restrictions, ordinances, statutes, laws, orders, directives and or conditions</a:t>
            </a:r>
            <a:r>
              <a:rPr lang="en-US" sz="2000" i="1" dirty="0" smtClean="0"/>
              <a:t>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36261" y="4650784"/>
            <a:ext cx="8915400" cy="1594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b="1" dirty="0" smtClean="0">
                <a:solidFill>
                  <a:srgbClr val="528F4F"/>
                </a:solidFill>
              </a:rPr>
              <a:t>Current Status</a:t>
            </a:r>
          </a:p>
          <a:p>
            <a:r>
              <a:rPr lang="en-US" sz="2000" dirty="0"/>
              <a:t>LAFD: Many facilities non-compliant with Fire Code at this time</a:t>
            </a:r>
          </a:p>
          <a:p>
            <a:r>
              <a:rPr lang="en-US" sz="2000" dirty="0"/>
              <a:t>Increased number of i</a:t>
            </a:r>
            <a:r>
              <a:rPr lang="en-US" sz="2000" dirty="0" smtClean="0"/>
              <a:t>nspections </a:t>
            </a:r>
            <a:r>
              <a:rPr lang="en-US" sz="2000" dirty="0" smtClean="0">
                <a:sym typeface="Wingdings" panose="05000000000000000000" pitchFamily="2" charset="2"/>
              </a:rPr>
              <a:t> Increased number of NOVs</a:t>
            </a:r>
            <a:endParaRPr lang="en-US" sz="2000" dirty="0"/>
          </a:p>
          <a:p>
            <a:endParaRPr lang="en-US" sz="2000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8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93" y="624110"/>
            <a:ext cx="9651319" cy="128089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PREVENTIVE MAINTENANCE</a:t>
            </a:r>
            <a:br>
              <a:rPr lang="en-US" sz="4000" u="sng" dirty="0" smtClean="0"/>
            </a:br>
            <a:r>
              <a:rPr lang="en-US" sz="2400" b="1" dirty="0" smtClean="0">
                <a:solidFill>
                  <a:srgbClr val="528F4F"/>
                </a:solidFill>
              </a:rPr>
              <a:t>Maintain Facilities to Fire Code </a:t>
            </a:r>
            <a:r>
              <a:rPr lang="en-US" sz="2400" b="1" dirty="0" smtClean="0"/>
              <a:t>- </a:t>
            </a:r>
            <a:r>
              <a:rPr lang="en-US" sz="2400" b="1" dirty="0" smtClean="0">
                <a:solidFill>
                  <a:srgbClr val="FF0000"/>
                </a:solidFill>
              </a:rPr>
              <a:t>Always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691" y="2266870"/>
            <a:ext cx="8915400" cy="3750209"/>
          </a:xfrm>
        </p:spPr>
        <p:txBody>
          <a:bodyPr>
            <a:noAutofit/>
          </a:bodyPr>
          <a:lstStyle/>
          <a:p>
            <a:pPr marL="85725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Regulation 4 Testing &amp; Compliance (Reg. 4)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Testing and maintenance of building fire protection </a:t>
            </a:r>
            <a:r>
              <a:rPr lang="en-US" sz="2000" dirty="0"/>
              <a:t>e</a:t>
            </a:r>
            <a:r>
              <a:rPr lang="en-US" sz="2000" dirty="0" smtClean="0"/>
              <a:t>quipment and systems</a:t>
            </a:r>
            <a:endParaRPr lang="en-US" sz="2000" dirty="0"/>
          </a:p>
          <a:p>
            <a:pPr marL="85725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Annual </a:t>
            </a:r>
            <a:r>
              <a:rPr lang="en-US" sz="2400" b="1" dirty="0">
                <a:solidFill>
                  <a:schemeClr val="tx1"/>
                </a:solidFill>
              </a:rPr>
              <a:t>Site </a:t>
            </a:r>
            <a:r>
              <a:rPr lang="en-US" sz="2400" b="1" dirty="0" smtClean="0">
                <a:solidFill>
                  <a:schemeClr val="tx1"/>
                </a:solidFill>
              </a:rPr>
              <a:t>Inspections</a:t>
            </a:r>
            <a:endParaRPr lang="en-US" sz="2400" b="1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Fire </a:t>
            </a:r>
            <a:r>
              <a:rPr lang="en-US" sz="2000" dirty="0" smtClean="0"/>
              <a:t>Code compliance inspection</a:t>
            </a:r>
            <a:endParaRPr lang="en-US" sz="2000" dirty="0"/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Informal guides: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800" dirty="0" smtClean="0"/>
              <a:t> </a:t>
            </a: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Pre-Inspection Checklist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lnSpc>
                <a:spcPct val="200000"/>
              </a:lnSpc>
            </a:pPr>
            <a:endParaRPr lang="en-US" sz="18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6" name="Picture 5" descr="Law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5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93" y="624110"/>
            <a:ext cx="9651319" cy="1384304"/>
          </a:xfrm>
        </p:spPr>
        <p:txBody>
          <a:bodyPr>
            <a:normAutofit fontScale="90000"/>
          </a:bodyPr>
          <a:lstStyle/>
          <a:p>
            <a:r>
              <a:rPr lang="en-US" sz="4400" u="sng" dirty="0" smtClean="0"/>
              <a:t>PREVENTIVE MAINTENANCE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sz="2700" b="1" dirty="0" smtClean="0">
                <a:solidFill>
                  <a:srgbClr val="E48312"/>
                </a:solidFill>
              </a:rPr>
              <a:t>1.</a:t>
            </a:r>
            <a:r>
              <a:rPr lang="en-US" sz="2700" b="1" dirty="0" smtClean="0">
                <a:solidFill>
                  <a:srgbClr val="49955B"/>
                </a:solidFill>
              </a:rPr>
              <a:t> Reg</a:t>
            </a:r>
            <a:r>
              <a:rPr lang="en-US" sz="2700" b="1" dirty="0">
                <a:solidFill>
                  <a:srgbClr val="49955B"/>
                </a:solidFill>
              </a:rPr>
              <a:t>. </a:t>
            </a:r>
            <a:r>
              <a:rPr lang="en-US" sz="2700" b="1" dirty="0" smtClean="0">
                <a:solidFill>
                  <a:srgbClr val="49955B"/>
                </a:solidFill>
              </a:rPr>
              <a:t>4 Testing &amp; Compliance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6" name="Picture 5" descr="Law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99256" y="1890776"/>
            <a:ext cx="8915400" cy="186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Tenant Compliance Requirements</a:t>
            </a:r>
            <a:r>
              <a:rPr lang="en-US" sz="2400" b="1" dirty="0" smtClean="0"/>
              <a:t>:</a:t>
            </a:r>
            <a:endParaRPr lang="en-US" sz="11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smtClean="0"/>
              <a:t>Periodic Testing (1yr/5yr) by a LAFD Certified Tester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lphaUcPeriod" startAt="2"/>
            </a:pPr>
            <a:r>
              <a:rPr lang="en-US" sz="2400" dirty="0" smtClean="0"/>
              <a:t>Deficiencies – Repair by a Licensed Contractor, Re-Test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62470" y="4166508"/>
            <a:ext cx="6410130" cy="429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Reference:  LAFD.org </a:t>
            </a:r>
            <a:r>
              <a:rPr lang="en-US" sz="1600" dirty="0">
                <a:sym typeface="Wingdings" panose="05000000000000000000" pitchFamily="2" charset="2"/>
              </a:rPr>
              <a:t> Fire Prevention  Chief’s Regulation 4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228" t="1923" r="-1081" b="24713"/>
          <a:stretch/>
        </p:blipFill>
        <p:spPr>
          <a:xfrm>
            <a:off x="3052278" y="4495534"/>
            <a:ext cx="5846793" cy="22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93" y="624110"/>
            <a:ext cx="9651319" cy="1384304"/>
          </a:xfrm>
        </p:spPr>
        <p:txBody>
          <a:bodyPr>
            <a:normAutofit fontScale="90000"/>
          </a:bodyPr>
          <a:lstStyle/>
          <a:p>
            <a:r>
              <a:rPr lang="en-US" sz="4400" u="sng" dirty="0" smtClean="0"/>
              <a:t>PREVENTIVE MAINTENANCE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sz="2700" b="1" dirty="0" smtClean="0">
                <a:solidFill>
                  <a:srgbClr val="E48312"/>
                </a:solidFill>
              </a:rPr>
              <a:t>1.</a:t>
            </a:r>
            <a:r>
              <a:rPr lang="en-US" sz="2700" b="1" dirty="0" smtClean="0">
                <a:solidFill>
                  <a:srgbClr val="49955B"/>
                </a:solidFill>
              </a:rPr>
              <a:t> Reg</a:t>
            </a:r>
            <a:r>
              <a:rPr lang="en-US" sz="2700" b="1" dirty="0">
                <a:solidFill>
                  <a:srgbClr val="49955B"/>
                </a:solidFill>
              </a:rPr>
              <a:t>. </a:t>
            </a:r>
            <a:r>
              <a:rPr lang="en-US" sz="2700" b="1" dirty="0" smtClean="0">
                <a:solidFill>
                  <a:srgbClr val="49955B"/>
                </a:solidFill>
              </a:rPr>
              <a:t>4 Testing &amp; Compliance</a:t>
            </a: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12/04/2019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6" name="Picture 5" descr="Law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94733"/>
            <a:ext cx="1066046" cy="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93269" y="1812471"/>
            <a:ext cx="8915400" cy="4955722"/>
          </a:xfrm>
        </p:spPr>
        <p:txBody>
          <a:bodyPr>
            <a:noAutofit/>
          </a:bodyPr>
          <a:lstStyle/>
          <a:p>
            <a:pPr marL="400050" lvl="1" indent="0">
              <a:lnSpc>
                <a:spcPct val="150000"/>
              </a:lnSpc>
              <a:buNone/>
            </a:pPr>
            <a:r>
              <a:rPr lang="en-US" b="1" dirty="0" smtClean="0"/>
              <a:t>Building Equipment/Systems </a:t>
            </a:r>
            <a:r>
              <a:rPr lang="en-US" b="1" dirty="0"/>
              <a:t>List and Test </a:t>
            </a:r>
            <a:r>
              <a:rPr lang="en-US" b="1" dirty="0" smtClean="0"/>
              <a:t>Frequency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b="1" dirty="0" smtClean="0"/>
              <a:t>Every Year:</a:t>
            </a:r>
            <a:endParaRPr lang="en-US" b="1" dirty="0"/>
          </a:p>
          <a:p>
            <a:pPr marL="1085850" lvl="2">
              <a:spcBef>
                <a:spcPts val="0"/>
              </a:spcBef>
              <a:buClr>
                <a:srgbClr val="CB6007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Basic </a:t>
            </a:r>
            <a:r>
              <a:rPr lang="en-US" sz="1600" dirty="0"/>
              <a:t>Fire Warning </a:t>
            </a:r>
            <a:r>
              <a:rPr lang="en-US" sz="1600" dirty="0" smtClean="0"/>
              <a:t>Systems</a:t>
            </a:r>
            <a:endParaRPr lang="en-US" sz="1600" dirty="0"/>
          </a:p>
          <a:p>
            <a:pPr marL="1085850" lvl="2">
              <a:spcBef>
                <a:spcPts val="0"/>
              </a:spcBef>
              <a:buClr>
                <a:srgbClr val="CB600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Complex Fire Warning </a:t>
            </a:r>
            <a:r>
              <a:rPr lang="en-US" sz="1600" dirty="0" smtClean="0"/>
              <a:t>Systems</a:t>
            </a:r>
            <a:endParaRPr lang="en-US" sz="1600" dirty="0"/>
          </a:p>
          <a:p>
            <a:pPr marL="1085850" lvl="2">
              <a:spcBef>
                <a:spcPts val="0"/>
              </a:spcBef>
              <a:buClr>
                <a:srgbClr val="CB600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Central Station Signaling </a:t>
            </a:r>
            <a:r>
              <a:rPr lang="en-US" sz="1600" dirty="0" smtClean="0"/>
              <a:t>Systems</a:t>
            </a:r>
            <a:endParaRPr lang="en-US" sz="1600" dirty="0"/>
          </a:p>
          <a:p>
            <a:pPr marL="1085850" lvl="2">
              <a:spcBef>
                <a:spcPts val="0"/>
              </a:spcBef>
              <a:buClr>
                <a:srgbClr val="CB6007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Elevators</a:t>
            </a:r>
            <a:r>
              <a:rPr lang="en-US" sz="1600" dirty="0"/>
              <a:t>, Automatic </a:t>
            </a:r>
          </a:p>
          <a:p>
            <a:pPr marL="1085850" lvl="2">
              <a:spcBef>
                <a:spcPts val="0"/>
              </a:spcBef>
              <a:buClr>
                <a:srgbClr val="CB600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Emergency Generator and Lighting Systems: All </a:t>
            </a:r>
            <a:r>
              <a:rPr lang="en-US" sz="1600" dirty="0" smtClean="0"/>
              <a:t>Occupancies</a:t>
            </a:r>
            <a:endParaRPr lang="en-US" sz="1600" dirty="0"/>
          </a:p>
          <a:p>
            <a:pPr marL="1085850" lvl="2">
              <a:spcBef>
                <a:spcPts val="0"/>
              </a:spcBef>
              <a:buClr>
                <a:srgbClr val="CB600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Fire Doors: All Types/All </a:t>
            </a:r>
            <a:r>
              <a:rPr lang="en-US" sz="1600" dirty="0" smtClean="0"/>
              <a:t>Occupancies</a:t>
            </a:r>
            <a:endParaRPr lang="en-US" sz="1600" dirty="0"/>
          </a:p>
          <a:p>
            <a:pPr marL="1085850" lvl="2">
              <a:spcBef>
                <a:spcPts val="0"/>
              </a:spcBef>
              <a:buClr>
                <a:srgbClr val="CB600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Fire </a:t>
            </a:r>
            <a:r>
              <a:rPr lang="en-US" sz="1600" dirty="0" smtClean="0"/>
              <a:t>Escapes</a:t>
            </a:r>
            <a:endParaRPr lang="en-US" sz="1600" dirty="0"/>
          </a:p>
          <a:p>
            <a:pPr marL="1085850" lvl="2">
              <a:spcBef>
                <a:spcPts val="0"/>
              </a:spcBef>
              <a:buClr>
                <a:srgbClr val="CB600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Fire </a:t>
            </a:r>
            <a:r>
              <a:rPr lang="en-US" sz="1600" dirty="0" smtClean="0"/>
              <a:t>Pumps</a:t>
            </a:r>
          </a:p>
          <a:p>
            <a:pPr marL="1085850" lvl="2">
              <a:spcBef>
                <a:spcPts val="0"/>
              </a:spcBef>
              <a:buClr>
                <a:srgbClr val="CB6007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Pre-action, Deluge, and Dry Pipe Systems – Pressure Reducing Valves (PRVs) and Partial Flow</a:t>
            </a:r>
          </a:p>
          <a:p>
            <a:pPr marL="1085850" lvl="2">
              <a:spcBef>
                <a:spcPts val="0"/>
              </a:spcBef>
              <a:buClr>
                <a:srgbClr val="CB600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Smoke Management </a:t>
            </a:r>
            <a:r>
              <a:rPr lang="en-US" sz="1600" dirty="0" smtClean="0"/>
              <a:t>Systems</a:t>
            </a:r>
            <a:endParaRPr lang="en-US" sz="1600" dirty="0"/>
          </a:p>
          <a:p>
            <a:pPr marL="400050" lvl="1" indent="0">
              <a:lnSpc>
                <a:spcPct val="200000"/>
              </a:lnSpc>
              <a:buNone/>
            </a:pPr>
            <a:r>
              <a:rPr lang="en-US" b="1" dirty="0"/>
              <a:t>E</a:t>
            </a:r>
            <a:r>
              <a:rPr lang="en-US" b="1" dirty="0" smtClean="0"/>
              <a:t>very 5 Years:</a:t>
            </a:r>
            <a:endParaRPr lang="en-US" b="1" dirty="0"/>
          </a:p>
          <a:p>
            <a:pPr marL="1085850" lvl="2">
              <a:spcBef>
                <a:spcPts val="0"/>
              </a:spcBef>
              <a:buClr>
                <a:srgbClr val="CB600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All Standpipe </a:t>
            </a:r>
            <a:r>
              <a:rPr lang="en-US" sz="1600" dirty="0" smtClean="0"/>
              <a:t>Systems</a:t>
            </a:r>
            <a:endParaRPr lang="en-US" sz="1600" dirty="0"/>
          </a:p>
          <a:p>
            <a:pPr marL="1085850" lvl="2">
              <a:spcBef>
                <a:spcPts val="0"/>
              </a:spcBef>
              <a:buClr>
                <a:srgbClr val="CB600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Automatic Fire Sprinkler </a:t>
            </a:r>
            <a:r>
              <a:rPr lang="en-US" sz="1600" dirty="0" smtClean="0"/>
              <a:t>Systems</a:t>
            </a:r>
            <a:endParaRPr lang="en-US" sz="1600" dirty="0"/>
          </a:p>
          <a:p>
            <a:pPr marL="1085850" lvl="2">
              <a:spcBef>
                <a:spcPts val="0"/>
              </a:spcBef>
              <a:buClr>
                <a:srgbClr val="CB600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Pre-action, Deluge, and Dry Pipe Systems – Full </a:t>
            </a:r>
            <a:r>
              <a:rPr lang="en-US" sz="1600" dirty="0" smtClean="0"/>
              <a:t>Flow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38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C25A74-1E0C-4362-AFA3-6197BD285F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C94942-C689-461B-8649-1FD863C6BA2B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71af3243-3dd4-4a8d-8c0d-dd76da1f02a5"/>
    <ds:schemaRef ds:uri="http://schemas.openxmlformats.org/package/2006/metadata/core-properties"/>
    <ds:schemaRef ds:uri="16c05727-aa75-4e4a-9b5f-8a80a116589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96277B9-27DA-47CA-9593-62E4BB4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0</TotalTime>
  <Words>1954</Words>
  <Application>Microsoft Office PowerPoint</Application>
  <PresentationFormat>Widescreen</PresentationFormat>
  <Paragraphs>404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Aharoni</vt:lpstr>
      <vt:lpstr>Arial</vt:lpstr>
      <vt:lpstr>Brush Script MT</vt:lpstr>
      <vt:lpstr>Calibri</vt:lpstr>
      <vt:lpstr>Century Gothic</vt:lpstr>
      <vt:lpstr>Courier New</vt:lpstr>
      <vt:lpstr>Wingdings</vt:lpstr>
      <vt:lpstr>Wingdings 3</vt:lpstr>
      <vt:lpstr>Wisp</vt:lpstr>
      <vt:lpstr>LAWA Commercial Development Group    Regulatory Compliance:  Los Angeles Fire Code &amp; Notice of Violations  </vt:lpstr>
      <vt:lpstr>OVERVIEW</vt:lpstr>
      <vt:lpstr>THE TARGET  Preventive Maintenance &amp; Responsiveness</vt:lpstr>
      <vt:lpstr>PowerPoint Presentation</vt:lpstr>
      <vt:lpstr>PowerPoint Presentation</vt:lpstr>
      <vt:lpstr>PowerPoint Presentation</vt:lpstr>
      <vt:lpstr>PREVENTIVE MAINTENANCE Maintain Facilities to Fire Code - Always </vt:lpstr>
      <vt:lpstr>PREVENTIVE MAINTENANCE 1. Reg. 4 Testing &amp; Compliance  </vt:lpstr>
      <vt:lpstr>PREVENTIVE MAINTENANCE 1. Reg. 4 Testing &amp; Compliance  </vt:lpstr>
      <vt:lpstr>PREVENTIVE MAINTENANCE 1. Reg. 4 Testing &amp; Compliance  </vt:lpstr>
      <vt:lpstr>PREVENTIVE MAINTENANCE 1. Reg. 4 Testing &amp; Compliance  </vt:lpstr>
      <vt:lpstr>PREVENTIVE MAINTENANCE 1. Reg. 4 Testing &amp; Compliance    </vt:lpstr>
      <vt:lpstr>PREVENTIVE MAINTENANCE 1. Reg. 4 Testing &amp; Compliance  </vt:lpstr>
      <vt:lpstr>PREVENTIVE MAINTENANCE 1. Reg. 4 Testing &amp; Compliance  </vt:lpstr>
      <vt:lpstr>PREVENTIVE MAINTENANCE 2. Annual Site Inspections  </vt:lpstr>
      <vt:lpstr>PREVENTIVE MAINTENANCE 2. Annual Site Inspections  </vt:lpstr>
      <vt:lpstr>PREVENTIVE MAINTENANCE 2. Annual Site Inspections  </vt:lpstr>
      <vt:lpstr>RESPONSIVENESS Resolve NOV violations within 30 days </vt:lpstr>
      <vt:lpstr>RESPONSIVENESS NOV Contents – Sample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2019-09-25T23:19:51Z</dcterms:created>
  <dcterms:modified xsi:type="dcterms:W3CDTF">2019-12-03T16:07:36Z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