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7631" r:id="rId2"/>
  </p:sldMasterIdLst>
  <p:notesMasterIdLst>
    <p:notesMasterId r:id="rId70"/>
  </p:notesMasterIdLst>
  <p:handoutMasterIdLst>
    <p:handoutMasterId r:id="rId71"/>
  </p:handoutMasterIdLst>
  <p:sldIdLst>
    <p:sldId id="256" r:id="rId3"/>
    <p:sldId id="560" r:id="rId4"/>
    <p:sldId id="268" r:id="rId5"/>
    <p:sldId id="478" r:id="rId6"/>
    <p:sldId id="480" r:id="rId7"/>
    <p:sldId id="573" r:id="rId8"/>
    <p:sldId id="574" r:id="rId9"/>
    <p:sldId id="575" r:id="rId10"/>
    <p:sldId id="576" r:id="rId11"/>
    <p:sldId id="578" r:id="rId12"/>
    <p:sldId id="594" r:id="rId13"/>
    <p:sldId id="596" r:id="rId14"/>
    <p:sldId id="595" r:id="rId15"/>
    <p:sldId id="597" r:id="rId16"/>
    <p:sldId id="593" r:id="rId17"/>
    <p:sldId id="479" r:id="rId18"/>
    <p:sldId id="481" r:id="rId19"/>
    <p:sldId id="482" r:id="rId20"/>
    <p:sldId id="483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486" r:id="rId32"/>
    <p:sldId id="487" r:id="rId33"/>
    <p:sldId id="488" r:id="rId34"/>
    <p:sldId id="489" r:id="rId35"/>
    <p:sldId id="490" r:id="rId36"/>
    <p:sldId id="577" r:id="rId37"/>
    <p:sldId id="492" r:id="rId38"/>
    <p:sldId id="493" r:id="rId39"/>
    <p:sldId id="494" r:id="rId40"/>
    <p:sldId id="495" r:id="rId41"/>
    <p:sldId id="496" r:id="rId42"/>
    <p:sldId id="497" r:id="rId43"/>
    <p:sldId id="498" r:id="rId44"/>
    <p:sldId id="499" r:id="rId45"/>
    <p:sldId id="500" r:id="rId46"/>
    <p:sldId id="579" r:id="rId47"/>
    <p:sldId id="580" r:id="rId48"/>
    <p:sldId id="581" r:id="rId49"/>
    <p:sldId id="582" r:id="rId50"/>
    <p:sldId id="583" r:id="rId51"/>
    <p:sldId id="584" r:id="rId52"/>
    <p:sldId id="585" r:id="rId53"/>
    <p:sldId id="586" r:id="rId54"/>
    <p:sldId id="587" r:id="rId55"/>
    <p:sldId id="588" r:id="rId56"/>
    <p:sldId id="589" r:id="rId57"/>
    <p:sldId id="590" r:id="rId58"/>
    <p:sldId id="591" r:id="rId59"/>
    <p:sldId id="592" r:id="rId60"/>
    <p:sldId id="530" r:id="rId61"/>
    <p:sldId id="531" r:id="rId62"/>
    <p:sldId id="532" r:id="rId63"/>
    <p:sldId id="533" r:id="rId64"/>
    <p:sldId id="535" r:id="rId65"/>
    <p:sldId id="536" r:id="rId66"/>
    <p:sldId id="537" r:id="rId67"/>
    <p:sldId id="538" r:id="rId68"/>
    <p:sldId id="539" r:id="rId6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>
          <p15:clr>
            <a:srgbClr val="A4A3A4"/>
          </p15:clr>
        </p15:guide>
        <p15:guide id="2" pos="2928">
          <p15:clr>
            <a:srgbClr val="A4A3A4"/>
          </p15:clr>
        </p15:guide>
        <p15:guide id="3" orient="horz" pos="292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F23"/>
    <a:srgbClr val="DDDDDD"/>
    <a:srgbClr val="DFEFFD"/>
    <a:srgbClr val="C96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22" autoAdjust="0"/>
    <p:restoredTop sz="93450" autoAdjust="0"/>
  </p:normalViewPr>
  <p:slideViewPr>
    <p:cSldViewPr>
      <p:cViewPr varScale="1">
        <p:scale>
          <a:sx n="65" d="100"/>
          <a:sy n="65" d="100"/>
        </p:scale>
        <p:origin x="8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9108"/>
    </p:cViewPr>
  </p:sorterViewPr>
  <p:notesViewPr>
    <p:cSldViewPr>
      <p:cViewPr varScale="1">
        <p:scale>
          <a:sx n="87" d="100"/>
          <a:sy n="87" d="100"/>
        </p:scale>
        <p:origin x="-2074" y="-96"/>
      </p:cViewPr>
      <p:guideLst>
        <p:guide orient="horz" pos="2209"/>
        <p:guide pos="2928"/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A049E-DF52-460F-B443-92DD44D13F9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37BCD85-359C-45DF-ADF4-1BE1623AE421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1" dirty="0"/>
        </a:p>
        <a:p>
          <a:r>
            <a:rPr lang="en-US" sz="1600" b="1" dirty="0">
              <a:latin typeface="Tw Cen MT" panose="020B0602020104020603" pitchFamily="34" charset="0"/>
            </a:rPr>
            <a:t>KNOW YOUR AGENCY</a:t>
          </a:r>
        </a:p>
        <a:p>
          <a:r>
            <a:rPr lang="en-US" sz="1600" dirty="0">
              <a:latin typeface="Tw Cen MT" panose="020B0602020104020603" pitchFamily="34" charset="0"/>
            </a:rPr>
            <a:t>Do your Research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Understand opportunities &amp; priorities</a:t>
          </a:r>
        </a:p>
        <a:p>
          <a:r>
            <a:rPr lang="en-US" sz="1600" dirty="0">
              <a:latin typeface="Tw Cen MT" panose="020B0602020104020603" pitchFamily="34" charset="0"/>
            </a:rPr>
            <a:t>Understand administrative requirements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Develop relationships with agency staff</a:t>
          </a:r>
        </a:p>
        <a:p>
          <a:r>
            <a:rPr lang="en-US" sz="1600" dirty="0">
              <a:latin typeface="Tw Cen MT" panose="020B0602020104020603" pitchFamily="34" charset="0"/>
            </a:rPr>
            <a:t>Register with BAVN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Attend workshops hosted by agency</a:t>
          </a:r>
        </a:p>
        <a:p>
          <a:endParaRPr lang="en-US" sz="1400" dirty="0"/>
        </a:p>
      </dgm:t>
    </dgm:pt>
    <dgm:pt modelId="{EE13C90C-4194-499F-BEE1-67D44F4425E2}" type="parTrans" cxnId="{340B9282-1977-43D3-8E60-93A75F8BB180}">
      <dgm:prSet/>
      <dgm:spPr/>
      <dgm:t>
        <a:bodyPr/>
        <a:lstStyle/>
        <a:p>
          <a:endParaRPr lang="en-US"/>
        </a:p>
      </dgm:t>
    </dgm:pt>
    <dgm:pt modelId="{A8900D42-6908-4CA9-B56C-4D94A632D428}" type="sibTrans" cxnId="{340B9282-1977-43D3-8E60-93A75F8BB180}">
      <dgm:prSet/>
      <dgm:spPr/>
      <dgm:t>
        <a:bodyPr/>
        <a:lstStyle/>
        <a:p>
          <a:endParaRPr lang="en-US"/>
        </a:p>
      </dgm:t>
    </dgm:pt>
    <dgm:pt modelId="{3098FE42-8D08-4030-89D8-7D16E8D97318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1" dirty="0"/>
        </a:p>
        <a:p>
          <a:endParaRPr lang="en-US" sz="1600" b="1" dirty="0">
            <a:latin typeface="Tw Cen MT" panose="020B0602020104020603" pitchFamily="34" charset="0"/>
          </a:endParaRPr>
        </a:p>
        <a:p>
          <a:endParaRPr lang="en-US" sz="1600" b="1" dirty="0">
            <a:latin typeface="Tw Cen MT" panose="020B0602020104020603" pitchFamily="34" charset="0"/>
          </a:endParaRPr>
        </a:p>
        <a:p>
          <a:r>
            <a:rPr lang="en-US" sz="1600" b="1" dirty="0">
              <a:latin typeface="Tw Cen MT" panose="020B0602020104020603" pitchFamily="34" charset="0"/>
            </a:rPr>
            <a:t>STAY READY</a:t>
          </a:r>
          <a:endParaRPr lang="en-US" sz="1600" b="0" dirty="0">
            <a:latin typeface="Tw Cen MT" panose="020B0602020104020603" pitchFamily="34" charset="0"/>
          </a:endParaRP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Get (STAY) certified</a:t>
          </a:r>
        </a:p>
        <a:p>
          <a:r>
            <a:rPr lang="en-US" sz="1600" b="0" dirty="0">
              <a:latin typeface="Tw Cen MT" panose="020B0602020104020603" pitchFamily="34" charset="0"/>
            </a:rPr>
            <a:t>Focus your business- do one thing &amp; do it well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Build your capacity- look for training and mentor opportunities</a:t>
          </a:r>
        </a:p>
        <a:p>
          <a:r>
            <a:rPr lang="en-US" sz="1600" b="0" dirty="0">
              <a:latin typeface="Tw Cen MT" panose="020B0602020104020603" pitchFamily="34" charset="0"/>
            </a:rPr>
            <a:t>Understand your finances- understand bonding, cash flow, insurance, taxes, credit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Network</a:t>
          </a:r>
        </a:p>
        <a:p>
          <a:r>
            <a:rPr lang="en-US" sz="1600" b="0" dirty="0">
              <a:latin typeface="Tw Cen MT" panose="020B0602020104020603" pitchFamily="34" charset="0"/>
            </a:rPr>
            <a:t>Use the Project Labor Agreement to you Advantage</a:t>
          </a:r>
        </a:p>
        <a:p>
          <a:endParaRPr lang="en-US" sz="1600" dirty="0"/>
        </a:p>
        <a:p>
          <a:endParaRPr lang="en-US" sz="1600" dirty="0"/>
        </a:p>
      </dgm:t>
    </dgm:pt>
    <dgm:pt modelId="{02C5D4E4-E42C-49F6-8162-9A6574AF4AED}" type="parTrans" cxnId="{799A83C1-3DBE-488B-853C-3E1580A43E38}">
      <dgm:prSet/>
      <dgm:spPr/>
      <dgm:t>
        <a:bodyPr/>
        <a:lstStyle/>
        <a:p>
          <a:endParaRPr lang="en-US"/>
        </a:p>
      </dgm:t>
    </dgm:pt>
    <dgm:pt modelId="{ABBE85EB-8C29-443D-8E47-B25F166D264F}" type="sibTrans" cxnId="{799A83C1-3DBE-488B-853C-3E1580A43E38}">
      <dgm:prSet/>
      <dgm:spPr/>
      <dgm:t>
        <a:bodyPr/>
        <a:lstStyle/>
        <a:p>
          <a:endParaRPr lang="en-US"/>
        </a:p>
      </dgm:t>
    </dgm:pt>
    <dgm:pt modelId="{033ED9F4-C71A-4795-82B8-183474DC956D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0" dirty="0"/>
        </a:p>
        <a:p>
          <a:endParaRPr lang="en-US" sz="1600" b="1" dirty="0"/>
        </a:p>
        <a:p>
          <a:r>
            <a:rPr lang="en-US" sz="1600" b="1" dirty="0">
              <a:latin typeface="Tw Cen MT" panose="020B0602020104020603" pitchFamily="34" charset="0"/>
            </a:rPr>
            <a:t>KNOW YOUR CUSTOMER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Understand the project: design, procurement and bid package schedule</a:t>
          </a:r>
        </a:p>
        <a:p>
          <a:r>
            <a:rPr lang="en-US" sz="1600" b="0" dirty="0">
              <a:latin typeface="Tw Cen MT" panose="020B0602020104020603" pitchFamily="34" charset="0"/>
            </a:rPr>
            <a:t>Understand your contract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Plan for “the gap”</a:t>
          </a:r>
        </a:p>
        <a:p>
          <a:r>
            <a:rPr lang="en-US" sz="1600" b="0" dirty="0">
              <a:latin typeface="Tw Cen MT" panose="020B0602020104020603" pitchFamily="34" charset="0"/>
            </a:rPr>
            <a:t>Develop relationships with your prime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Be careful about your bid- Bid to make a PROFIT</a:t>
          </a:r>
        </a:p>
        <a:p>
          <a:endParaRPr lang="en-US" sz="1600" b="0" dirty="0">
            <a:solidFill>
              <a:srgbClr val="FFFF00"/>
            </a:solidFill>
            <a:latin typeface="Tw Cen MT" panose="020B0602020104020603" pitchFamily="34" charset="0"/>
          </a:endParaRPr>
        </a:p>
        <a:p>
          <a:endParaRPr lang="en-US" sz="1600" b="1" dirty="0"/>
        </a:p>
        <a:p>
          <a:endParaRPr lang="en-US" sz="1600" b="1" dirty="0"/>
        </a:p>
      </dgm:t>
    </dgm:pt>
    <dgm:pt modelId="{A0EF1D13-1173-4E72-B2A1-1A07AA9D9B3F}" type="parTrans" cxnId="{BB59A2AA-E5B8-421D-9458-22589D74CC98}">
      <dgm:prSet/>
      <dgm:spPr/>
      <dgm:t>
        <a:bodyPr/>
        <a:lstStyle/>
        <a:p>
          <a:endParaRPr lang="en-US"/>
        </a:p>
      </dgm:t>
    </dgm:pt>
    <dgm:pt modelId="{1E4650BC-69B7-402C-B623-C859EB96E583}" type="sibTrans" cxnId="{BB59A2AA-E5B8-421D-9458-22589D74CC98}">
      <dgm:prSet/>
      <dgm:spPr/>
      <dgm:t>
        <a:bodyPr/>
        <a:lstStyle/>
        <a:p>
          <a:endParaRPr lang="en-US"/>
        </a:p>
      </dgm:t>
    </dgm:pt>
    <dgm:pt modelId="{3C312E04-3CA1-4F1E-8AC3-D7FFAA8C196E}" type="pres">
      <dgm:prSet presAssocID="{B7BA049E-DF52-460F-B443-92DD44D13F98}" presName="Name0" presStyleCnt="0">
        <dgm:presLayoutVars>
          <dgm:dir/>
          <dgm:resizeHandles val="exact"/>
        </dgm:presLayoutVars>
      </dgm:prSet>
      <dgm:spPr/>
    </dgm:pt>
    <dgm:pt modelId="{BF9069D4-298C-4B71-B094-EEDCFBB47E26}" type="pres">
      <dgm:prSet presAssocID="{B7BA049E-DF52-460F-B443-92DD44D13F98}" presName="fgShape" presStyleLbl="fgShp" presStyleIdx="0" presStyleCnt="1" custScaleX="94012" custScaleY="15727" custLinFactNeighborX="-347" custLinFactNeighborY="54550"/>
      <dgm:spPr>
        <a:solidFill>
          <a:srgbClr val="002060"/>
        </a:solidFill>
        <a:ln>
          <a:solidFill>
            <a:srgbClr val="002060"/>
          </a:solidFill>
        </a:ln>
      </dgm:spPr>
    </dgm:pt>
    <dgm:pt modelId="{FF2A7BAB-6B1F-4E9B-A430-CAF7D5A88A32}" type="pres">
      <dgm:prSet presAssocID="{B7BA049E-DF52-460F-B443-92DD44D13F98}" presName="linComp" presStyleCnt="0"/>
      <dgm:spPr/>
    </dgm:pt>
    <dgm:pt modelId="{55C14F3A-C6FC-4D89-A72B-A486600C9E3D}" type="pres">
      <dgm:prSet presAssocID="{F37BCD85-359C-45DF-ADF4-1BE1623AE421}" presName="compNode" presStyleCnt="0"/>
      <dgm:spPr/>
    </dgm:pt>
    <dgm:pt modelId="{2F713885-1C61-4D80-8457-CA858C81CF14}" type="pres">
      <dgm:prSet presAssocID="{F37BCD85-359C-45DF-ADF4-1BE1623AE421}" presName="bkgdShape" presStyleLbl="node1" presStyleIdx="0" presStyleCnt="3"/>
      <dgm:spPr/>
      <dgm:t>
        <a:bodyPr/>
        <a:lstStyle/>
        <a:p>
          <a:endParaRPr lang="en-US"/>
        </a:p>
      </dgm:t>
    </dgm:pt>
    <dgm:pt modelId="{88ECAAC5-5288-48D8-82A7-6B6167E600E9}" type="pres">
      <dgm:prSet presAssocID="{F37BCD85-359C-45DF-ADF4-1BE1623AE42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7E3E6-AEC1-4BB5-8E6E-6316BCCAEFB7}" type="pres">
      <dgm:prSet presAssocID="{F37BCD85-359C-45DF-ADF4-1BE1623AE421}" presName="invisiNode" presStyleLbl="node1" presStyleIdx="0" presStyleCnt="3"/>
      <dgm:spPr/>
    </dgm:pt>
    <dgm:pt modelId="{9B159F1D-8D3B-4E17-99D5-9F873A5E24EA}" type="pres">
      <dgm:prSet presAssocID="{F37BCD85-359C-45DF-ADF4-1BE1623AE421}" presName="imagNode" presStyleLbl="fgImgPlace1" presStyleIdx="0" presStyleCnt="3" custScaleX="78485" custScaleY="80801" custLinFactNeighborX="-691" custLinFactNeighborY="-2761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FC16A9-1B25-45BA-BF8A-4F28E619E492}" type="pres">
      <dgm:prSet presAssocID="{A8900D42-6908-4CA9-B56C-4D94A632D42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8A3AC9B-A970-4BB6-823A-CB0AA206E307}" type="pres">
      <dgm:prSet presAssocID="{3098FE42-8D08-4030-89D8-7D16E8D97318}" presName="compNode" presStyleCnt="0"/>
      <dgm:spPr/>
    </dgm:pt>
    <dgm:pt modelId="{4F59F61B-7A5F-431F-AD48-8E443B131B5E}" type="pres">
      <dgm:prSet presAssocID="{3098FE42-8D08-4030-89D8-7D16E8D97318}" presName="bkgdShape" presStyleLbl="node1" presStyleIdx="1" presStyleCnt="3" custLinFactNeighborY="-1414"/>
      <dgm:spPr/>
      <dgm:t>
        <a:bodyPr/>
        <a:lstStyle/>
        <a:p>
          <a:endParaRPr lang="en-US"/>
        </a:p>
      </dgm:t>
    </dgm:pt>
    <dgm:pt modelId="{C8CBCEE2-D5E6-4945-AFF1-D0AD86A9F51D}" type="pres">
      <dgm:prSet presAssocID="{3098FE42-8D08-4030-89D8-7D16E8D9731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D9EF3-7F6A-40F9-A0D4-310A8C9AAA66}" type="pres">
      <dgm:prSet presAssocID="{3098FE42-8D08-4030-89D8-7D16E8D97318}" presName="invisiNode" presStyleLbl="node1" presStyleIdx="1" presStyleCnt="3"/>
      <dgm:spPr/>
    </dgm:pt>
    <dgm:pt modelId="{99AC9C4A-2F78-4162-A46A-7705B2517641}" type="pres">
      <dgm:prSet presAssocID="{3098FE42-8D08-4030-89D8-7D16E8D97318}" presName="imagNode" presStyleLbl="fgImgPlace1" presStyleIdx="1" presStyleCnt="3" custScaleX="79217" custScaleY="77272" custLinFactNeighborX="99" custLinFactNeighborY="-2597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87750F-724C-47C9-BFBD-B3472428E8D0}" type="pres">
      <dgm:prSet presAssocID="{ABBE85EB-8C29-443D-8E47-B25F166D26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44E946E-44E3-4620-AD92-59DA4C1A025E}" type="pres">
      <dgm:prSet presAssocID="{033ED9F4-C71A-4795-82B8-183474DC956D}" presName="compNode" presStyleCnt="0"/>
      <dgm:spPr/>
    </dgm:pt>
    <dgm:pt modelId="{3FECF11C-19BD-4E1C-BF10-580D5F88FFC4}" type="pres">
      <dgm:prSet presAssocID="{033ED9F4-C71A-4795-82B8-183474DC956D}" presName="bkgdShape" presStyleLbl="node1" presStyleIdx="2" presStyleCnt="3" custLinFactNeighborX="4344" custLinFactNeighborY="846"/>
      <dgm:spPr/>
      <dgm:t>
        <a:bodyPr/>
        <a:lstStyle/>
        <a:p>
          <a:endParaRPr lang="en-US"/>
        </a:p>
      </dgm:t>
    </dgm:pt>
    <dgm:pt modelId="{B4620A7F-88B7-4E25-BAE6-987075A4F19D}" type="pres">
      <dgm:prSet presAssocID="{033ED9F4-C71A-4795-82B8-183474DC956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C3A2F-A2CD-4387-AC75-3A89B53303DF}" type="pres">
      <dgm:prSet presAssocID="{033ED9F4-C71A-4795-82B8-183474DC956D}" presName="invisiNode" presStyleLbl="node1" presStyleIdx="2" presStyleCnt="3"/>
      <dgm:spPr/>
    </dgm:pt>
    <dgm:pt modelId="{307CF471-FF29-412B-84D8-B9E4E85D5876}" type="pres">
      <dgm:prSet presAssocID="{033ED9F4-C71A-4795-82B8-183474DC956D}" presName="imagNode" presStyleLbl="fgImgPlace1" presStyleIdx="2" presStyleCnt="3" custScaleX="79449" custScaleY="75846" custLinFactNeighborX="838" custLinFactNeighborY="-2526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1A4E27BE-7C4B-4A1F-B1B6-29EAE1AB5E1F}" type="presOf" srcId="{ABBE85EB-8C29-443D-8E47-B25F166D264F}" destId="{E787750F-724C-47C9-BFBD-B3472428E8D0}" srcOrd="0" destOrd="0" presId="urn:microsoft.com/office/officeart/2005/8/layout/hList7"/>
    <dgm:cxn modelId="{6AF97D3C-9F95-4EA0-A384-086F0011FC05}" type="presOf" srcId="{F37BCD85-359C-45DF-ADF4-1BE1623AE421}" destId="{88ECAAC5-5288-48D8-82A7-6B6167E600E9}" srcOrd="1" destOrd="0" presId="urn:microsoft.com/office/officeart/2005/8/layout/hList7"/>
    <dgm:cxn modelId="{2F4634A3-677D-43D3-B773-19A5E25D90DA}" type="presOf" srcId="{033ED9F4-C71A-4795-82B8-183474DC956D}" destId="{B4620A7F-88B7-4E25-BAE6-987075A4F19D}" srcOrd="1" destOrd="0" presId="urn:microsoft.com/office/officeart/2005/8/layout/hList7"/>
    <dgm:cxn modelId="{C3C4B36E-F688-44C8-8A7B-A7B53B770DB1}" type="presOf" srcId="{A8900D42-6908-4CA9-B56C-4D94A632D428}" destId="{8DFC16A9-1B25-45BA-BF8A-4F28E619E492}" srcOrd="0" destOrd="0" presId="urn:microsoft.com/office/officeart/2005/8/layout/hList7"/>
    <dgm:cxn modelId="{799A83C1-3DBE-488B-853C-3E1580A43E38}" srcId="{B7BA049E-DF52-460F-B443-92DD44D13F98}" destId="{3098FE42-8D08-4030-89D8-7D16E8D97318}" srcOrd="1" destOrd="0" parTransId="{02C5D4E4-E42C-49F6-8162-9A6574AF4AED}" sibTransId="{ABBE85EB-8C29-443D-8E47-B25F166D264F}"/>
    <dgm:cxn modelId="{94B321FD-A903-4145-89C1-0D54571182FC}" type="presOf" srcId="{F37BCD85-359C-45DF-ADF4-1BE1623AE421}" destId="{2F713885-1C61-4D80-8457-CA858C81CF14}" srcOrd="0" destOrd="0" presId="urn:microsoft.com/office/officeart/2005/8/layout/hList7"/>
    <dgm:cxn modelId="{3F1D049F-081E-4AA2-BBAB-5F69A76DC48F}" type="presOf" srcId="{033ED9F4-C71A-4795-82B8-183474DC956D}" destId="{3FECF11C-19BD-4E1C-BF10-580D5F88FFC4}" srcOrd="0" destOrd="0" presId="urn:microsoft.com/office/officeart/2005/8/layout/hList7"/>
    <dgm:cxn modelId="{C8F764BD-2E76-4C86-B238-5EEC24A486BF}" type="presOf" srcId="{3098FE42-8D08-4030-89D8-7D16E8D97318}" destId="{4F59F61B-7A5F-431F-AD48-8E443B131B5E}" srcOrd="0" destOrd="0" presId="urn:microsoft.com/office/officeart/2005/8/layout/hList7"/>
    <dgm:cxn modelId="{340B9282-1977-43D3-8E60-93A75F8BB180}" srcId="{B7BA049E-DF52-460F-B443-92DD44D13F98}" destId="{F37BCD85-359C-45DF-ADF4-1BE1623AE421}" srcOrd="0" destOrd="0" parTransId="{EE13C90C-4194-499F-BEE1-67D44F4425E2}" sibTransId="{A8900D42-6908-4CA9-B56C-4D94A632D428}"/>
    <dgm:cxn modelId="{475AD310-FB7B-4CEA-BE71-249FA391177D}" type="presOf" srcId="{B7BA049E-DF52-460F-B443-92DD44D13F98}" destId="{3C312E04-3CA1-4F1E-8AC3-D7FFAA8C196E}" srcOrd="0" destOrd="0" presId="urn:microsoft.com/office/officeart/2005/8/layout/hList7"/>
    <dgm:cxn modelId="{481A177E-CA39-4A58-8015-CE9A05879421}" type="presOf" srcId="{3098FE42-8D08-4030-89D8-7D16E8D97318}" destId="{C8CBCEE2-D5E6-4945-AFF1-D0AD86A9F51D}" srcOrd="1" destOrd="0" presId="urn:microsoft.com/office/officeart/2005/8/layout/hList7"/>
    <dgm:cxn modelId="{BB59A2AA-E5B8-421D-9458-22589D74CC98}" srcId="{B7BA049E-DF52-460F-B443-92DD44D13F98}" destId="{033ED9F4-C71A-4795-82B8-183474DC956D}" srcOrd="2" destOrd="0" parTransId="{A0EF1D13-1173-4E72-B2A1-1A07AA9D9B3F}" sibTransId="{1E4650BC-69B7-402C-B623-C859EB96E583}"/>
    <dgm:cxn modelId="{CC4F0DFE-6964-4EAA-8AD3-FB89FD03C007}" type="presParOf" srcId="{3C312E04-3CA1-4F1E-8AC3-D7FFAA8C196E}" destId="{BF9069D4-298C-4B71-B094-EEDCFBB47E26}" srcOrd="0" destOrd="0" presId="urn:microsoft.com/office/officeart/2005/8/layout/hList7"/>
    <dgm:cxn modelId="{F937B2D7-CA8B-42DD-9A38-0DD607542DDE}" type="presParOf" srcId="{3C312E04-3CA1-4F1E-8AC3-D7FFAA8C196E}" destId="{FF2A7BAB-6B1F-4E9B-A430-CAF7D5A88A32}" srcOrd="1" destOrd="0" presId="urn:microsoft.com/office/officeart/2005/8/layout/hList7"/>
    <dgm:cxn modelId="{005F9928-9CAF-44D7-B27C-4C3CB95B1D49}" type="presParOf" srcId="{FF2A7BAB-6B1F-4E9B-A430-CAF7D5A88A32}" destId="{55C14F3A-C6FC-4D89-A72B-A486600C9E3D}" srcOrd="0" destOrd="0" presId="urn:microsoft.com/office/officeart/2005/8/layout/hList7"/>
    <dgm:cxn modelId="{4695FD39-CC47-4E75-B807-4E94CFA06DAA}" type="presParOf" srcId="{55C14F3A-C6FC-4D89-A72B-A486600C9E3D}" destId="{2F713885-1C61-4D80-8457-CA858C81CF14}" srcOrd="0" destOrd="0" presId="urn:microsoft.com/office/officeart/2005/8/layout/hList7"/>
    <dgm:cxn modelId="{07C1536F-BDB6-4A85-B73D-CF3A08FDD68A}" type="presParOf" srcId="{55C14F3A-C6FC-4D89-A72B-A486600C9E3D}" destId="{88ECAAC5-5288-48D8-82A7-6B6167E600E9}" srcOrd="1" destOrd="0" presId="urn:microsoft.com/office/officeart/2005/8/layout/hList7"/>
    <dgm:cxn modelId="{BB10D29F-84A2-4F8F-B0B7-71BAD68CB870}" type="presParOf" srcId="{55C14F3A-C6FC-4D89-A72B-A486600C9E3D}" destId="{F237E3E6-AEC1-4BB5-8E6E-6316BCCAEFB7}" srcOrd="2" destOrd="0" presId="urn:microsoft.com/office/officeart/2005/8/layout/hList7"/>
    <dgm:cxn modelId="{91CC576C-BE39-4F95-A132-D7E37DD473BC}" type="presParOf" srcId="{55C14F3A-C6FC-4D89-A72B-A486600C9E3D}" destId="{9B159F1D-8D3B-4E17-99D5-9F873A5E24EA}" srcOrd="3" destOrd="0" presId="urn:microsoft.com/office/officeart/2005/8/layout/hList7"/>
    <dgm:cxn modelId="{C6278B0D-4E10-477E-82F3-2C7BE41C4776}" type="presParOf" srcId="{FF2A7BAB-6B1F-4E9B-A430-CAF7D5A88A32}" destId="{8DFC16A9-1B25-45BA-BF8A-4F28E619E492}" srcOrd="1" destOrd="0" presId="urn:microsoft.com/office/officeart/2005/8/layout/hList7"/>
    <dgm:cxn modelId="{1451B822-8976-4117-AAAF-C90575A17F4A}" type="presParOf" srcId="{FF2A7BAB-6B1F-4E9B-A430-CAF7D5A88A32}" destId="{08A3AC9B-A970-4BB6-823A-CB0AA206E307}" srcOrd="2" destOrd="0" presId="urn:microsoft.com/office/officeart/2005/8/layout/hList7"/>
    <dgm:cxn modelId="{758F3FFE-D9DB-4757-9698-8AFDD31DE225}" type="presParOf" srcId="{08A3AC9B-A970-4BB6-823A-CB0AA206E307}" destId="{4F59F61B-7A5F-431F-AD48-8E443B131B5E}" srcOrd="0" destOrd="0" presId="urn:microsoft.com/office/officeart/2005/8/layout/hList7"/>
    <dgm:cxn modelId="{46DDE163-FC49-484D-B197-E24626F1701B}" type="presParOf" srcId="{08A3AC9B-A970-4BB6-823A-CB0AA206E307}" destId="{C8CBCEE2-D5E6-4945-AFF1-D0AD86A9F51D}" srcOrd="1" destOrd="0" presId="urn:microsoft.com/office/officeart/2005/8/layout/hList7"/>
    <dgm:cxn modelId="{3C0F2AB9-6EA7-4277-B630-1D39E5A5C33F}" type="presParOf" srcId="{08A3AC9B-A970-4BB6-823A-CB0AA206E307}" destId="{882D9EF3-7F6A-40F9-A0D4-310A8C9AAA66}" srcOrd="2" destOrd="0" presId="urn:microsoft.com/office/officeart/2005/8/layout/hList7"/>
    <dgm:cxn modelId="{EF8D74D1-66AD-4D9D-A2ED-4823EE3721D5}" type="presParOf" srcId="{08A3AC9B-A970-4BB6-823A-CB0AA206E307}" destId="{99AC9C4A-2F78-4162-A46A-7705B2517641}" srcOrd="3" destOrd="0" presId="urn:microsoft.com/office/officeart/2005/8/layout/hList7"/>
    <dgm:cxn modelId="{9A63BFCB-ECE9-470A-8954-A6B3DEC61FC2}" type="presParOf" srcId="{FF2A7BAB-6B1F-4E9B-A430-CAF7D5A88A32}" destId="{E787750F-724C-47C9-BFBD-B3472428E8D0}" srcOrd="3" destOrd="0" presId="urn:microsoft.com/office/officeart/2005/8/layout/hList7"/>
    <dgm:cxn modelId="{47989BE5-1986-4A7F-8544-6A96E9F23000}" type="presParOf" srcId="{FF2A7BAB-6B1F-4E9B-A430-CAF7D5A88A32}" destId="{444E946E-44E3-4620-AD92-59DA4C1A025E}" srcOrd="4" destOrd="0" presId="urn:microsoft.com/office/officeart/2005/8/layout/hList7"/>
    <dgm:cxn modelId="{0F1CDE5D-821F-481B-A30C-E4BA8FD53A49}" type="presParOf" srcId="{444E946E-44E3-4620-AD92-59DA4C1A025E}" destId="{3FECF11C-19BD-4E1C-BF10-580D5F88FFC4}" srcOrd="0" destOrd="0" presId="urn:microsoft.com/office/officeart/2005/8/layout/hList7"/>
    <dgm:cxn modelId="{3B1996A1-2943-4C8A-96BD-76B74126ACB6}" type="presParOf" srcId="{444E946E-44E3-4620-AD92-59DA4C1A025E}" destId="{B4620A7F-88B7-4E25-BAE6-987075A4F19D}" srcOrd="1" destOrd="0" presId="urn:microsoft.com/office/officeart/2005/8/layout/hList7"/>
    <dgm:cxn modelId="{9E4A88CE-C3D1-4DB7-8595-4C72DECF8A8D}" type="presParOf" srcId="{444E946E-44E3-4620-AD92-59DA4C1A025E}" destId="{063C3A2F-A2CD-4387-AC75-3A89B53303DF}" srcOrd="2" destOrd="0" presId="urn:microsoft.com/office/officeart/2005/8/layout/hList7"/>
    <dgm:cxn modelId="{D77BE21D-5250-4A57-81DF-F40DD5C0DC39}" type="presParOf" srcId="{444E946E-44E3-4620-AD92-59DA4C1A025E}" destId="{307CF471-FF29-412B-84D8-B9E4E85D587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13885-1C61-4D80-8457-CA858C81CF14}">
      <dsp:nvSpPr>
        <dsp:cNvPr id="0" name=""/>
        <dsp:cNvSpPr/>
      </dsp:nvSpPr>
      <dsp:spPr>
        <a:xfrm>
          <a:off x="124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w Cen MT" panose="020B0602020104020603" pitchFamily="34" charset="0"/>
            </a:rPr>
            <a:t>KNOW YOUR AGENCY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w Cen MT" panose="020B0602020104020603" pitchFamily="34" charset="0"/>
            </a:rPr>
            <a:t>Do your Research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Understand opportunities &amp; priorities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w Cen MT" panose="020B0602020104020603" pitchFamily="34" charset="0"/>
            </a:rPr>
            <a:t>Understand administrative requirements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Develop relationships with agency staff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w Cen MT" panose="020B0602020104020603" pitchFamily="34" charset="0"/>
            </a:rPr>
            <a:t>Register with BAVN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Attend workshops hosted by agency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240" y="2378944"/>
        <a:ext cx="1930212" cy="2378944"/>
      </dsp:txXfrm>
    </dsp:sp>
    <dsp:sp modelId="{9B159F1D-8D3B-4E17-99D5-9F873A5E24EA}">
      <dsp:nvSpPr>
        <dsp:cNvPr id="0" name=""/>
        <dsp:cNvSpPr/>
      </dsp:nvSpPr>
      <dsp:spPr>
        <a:xfrm>
          <a:off x="241793" y="0"/>
          <a:ext cx="1424031" cy="160024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9F61B-7A5F-431F-AD48-8E443B131B5E}">
      <dsp:nvSpPr>
        <dsp:cNvPr id="0" name=""/>
        <dsp:cNvSpPr/>
      </dsp:nvSpPr>
      <dsp:spPr>
        <a:xfrm>
          <a:off x="198936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latin typeface="Tw Cen MT" panose="020B06020201040206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latin typeface="Tw Cen MT" panose="020B06020201040206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w Cen MT" panose="020B0602020104020603" pitchFamily="34" charset="0"/>
            </a:rPr>
            <a:t>STAY READY</a:t>
          </a:r>
          <a:endParaRPr lang="en-US" sz="1600" b="0" kern="1200" dirty="0">
            <a:latin typeface="Tw Cen MT" panose="020B06020201040206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Get (STAY) certified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w Cen MT" panose="020B0602020104020603" pitchFamily="34" charset="0"/>
            </a:rPr>
            <a:t>Focus your business- do one thing &amp; do it well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Build your capacity- look for training and mentor opportunities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w Cen MT" panose="020B0602020104020603" pitchFamily="34" charset="0"/>
            </a:rPr>
            <a:t>Understand your finances- understand bonding, cash flow, insurance, taxes, credit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Network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w Cen MT" panose="020B0602020104020603" pitchFamily="34" charset="0"/>
            </a:rPr>
            <a:t>Use the Project Labor Agreement to you Advantage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989360" y="2378944"/>
        <a:ext cx="1930212" cy="2378944"/>
      </dsp:txXfrm>
    </dsp:sp>
    <dsp:sp modelId="{99AC9C4A-2F78-4162-A46A-7705B2517641}">
      <dsp:nvSpPr>
        <dsp:cNvPr id="0" name=""/>
        <dsp:cNvSpPr/>
      </dsp:nvSpPr>
      <dsp:spPr>
        <a:xfrm>
          <a:off x="2237606" y="67415"/>
          <a:ext cx="1437313" cy="153034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CF11C-19BD-4E1C-BF10-580D5F88FFC4}">
      <dsp:nvSpPr>
        <dsp:cNvPr id="0" name=""/>
        <dsp:cNvSpPr/>
      </dsp:nvSpPr>
      <dsp:spPr>
        <a:xfrm>
          <a:off x="397872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w Cen MT" panose="020B0602020104020603" pitchFamily="34" charset="0"/>
            </a:rPr>
            <a:t>KNOW YOUR CUSTOMER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Understand the project: design, procurement and bid package schedule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w Cen MT" panose="020B0602020104020603" pitchFamily="34" charset="0"/>
            </a:rPr>
            <a:t>Understand your contract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Plan for “the gap”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w Cen MT" panose="020B0602020104020603" pitchFamily="34" charset="0"/>
            </a:rPr>
            <a:t>Develop relationships with your prime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Be careful about your bid- Bid to make a PROFIT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>
            <a:solidFill>
              <a:srgbClr val="FFFF00"/>
            </a:solidFill>
            <a:latin typeface="Tw Cen MT" panose="020B06020201040206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3978720" y="2378944"/>
        <a:ext cx="1930212" cy="2378944"/>
      </dsp:txXfrm>
    </dsp:sp>
    <dsp:sp modelId="{307CF471-FF29-412B-84D8-B9E4E85D5876}">
      <dsp:nvSpPr>
        <dsp:cNvPr id="0" name=""/>
        <dsp:cNvSpPr/>
      </dsp:nvSpPr>
      <dsp:spPr>
        <a:xfrm>
          <a:off x="4237029" y="95657"/>
          <a:ext cx="1441522" cy="1502108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069D4-298C-4B71-B094-EEDCFBB47E26}">
      <dsp:nvSpPr>
        <dsp:cNvPr id="0" name=""/>
        <dsp:cNvSpPr/>
      </dsp:nvSpPr>
      <dsp:spPr>
        <a:xfrm>
          <a:off x="380254" y="5620433"/>
          <a:ext cx="5110697" cy="140301"/>
        </a:xfrm>
        <a:prstGeom prst="leftRightArrow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86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86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A71177-6015-43D8-B6D5-D7085F3E4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4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6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4"/>
            <a:ext cx="5607362" cy="41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6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3F948D-7FDA-4A4A-B5E3-FF3E314A6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94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EBE9C-1512-4448-A7D1-EA86C7AEE4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1081DF-268C-4765-8420-0E1E7D2108B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18</a:t>
            </a:fld>
            <a:endParaRPr lang="en-US" alt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BB43AB-78EB-4474-8B01-5C2B7BCC9C80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19</a:t>
            </a:fld>
            <a:endParaRPr lang="en-US" altLang="en-US" dirty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C4C79-26C8-467F-A30A-662FA2356DEB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8C6218-3D3C-4974-8115-63E8C54C59F3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14D2F-A65A-413F-AE81-5E74FA54A228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73BD5-8869-4E3A-AF77-770A81FE007F}" type="slidenum">
              <a:rPr 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6D057-7530-43DC-9B98-EFC71BED64B0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74318-4C07-4512-BFAD-5DD227C753C2}" type="slidenum">
              <a:rPr lang="en-US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31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E513D-7564-4332-A897-F732F4021679}" type="slidenum">
              <a:rPr lang="en-US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C4C79-26C8-467F-A30A-662FA2356DEB}" type="slidenum">
              <a:rPr lang="en-US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37" indent="-28570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28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57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088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482A6-9B73-438C-9087-562E8C28F7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CC81B-52ED-4B53-9A0D-279387CF9F3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11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2EBAD-B83E-4B80-9E34-C39346B66EA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68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EB7537-44FE-4A90-B9B5-E8E125FB2B3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04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0BC68E-0074-4442-AA0D-CCB1A90ACDD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90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D7120C-5857-46BA-BAC6-E0D680ECD98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66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0ADFAB-3A75-4C6B-8A99-0BD00EDC6F89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90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DDC2A-FD41-4EB8-8212-4B7EBCE0533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46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3535FB-1CEF-4AE0-8757-918BBE32A96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59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72D32C7-F0EF-4674-816E-2BAD54FFCC2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59</a:t>
            </a:fld>
            <a:endParaRPr lang="en-US" altLang="en-US" dirty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3FB93DC-F1F4-4F85-9466-247A223A633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60</a:t>
            </a:fld>
            <a:endParaRPr lang="en-US" altLang="en-US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10F5409-1FE0-4995-A305-8AA9FCA9CC6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BA5510B-D2C8-4390-B44E-527613B2A081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61</a:t>
            </a:fld>
            <a:endParaRPr lang="en-US" alt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0AE6CB-6ADF-4175-A868-152326B8F789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C09F-A8FE-4D43-BE70-9DC83E5376BC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C09F-A8FE-4D43-BE70-9DC83E5376BC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556E5-58C6-4894-9081-08D08167D60B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BB73F-2978-426A-A500-39E04ADF5AF3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3A60F-FE98-4A40-81F4-AAB08C900610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656693D-5843-4708-BF9C-CD6A4E06A90E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E6A2014-BBF9-416E-8FE8-4EE956885D7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34EF9FF-EFA4-4803-A86C-8AAE2ECFB95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38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1081DF-268C-4765-8420-0E1E7D2108B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E6A2014-BBF9-416E-8FE8-4EE956885D7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16</a:t>
            </a:fld>
            <a:endParaRPr lang="en-US" alt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34EF9FF-EFA4-4803-A86C-8AAE2ECFB95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17</a:t>
            </a:fld>
            <a:endParaRPr lang="en-US" alt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14E4-5313-4426-8F3B-56C735353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6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1822-8D6E-4D2E-A705-A0E0A1033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1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4F9A-450D-4A4E-8B74-E268E5A8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1"/>
            <a:ext cx="7848600" cy="4830763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B2EB-10CF-4116-B123-B89379A54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33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14E4-5313-4426-8F3B-56C735353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98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E8A8-6ACE-4A15-90DF-984768BF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5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BF32-FF78-44AA-8572-630994CAC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86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7231-FA46-49F0-98CE-9EE970EB2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5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2489-E4F4-4467-8292-1AE251D6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5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EE21-878D-4F01-8CE8-54AA8AE8A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46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4C57-6B4F-45B6-8C98-B31335657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E8A8-6ACE-4A15-90DF-984768BF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7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6028-E669-43C5-A0DC-2FFDEA582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4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1C06-2040-4BEE-AEE6-5D33D89D6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26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1822-8D6E-4D2E-A705-A0E0A1033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31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4F9A-450D-4A4E-8B74-E268E5A8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30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295401"/>
            <a:ext cx="38481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1"/>
            <a:ext cx="38481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E5FA-8196-4D91-9E8C-6A16B1CC9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9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BF32-FF78-44AA-8572-630994CAC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3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7231-FA46-49F0-98CE-9EE970EB2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5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2489-E4F4-4467-8292-1AE251D6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6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EE21-878D-4F01-8CE8-54AA8AE8A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2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4C57-6B4F-45B6-8C98-B31335657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8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6028-E669-43C5-A0DC-2FFDEA582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6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1C06-2040-4BEE-AEE6-5D33D89D6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3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9C398-2318-4319-9CFE-B8C78732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7" r:id="rId1"/>
    <p:sldLayoutId id="2147487609" r:id="rId2"/>
    <p:sldLayoutId id="2147487628" r:id="rId3"/>
    <p:sldLayoutId id="2147487610" r:id="rId4"/>
    <p:sldLayoutId id="2147487611" r:id="rId5"/>
    <p:sldLayoutId id="2147487612" r:id="rId6"/>
    <p:sldLayoutId id="2147487613" r:id="rId7"/>
    <p:sldLayoutId id="2147487614" r:id="rId8"/>
    <p:sldLayoutId id="2147487629" r:id="rId9"/>
    <p:sldLayoutId id="2147487615" r:id="rId10"/>
    <p:sldLayoutId id="2147487616" r:id="rId11"/>
    <p:sldLayoutId id="214748763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9C398-2318-4319-9CFE-B8C78732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72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32" r:id="rId1"/>
    <p:sldLayoutId id="2147487633" r:id="rId2"/>
    <p:sldLayoutId id="2147487634" r:id="rId3"/>
    <p:sldLayoutId id="2147487635" r:id="rId4"/>
    <p:sldLayoutId id="2147487636" r:id="rId5"/>
    <p:sldLayoutId id="2147487637" r:id="rId6"/>
    <p:sldLayoutId id="2147487638" r:id="rId7"/>
    <p:sldLayoutId id="2147487639" r:id="rId8"/>
    <p:sldLayoutId id="2147487640" r:id="rId9"/>
    <p:sldLayoutId id="2147487641" r:id="rId10"/>
    <p:sldLayoutId id="2147487642" r:id="rId11"/>
    <p:sldLayoutId id="214748764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ITOLEDO@LAWA.ORG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vn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hyperlink" Target="http://upload.wikimedia.org/wikipedia/en/9/96/Palmdale_Airport_Terminal.jpg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lacity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s://urldefense.proofpoint.com/v2/url?u=https-3A__vimeo.com_304192330&amp;d=DwMFaQ&amp;c=_EZyq3jpMgV82C-qqw4SRw&amp;r=KkF3cnlaKtnrQuHnP3C50J0nNi6xwuJ7iNmoT-K35SU&amp;m=-Ehpx0njrv8YWYtAj9jCwODceNq4Ok7f6NnXdjn7v4c&amp;s=h_UzHDVy_RhsgMUpPW797DPWuzDIUbiy74gVGnpAQbM&amp;e=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wa.org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mailto:BusinessandJobs@lawa.or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s://urldefense.proofpoint.com/v2/url?u=https-3A__vimeo.com_304192330&amp;d=DwMFaQ&amp;c=_EZyq3jpMgV82C-qqw4SRw&amp;r=KkF3cnlaKtnrQuHnP3C50J0nNi6xwuJ7iNmoT-K35SU&amp;m=-Ehpx0njrv8YWYtAj9jCwODceNq4Ok7f6NnXdjn7v4c&amp;s=h_UzHDVy_RhsgMUpPW797DPWuzDIUbiy74gVGnpAQbM&amp;e=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bsatlax.org/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gacarter@agile1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gcarter@agile1.com" TargetMode="External"/><Relationship Id="rId2" Type="http://schemas.openxmlformats.org/officeDocument/2006/relationships/hyperlink" Target="http://www.jobsatlax.org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https://gallery.mailchimp.com/41dbad3eab297b1806c54c703/images/23b73556-5c29-408a-9522-8f406b0b432a.png" TargetMode="External"/><Relationship Id="rId2" Type="http://schemas.openxmlformats.org/officeDocument/2006/relationships/hyperlink" Target="http://www.imwis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rosa@imwis.com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a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vn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wa.org/en/lawa-businesses/lawa-current-opportunities" TargetMode="External"/><Relationship Id="rId4" Type="http://schemas.openxmlformats.org/officeDocument/2006/relationships/hyperlink" Target="http://www.lawa.org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a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bca.lacity.org/" TargetMode="External"/><Relationship Id="rId3" Type="http://schemas.openxmlformats.org/officeDocument/2006/relationships/hyperlink" Target="mailto:rosa@imwis.com" TargetMode="External"/><Relationship Id="rId7" Type="http://schemas.openxmlformats.org/officeDocument/2006/relationships/hyperlink" Target="mailto:bca.certifications@lacity.or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lawa.org/" TargetMode="External"/><Relationship Id="rId5" Type="http://schemas.openxmlformats.org/officeDocument/2006/relationships/hyperlink" Target="http://www.lawa.org/bjrc" TargetMode="External"/><Relationship Id="rId4" Type="http://schemas.openxmlformats.org/officeDocument/2006/relationships/hyperlink" Target="mailto:gcarter@agile1.com" TargetMode="External"/><Relationship Id="rId9" Type="http://schemas.openxmlformats.org/officeDocument/2006/relationships/hyperlink" Target="http://www.labavn.org/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awa.org/en/lawa-businesses/lawa-current-opportuniti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a19jxl\Pictures\background-last 11x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909" y="-408214"/>
            <a:ext cx="9247909" cy="7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851648" cy="1524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/>
              <a:t>DOING BUSINESS with </a:t>
            </a:r>
            <a:br>
              <a:rPr lang="en-US" sz="4400" dirty="0"/>
            </a:br>
            <a:r>
              <a:rPr lang="en-US" sz="4400" dirty="0"/>
              <a:t>Los Angeles World Airports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F6B9D-4E84-4399-AECC-9A514B36C05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76200" y="6062990"/>
            <a:ext cx="2209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latin typeface="Arial" charset="0"/>
              </a:rPr>
              <a:t>Rev. 8 / 2020</a:t>
            </a:r>
          </a:p>
        </p:txBody>
      </p:sp>
      <p:pic>
        <p:nvPicPr>
          <p:cNvPr id="3" name="Picture 2" descr="C:\Users\a19jxl\Pictures\New Logo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48947"/>
            <a:ext cx="2354263" cy="4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1" y="1840089"/>
            <a:ext cx="7721534" cy="4659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pPr algn="ctr"/>
            <a:r>
              <a:rPr lang="en-US" sz="3200" b="1" i="1" dirty="0"/>
              <a:t>Current Contract Status Report: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1981200"/>
            <a:ext cx="990600" cy="4518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2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A0197-DCE1-43D3-8995-A9FCA2D1A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271" y="1904999"/>
            <a:ext cx="7362129" cy="44326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r>
              <a:rPr lang="en-US" sz="3200" b="1" i="1" dirty="0"/>
              <a:t>LAWA Concessions Overview</a:t>
            </a:r>
          </a:p>
        </p:txBody>
      </p:sp>
    </p:spTree>
    <p:extLst>
      <p:ext uri="{BB962C8B-B14F-4D97-AF65-F5344CB8AC3E}">
        <p14:creationId xmlns:p14="http://schemas.microsoft.com/office/powerpoint/2010/main" val="428171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66725"/>
          </a:xfrm>
        </p:spPr>
        <p:txBody>
          <a:bodyPr/>
          <a:lstStyle/>
          <a:p>
            <a:r>
              <a:rPr lang="en-US" sz="3200" b="1" i="1" dirty="0"/>
              <a:t>LAWA’s Current Concession Operators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8A397-B633-42D5-ADA7-3E248B9384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72" y="1447800"/>
            <a:ext cx="4093456" cy="51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15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r>
              <a:rPr lang="en-US" sz="3200" b="1" i="1" dirty="0"/>
              <a:t>LAWA Concession Opportunities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3B72E-FEE0-40B1-B058-1F314D2F6B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10793"/>
            <a:ext cx="8386482" cy="29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2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r>
              <a:rPr lang="en-US" sz="3200" b="1" i="1" dirty="0"/>
              <a:t>LAWA Concession Timelines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FD877C-81E6-4927-B680-AFAA31932C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86000"/>
            <a:ext cx="8604486" cy="24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7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838200"/>
          </a:xfrm>
        </p:spPr>
        <p:txBody>
          <a:bodyPr/>
          <a:lstStyle/>
          <a:p>
            <a:r>
              <a:rPr lang="en-US" sz="3200" b="1" dirty="0"/>
              <a:t>Concessions 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BB2EB-10CF-4116-B123-B89379A54BD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Concessions Questions: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Isela Toledo:  </a:t>
            </a:r>
            <a:r>
              <a:rPr lang="en-US" sz="3200" u="sng" dirty="0">
                <a:latin typeface="+mj-lt"/>
              </a:rPr>
              <a:t>Commercial Development Group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  <a:hlinkClick r:id="rId2"/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hlinkClick r:id="rId2"/>
              </a:rPr>
              <a:t>ITOLEDO@LAWA.ORG</a:t>
            </a:r>
            <a:endParaRPr lang="en-US" sz="3200" dirty="0">
              <a:latin typeface="+mj-lt"/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424-646-5148</a:t>
            </a:r>
          </a:p>
        </p:txBody>
      </p:sp>
    </p:spTree>
    <p:extLst>
      <p:ext uri="{BB962C8B-B14F-4D97-AF65-F5344CB8AC3E}">
        <p14:creationId xmlns:p14="http://schemas.microsoft.com/office/powerpoint/2010/main" val="154356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7159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Request For Bids (RFB)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848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A </a:t>
            </a:r>
            <a:r>
              <a:rPr lang="en-US" altLang="en-US" sz="2400" b="1" dirty="0">
                <a:latin typeface="Arial" charset="0"/>
                <a:cs typeface="Arial" charset="0"/>
              </a:rPr>
              <a:t>Request for Bid</a:t>
            </a:r>
            <a:r>
              <a:rPr lang="en-US" altLang="en-US" sz="2400" dirty="0">
                <a:latin typeface="Arial" charset="0"/>
                <a:cs typeface="Arial" charset="0"/>
              </a:rPr>
              <a:t> is used for the competitive purchase of: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Goods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Equipment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Non-professional services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The contract award is made to the lowest priced bid that is deemed to be: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Responsive – accurate completion of the bid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Responsible – determined to be capable of meeting the specifications</a:t>
            </a:r>
          </a:p>
          <a:p>
            <a:pPr marL="393700" lvl="1" indent="0" eaLnBrk="1" hangingPunct="1">
              <a:lnSpc>
                <a:spcPct val="80000"/>
              </a:lnSpc>
              <a:buClr>
                <a:schemeClr val="tx2"/>
              </a:buClr>
              <a:buNone/>
            </a:pP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Bids can be for individual items, services, or contracts from 1 to 5 years in duration.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C924-60B1-4607-948C-1ED6751376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4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63525" y="938212"/>
            <a:ext cx="7772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2"/>
                </a:solidFill>
                <a:latin typeface="Calibri" pitchFamily="34" charset="0"/>
              </a:rPr>
              <a:t>Important RFB Information to Note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DUE DATE (COVID-19 Info)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There are no exceptions to the stated Due Date and Time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RFB bid submittal must be uploaded through Box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Upload instructions are located on LABAVN RFB page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QUESTIONS &amp; CLARIFICATIONS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Must contact the designated LAWA Procurement Analyst via email for RFBs.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AUTHORIZATION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RFB must be signed by someone authorized to encumber the bidding/proposing company.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PRE-BID MEETINGS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Mandatory vs. Non-mandatory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81413-BABE-4426-A73B-4A0A4606EB0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947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Additional </a:t>
            </a:r>
            <a:r>
              <a:rPr lang="en-US" altLang="en-US" sz="3200" b="1" i="1" dirty="0">
                <a:latin typeface="Calibri" pitchFamily="34" charset="0"/>
              </a:rPr>
              <a:t>RFB </a:t>
            </a:r>
            <a:r>
              <a:rPr lang="en-US" altLang="en-US" sz="3200" b="1" i="1" dirty="0"/>
              <a:t>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600200"/>
            <a:ext cx="8610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COMPLETION OF DOCUMENTS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Bid, Worksheets and Administrative Requirements must be filled out as directed and returned complete, in the order received. Failure to do so may invalidate </a:t>
            </a:r>
            <a:r>
              <a:rPr lang="en-US" sz="2000" dirty="0">
                <a:latin typeface="Arial" charset="0"/>
              </a:rPr>
              <a:t>RFB.</a:t>
            </a:r>
            <a:r>
              <a:rPr lang="en-US" altLang="en-US" sz="20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PAYMENT TERMS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Discount terms of 25 days or more can impact your </a:t>
            </a:r>
            <a:r>
              <a:rPr lang="en-US" sz="2000" dirty="0">
                <a:latin typeface="Arial" charset="0"/>
              </a:rPr>
              <a:t>RFB evaluation</a:t>
            </a:r>
            <a:r>
              <a:rPr lang="en-US" altLang="en-US" sz="2000" dirty="0"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Tx/>
              <a:buSzPct val="100000"/>
              <a:buNone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DEVIATION FROM SPECIFICATIONS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When allowed, bidders desiring to quote on any other comparable make/brand must indicate make/brand and model name/number.</a:t>
            </a: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</a:rPr>
              <a:t>BE CAREFUL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</a:rPr>
              <a:t>Be sure to read and complete the bid documents accurately. Failure to do so may invalidate your RFB</a:t>
            </a:r>
            <a:r>
              <a:rPr lang="en-US" sz="1800" b="1" dirty="0">
                <a:latin typeface="Arial" charset="0"/>
              </a:rPr>
              <a:t>. </a:t>
            </a:r>
            <a:endParaRPr lang="en-US" sz="18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marL="26987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latin typeface="Arial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07E2-C914-4A57-9060-FB37C5EEBB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642350" cy="5635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  Soliciting Bids and Proposals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25475" y="2147371"/>
            <a:ext cx="7848600" cy="3786188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>
                <a:latin typeface="Arial" charset="0"/>
              </a:rPr>
              <a:t>All City of Los Angeles RFB/RFPs are available on: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endParaRPr lang="en-US" altLang="en-US" sz="2400" dirty="0">
              <a:latin typeface="Arial" charset="0"/>
            </a:endParaRPr>
          </a:p>
          <a:p>
            <a:pPr lvl="1" eaLnBrk="1" hangingPunct="1"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The </a:t>
            </a:r>
            <a:r>
              <a:rPr lang="en-US" altLang="en-US" b="1" dirty="0">
                <a:latin typeface="Arial" charset="0"/>
              </a:rPr>
              <a:t>Los Angeles Business Assistance Virtual Network</a:t>
            </a:r>
            <a:r>
              <a:rPr lang="en-US" altLang="en-US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dirty="0">
                <a:latin typeface="Arial" charset="0"/>
              </a:rPr>
              <a:t>web site: </a:t>
            </a:r>
            <a:r>
              <a:rPr lang="en-US" altLang="en-US" u="sng" dirty="0">
                <a:solidFill>
                  <a:srgbClr val="FFFF00"/>
                </a:solidFill>
                <a:latin typeface="Arial" charset="0"/>
                <a:hlinkClick r:id="rId3"/>
              </a:rPr>
              <a:t>www.labavn.org</a:t>
            </a:r>
            <a:r>
              <a:rPr lang="en-US" altLang="en-US" u="sng" dirty="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DE46-F936-48F8-991C-9665821FA29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5933559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 lvl="1" indent="0" eaLnBrk="1" hangingPunct="1">
              <a:buClr>
                <a:schemeClr val="tx2"/>
              </a:buClr>
              <a:buNone/>
            </a:pPr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6918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077200" cy="838200"/>
          </a:xfrm>
        </p:spPr>
        <p:txBody>
          <a:bodyPr/>
          <a:lstStyle/>
          <a:p>
            <a:pPr algn="ctr" eaLnBrk="1" hangingPunct="1"/>
            <a:r>
              <a:rPr lang="en-US" altLang="en-US" sz="3200" b="1" i="1" dirty="0"/>
              <a:t>Los Angeles World Airports</a:t>
            </a:r>
          </a:p>
        </p:txBody>
      </p:sp>
      <p:graphicFrame>
        <p:nvGraphicFramePr>
          <p:cNvPr id="13336" name="Group 24"/>
          <p:cNvGraphicFramePr>
            <a:graphicFrameLocks noGrp="1"/>
          </p:cNvGraphicFramePr>
          <p:nvPr>
            <p:ph sz="half" idx="2"/>
          </p:nvPr>
        </p:nvGraphicFramePr>
        <p:xfrm>
          <a:off x="228600" y="1447800"/>
          <a:ext cx="8435975" cy="451008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LAX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ranked 4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the world for passenger service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2019, airlines served 88,068,013 passengers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Van Nuys Airport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– one of the world’s busiest General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           Aviation airports with almost 220,228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           take-offs annually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Dedicated to non-commercial air travel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nivers Condensed" pitchFamily="34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LA/Palmdale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- LAWA owns and maintains the Palmdale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Land Holdings, previously an FAA-certified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airport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33" name="Picture 20" descr="Van Nuys General Descrip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22" descr="2010_04_LA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4478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23" descr="File:Palmdale Airport Termina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8" y="4419600"/>
            <a:ext cx="21955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F70617-AC56-4157-AA0A-1D73E968FC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993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i="1" dirty="0"/>
              <a:t>Registering w/LABAVN…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919" y="1981200"/>
            <a:ext cx="834628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304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5C34-CC9D-4AFC-A2FA-7A0CA365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i="1" dirty="0"/>
              <a:t>Registering on LABAVN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CACAB-5B30-4CF4-88AF-864FA163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D564E-8955-4DD4-A436-01842DE00A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099310"/>
            <a:ext cx="6324600" cy="40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1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9BAD6-C082-46CA-A7F8-4EABCEF9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578C4-04CD-4402-8B06-FEF7F9B242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38200"/>
            <a:ext cx="5029200" cy="318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461FC7-AE26-4C08-BA89-A23A8EBD3F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223881"/>
            <a:ext cx="5257800" cy="3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85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9A2CD-A2F2-4F18-8C39-0CD53B34AA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295400"/>
            <a:ext cx="5943600" cy="3764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B4870-DB5F-4253-8B23-387B55FB6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800600"/>
            <a:ext cx="5943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66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623CD-DDCC-47A1-BE61-87CC9E37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54886-6005-47A0-AA08-AF48EE2E6B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98321"/>
            <a:ext cx="7391400" cy="4681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482174-3B4E-458E-9E74-265C4E593936}"/>
              </a:ext>
            </a:extLst>
          </p:cNvPr>
          <p:cNvSpPr txBox="1"/>
          <p:nvPr/>
        </p:nvSpPr>
        <p:spPr>
          <a:xfrm>
            <a:off x="3048000" y="1078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https://finance.lacity.org/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54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537AC-C0F7-4A49-8809-9665FCCB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B3672-6B50-40B2-9BA4-4A99DE01B8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838200"/>
            <a:ext cx="6858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DB3C9-1421-41B4-A3ED-4E7EE2BD9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648200"/>
            <a:ext cx="685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12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76C7-F81D-4EAB-8119-8747BD09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66709-0420-4CA1-B00D-1F6BCDA76B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685800"/>
            <a:ext cx="6553200" cy="4150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22310-096F-4748-9B0D-92B0AF2E7E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2" y="3271715"/>
            <a:ext cx="6553198" cy="35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26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76C7-F81D-4EAB-8119-8747BD09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419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394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CAE09-05A6-4944-8210-4CE6C695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1A9E3-860B-4E6A-B135-CF284348C4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838200"/>
            <a:ext cx="6858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715732-3EBD-423C-8653-D0A79442C1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5105400"/>
            <a:ext cx="685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12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06400-8CB7-470D-B659-9921A72A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491DF-C51F-4D3C-A559-D520F88E9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838200"/>
            <a:ext cx="7162800" cy="4536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5497C-28C3-4DFC-8890-FCB299F63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5181600"/>
            <a:ext cx="7162800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1722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55490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642350" cy="9144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Workshop Overview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81200"/>
            <a:ext cx="6553200" cy="4419600"/>
          </a:xfrm>
        </p:spPr>
        <p:txBody>
          <a:bodyPr/>
          <a:lstStyle/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Business Opportunities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Competitive Processes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Registering on LABAVN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Business Assistance Programs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Certification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Administrative Requirements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Next Steps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A08A4-BF4A-4691-AA18-660875A813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3253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166688" y="203200"/>
            <a:ext cx="4572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D9D9D9"/>
                </a:solidFill>
                <a:latin typeface="Tw Cen MT" pitchFamily="34" charset="0"/>
              </a:rPr>
              <a:t>BUSINESS, JOBS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 b="1" dirty="0">
              <a:solidFill>
                <a:srgbClr val="D9D9D9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B0F0"/>
                </a:solidFill>
                <a:latin typeface="Tw Cen MT" pitchFamily="34" charset="0"/>
              </a:rPr>
              <a:t>&amp; SOCIAL RESPONSIBILITY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B0F0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4602163" y="5214938"/>
            <a:ext cx="2203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THE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  <a:hlinkClick r:id="rId4"/>
              </a:rPr>
              <a:t>FUTURE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IS NOW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5613" y="1414463"/>
            <a:ext cx="1903412" cy="42783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212179"/>
                </a:solidFill>
                <a:latin typeface="Tw Cen MT" panose="020B0602020104020603" pitchFamily="34" charset="0"/>
              </a:rPr>
              <a:t>OUR MISSION         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Maximize access to business and job opportunities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Ensure that local, diverse communities benefit from LAWA’S investments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Set the global airport standard for public corporate social responsibility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52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278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858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OPPORTUNITIES- CAPITAL PROGRAM SUMMARY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29008"/>
              </p:ext>
            </p:extLst>
          </p:nvPr>
        </p:nvGraphicFramePr>
        <p:xfrm>
          <a:off x="111125" y="609600"/>
          <a:ext cx="6259513" cy="5557838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34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Major Category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92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Total Project Cost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Major Tenant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$5,584,329,837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2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LAMP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$5,500,000,000*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62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Terminal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$2,149,240,332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56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Utilities &amp; Environmental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$518,148,350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Airside Projects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$451,782,625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38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Security &amp; IT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$427,338,879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Landside Projects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$38,452,770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056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Planning / Study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$24,235,000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$14,693,527,793*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314" name="TextBox 8"/>
          <p:cNvSpPr txBox="1">
            <a:spLocks noChangeArrowheads="1"/>
          </p:cNvSpPr>
          <p:nvPr/>
        </p:nvSpPr>
        <p:spPr bwMode="auto">
          <a:xfrm>
            <a:off x="130175" y="6103938"/>
            <a:ext cx="8640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0000"/>
                </a:solidFill>
                <a:latin typeface="Tw Cen MT" pitchFamily="34" charset="0"/>
              </a:rPr>
              <a:t>*LAMP Subtotal is currently being finalized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Tw Cen MT" pitchFamily="34" charset="0"/>
              </a:rPr>
              <a:t>Note:  Figures are expressed in 2018 dollars and are subject to escalation. Does not include estimate for Asset Renewal or Program Reserve</a:t>
            </a:r>
            <a:r>
              <a:rPr lang="en-US" altLang="en-US" sz="1400" b="1" i="1" dirty="0">
                <a:solidFill>
                  <a:srgbClr val="000000"/>
                </a:solidFill>
                <a:latin typeface="Tw Cen M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183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302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560387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9D9D9"/>
                </a:solidFill>
                <a:latin typeface="Tw Cen MT" pitchFamily="34" charset="0"/>
              </a:rPr>
              <a:t>LAX: OPPORTUNITIES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99"/>
            <a:ext cx="9144000" cy="5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17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326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685482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9D9D9"/>
                </a:solidFill>
                <a:latin typeface="Tw Cen MT" pitchFamily="34" charset="0"/>
              </a:rPr>
              <a:t>LAX: OPPORTUNITIES- ACTIVE PROJECTS</a:t>
            </a:r>
          </a:p>
        </p:txBody>
      </p:sp>
      <p:pic>
        <p:nvPicPr>
          <p:cNvPr id="5632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63" y="1473200"/>
            <a:ext cx="5253037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88990"/>
              </p:ext>
            </p:extLst>
          </p:nvPr>
        </p:nvGraphicFramePr>
        <p:xfrm>
          <a:off x="3814763" y="549275"/>
          <a:ext cx="5253037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PROJECT NAME</a:t>
                      </a:r>
                    </a:p>
                  </a:txBody>
                  <a:tcPr marL="68581" marR="68581" marT="45654" marB="4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DEVELOPER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or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PRIME</a:t>
                      </a:r>
                    </a:p>
                  </a:txBody>
                  <a:tcPr marL="68581" marR="68581" marT="45654" marB="4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APPROX. PROJECT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VALUE</a:t>
                      </a:r>
                      <a:endParaRPr lang="en-US" sz="14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1" marR="68581" marT="45654" marB="456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1074739"/>
            <a:ext cx="3814762" cy="16684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APM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" y="2743200"/>
            <a:ext cx="3814763" cy="14049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CONRAC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04220"/>
              </p:ext>
            </p:extLst>
          </p:nvPr>
        </p:nvGraphicFramePr>
        <p:xfrm>
          <a:off x="1050923" y="2743200"/>
          <a:ext cx="275907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6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8561" marR="68561" marT="45751" marB="457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6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50%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51" marB="457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5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8561" marR="68561" marT="45751" marB="457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2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200" dirty="0">
                        <a:latin typeface="Tw Cen MT" panose="020B0602020104020603" pitchFamily="34" charset="0"/>
                      </a:endParaRP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51" marB="457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72" name="TextBox 13"/>
          <p:cNvSpPr txBox="1">
            <a:spLocks noChangeArrowheads="1"/>
          </p:cNvSpPr>
          <p:nvPr/>
        </p:nvSpPr>
        <p:spPr bwMode="auto">
          <a:xfrm>
            <a:off x="0" y="547688"/>
            <a:ext cx="974725" cy="52228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Tw Cen MT" pitchFamily="34" charset="0"/>
              </a:rPr>
              <a:t>PROJECT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6373" name="TextBox 14"/>
          <p:cNvSpPr txBox="1">
            <a:spLocks noChangeArrowheads="1"/>
          </p:cNvSpPr>
          <p:nvPr/>
        </p:nvSpPr>
        <p:spPr bwMode="auto">
          <a:xfrm>
            <a:off x="985838" y="549275"/>
            <a:ext cx="2828924" cy="738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Tw Cen MT" pitchFamily="34" charset="0"/>
              </a:rPr>
              <a:t>LAMP BUSINESS INCLUSION REQUIREMENTS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FFFFFF"/>
              </a:solidFill>
              <a:latin typeface="Tw Cen MT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23134"/>
              </p:ext>
            </p:extLst>
          </p:nvPr>
        </p:nvGraphicFramePr>
        <p:xfrm>
          <a:off x="1066800" y="1086638"/>
          <a:ext cx="2743200" cy="158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8561" marR="6856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8561" marR="6856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8561" marR="6856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8561" marR="6856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8561" marR="6856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8%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33" marB="457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43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33" marB="457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7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1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100" dirty="0">
                        <a:latin typeface="Tw Cen MT" panose="020B0602020104020603" pitchFamily="34" charset="0"/>
                      </a:endParaRP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17%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33" marB="457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313" y="4148138"/>
            <a:ext cx="3810450" cy="11636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ITF-W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28674"/>
              </p:ext>
            </p:extLst>
          </p:nvPr>
        </p:nvGraphicFramePr>
        <p:xfrm>
          <a:off x="1066799" y="4148138"/>
          <a:ext cx="2743199" cy="12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14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8571" marR="68571"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61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DESIGN &amp; BUILD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68571" marR="68571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2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Plus all firms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named in the proposal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8571" marR="68571" marT="45707" marB="45707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0" y="5311775"/>
            <a:ext cx="3814763" cy="11922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LULEP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Tw Cen MT" panose="020B0602020104020603" pitchFamily="34" charset="0"/>
              </a:rPr>
              <a:t>(contract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Tw Cen MT" panose="020B0602020104020603" pitchFamily="34" charset="0"/>
              </a:rPr>
              <a:t>precedes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Tw Cen MT" panose="020B0602020104020603" pitchFamily="34" charset="0"/>
              </a:rPr>
              <a:t>DVBE ordinance) 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93228"/>
              </p:ext>
            </p:extLst>
          </p:nvPr>
        </p:nvGraphicFramePr>
        <p:xfrm>
          <a:off x="973137" y="5410200"/>
          <a:ext cx="2836863" cy="900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8604" marR="68604" marT="45657" marB="456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DESIGN &amp; BUILD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19.63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12.5%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7.49%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604" marR="68604" marT="45657" marB="456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467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6096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373" name="TextBox 23"/>
          <p:cNvSpPr txBox="1">
            <a:spLocks noChangeArrowheads="1"/>
          </p:cNvSpPr>
          <p:nvPr/>
        </p:nvSpPr>
        <p:spPr bwMode="auto">
          <a:xfrm>
            <a:off x="17463" y="42862"/>
            <a:ext cx="5602287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WHAT YOU SHOULD KNOW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84364" y="691980"/>
          <a:ext cx="5908933" cy="594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6934200" y="481013"/>
            <a:ext cx="1763713" cy="63690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BE PREPARED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The doors of opportunity are open.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Prepare to walk through.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94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652992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349" name="TextBox 23"/>
          <p:cNvSpPr txBox="1">
            <a:spLocks noChangeArrowheads="1"/>
          </p:cNvSpPr>
          <p:nvPr/>
        </p:nvSpPr>
        <p:spPr bwMode="auto">
          <a:xfrm>
            <a:off x="17463" y="64886"/>
            <a:ext cx="6992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SMALL BUSINESS POLICIES &amp; SUPPORT</a:t>
            </a:r>
          </a:p>
        </p:txBody>
      </p:sp>
      <p:grpSp>
        <p:nvGrpSpPr>
          <p:cNvPr id="57350" name="Group 2"/>
          <p:cNvGrpSpPr>
            <a:grpSpLocks/>
          </p:cNvGrpSpPr>
          <p:nvPr/>
        </p:nvGrpSpPr>
        <p:grpSpPr bwMode="auto">
          <a:xfrm>
            <a:off x="4517496" y="2330978"/>
            <a:ext cx="3344863" cy="1416050"/>
            <a:chOff x="-89225" y="3475295"/>
            <a:chExt cx="5110260" cy="1299980"/>
          </a:xfrm>
        </p:grpSpPr>
        <p:sp>
          <p:nvSpPr>
            <p:cNvPr id="57374" name="TextBox 6"/>
            <p:cNvSpPr txBox="1">
              <a:spLocks noChangeArrowheads="1"/>
            </p:cNvSpPr>
            <p:nvPr/>
          </p:nvSpPr>
          <p:spPr bwMode="auto">
            <a:xfrm>
              <a:off x="960962" y="3475295"/>
              <a:ext cx="4060073" cy="129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LAX BUSINESS NAVIGATION &amp; SUPPORT OFFICE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Help small, local, diverse firms navigate LAWA and connect to resources</a:t>
              </a:r>
              <a:endParaRPr lang="en-US" altLang="en-US" sz="1800" i="1" dirty="0">
                <a:solidFill>
                  <a:srgbClr val="242484"/>
                </a:solidFill>
                <a:latin typeface="Tw Cen MT" pitchFamily="34" charset="0"/>
              </a:endParaRPr>
            </a:p>
          </p:txBody>
        </p:sp>
        <p:pic>
          <p:nvPicPr>
            <p:cNvPr id="57375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225" y="3527710"/>
              <a:ext cx="972296" cy="826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1" name="Group 12"/>
          <p:cNvGrpSpPr>
            <a:grpSpLocks/>
          </p:cNvGrpSpPr>
          <p:nvPr/>
        </p:nvGrpSpPr>
        <p:grpSpPr bwMode="auto">
          <a:xfrm>
            <a:off x="4534429" y="3985153"/>
            <a:ext cx="3932503" cy="2215991"/>
            <a:chOff x="82038" y="4618549"/>
            <a:chExt cx="5513257" cy="2216037"/>
          </a:xfrm>
        </p:grpSpPr>
        <p:pic>
          <p:nvPicPr>
            <p:cNvPr id="57372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8" y="4618549"/>
              <a:ext cx="796159" cy="77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3" name="TextBox 9"/>
            <p:cNvSpPr txBox="1">
              <a:spLocks noChangeArrowheads="1"/>
            </p:cNvSpPr>
            <p:nvPr/>
          </p:nvSpPr>
          <p:spPr bwMode="auto">
            <a:xfrm>
              <a:off x="951358" y="4618549"/>
              <a:ext cx="4643937" cy="221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NEW!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BUILDLAX- THE LAWA CONTRACTOR DEVELOPMENT ACADEMY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Provides small contractors support and preparation to address the challenges they may encounter  accessing contract opportunities on LAWA projects.</a:t>
              </a:r>
            </a:p>
          </p:txBody>
        </p:sp>
      </p:grpSp>
      <p:grpSp>
        <p:nvGrpSpPr>
          <p:cNvPr id="57352" name="Group 14"/>
          <p:cNvGrpSpPr>
            <a:grpSpLocks/>
          </p:cNvGrpSpPr>
          <p:nvPr/>
        </p:nvGrpSpPr>
        <p:grpSpPr bwMode="auto">
          <a:xfrm>
            <a:off x="4495800" y="652992"/>
            <a:ext cx="3667126" cy="1427162"/>
            <a:chOff x="-299366" y="728999"/>
            <a:chExt cx="6421033" cy="1428466"/>
          </a:xfrm>
        </p:grpSpPr>
        <p:pic>
          <p:nvPicPr>
            <p:cNvPr id="57370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9366" y="728999"/>
              <a:ext cx="1756937" cy="910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1" name="TextBox 11"/>
            <p:cNvSpPr txBox="1">
              <a:spLocks noChangeArrowheads="1"/>
            </p:cNvSpPr>
            <p:nvPr/>
          </p:nvSpPr>
          <p:spPr bwMode="auto">
            <a:xfrm>
              <a:off x="1104367" y="771900"/>
              <a:ext cx="5017300" cy="138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ESTABLISH LAWA CONTRACTOR RECRUITMENT PIPELINE PARTNERSHIPS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Build a pipeline of firms at various levels of readiness</a:t>
              </a:r>
              <a:endParaRPr lang="en-US" altLang="en-US" sz="1800" i="1" dirty="0">
                <a:solidFill>
                  <a:srgbClr val="242484"/>
                </a:solidFill>
                <a:latin typeface="Tw Cen MT" pitchFamily="34" charset="0"/>
              </a:endParaRPr>
            </a:p>
          </p:txBody>
        </p:sp>
      </p:grpSp>
      <p:sp>
        <p:nvSpPr>
          <p:cNvPr id="57369" name="Rectangle 15"/>
          <p:cNvSpPr>
            <a:spLocks noChangeArrowheads="1"/>
          </p:cNvSpPr>
          <p:nvPr/>
        </p:nvSpPr>
        <p:spPr bwMode="auto">
          <a:xfrm>
            <a:off x="76729" y="6477000"/>
            <a:ext cx="891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  <a:hlinkClick r:id="rId6"/>
              </a:rPr>
              <a:t>http://www.lawa.org</a:t>
            </a: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</a:rPr>
              <a:t> - &gt; About LAWA - &gt; Business Opportunities - &gt; Administrative Requirements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66" y="2078622"/>
            <a:ext cx="40481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07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939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76200" y="76200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>
                <a:solidFill>
                  <a:schemeClr val="tx2"/>
                </a:solidFill>
                <a:latin typeface="Tw Cen MT" pitchFamily="34" charset="0"/>
              </a:rPr>
              <a:t>BUSINESS, JOBS &amp; SOCIAL RESPONSIBILITY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5557355"/>
            <a:ext cx="6689725" cy="128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FFFFFF"/>
                </a:solidFill>
                <a:latin typeface="Tw Cen MT"/>
              </a:rPr>
              <a:t>For general inquires, contact the Business Jobs and </a:t>
            </a:r>
            <a:endParaRPr lang="en-US" sz="1100" b="1" kern="1400" dirty="0">
              <a:solidFill>
                <a:srgbClr val="000000"/>
              </a:solidFill>
              <a:latin typeface="Calibri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FFFFFF"/>
                </a:solidFill>
                <a:latin typeface="Tw Cen MT"/>
              </a:rPr>
              <a:t>Social Responsibility Division at </a:t>
            </a:r>
            <a:r>
              <a:rPr lang="en-US" b="1" u="sng" kern="1400" dirty="0">
                <a:solidFill>
                  <a:srgbClr val="FFFFFF"/>
                </a:solidFill>
                <a:latin typeface="Tw Cen MT"/>
                <a:hlinkClick r:id="rId4"/>
              </a:rPr>
              <a:t>BusinessandJobs@lawa.org</a:t>
            </a:r>
            <a:r>
              <a:rPr lang="en-US" b="1" kern="1400" dirty="0">
                <a:solidFill>
                  <a:srgbClr val="FFFFFF"/>
                </a:solidFill>
                <a:latin typeface="Tw Cen MT"/>
              </a:rPr>
              <a:t> or (424) 646 -7300. </a:t>
            </a:r>
            <a:endParaRPr lang="en-US" sz="1100" b="1" kern="1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kern="1400" dirty="0">
                <a:solidFill>
                  <a:srgbClr val="000000"/>
                </a:solidFill>
                <a:latin typeface="Calibri"/>
              </a:rPr>
              <a:t> </a:t>
            </a:r>
            <a:endParaRPr lang="en-US" sz="1100" kern="140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447800"/>
            <a:ext cx="510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dirty="0">
                <a:latin typeface="Tw Cen MT" pitchFamily="34" charset="0"/>
              </a:rPr>
              <a:t>For more information please contact: </a:t>
            </a:r>
          </a:p>
          <a:p>
            <a:pPr algn="ctr">
              <a:defRPr/>
            </a:pPr>
            <a:r>
              <a:rPr lang="en-US" altLang="en-US" sz="2400" b="1" dirty="0">
                <a:latin typeface="Tw Cen MT" pitchFamily="34" charset="0"/>
              </a:rPr>
              <a:t>Chamberlain </a:t>
            </a:r>
            <a:r>
              <a:rPr lang="en-US" altLang="en-US" sz="2400" b="1" dirty="0" err="1">
                <a:latin typeface="Tw Cen MT" pitchFamily="34" charset="0"/>
              </a:rPr>
              <a:t>Duru</a:t>
            </a:r>
            <a:endParaRPr lang="en-US" altLang="en-US" sz="2400" b="1" dirty="0">
              <a:latin typeface="Tw Cen MT" pitchFamily="34" charset="0"/>
            </a:endParaRPr>
          </a:p>
          <a:p>
            <a:pPr algn="ctr">
              <a:defRPr/>
            </a:pPr>
            <a:r>
              <a:rPr lang="en-US" altLang="en-US" sz="2400" b="1" dirty="0">
                <a:latin typeface="Tw Cen MT" pitchFamily="34" charset="0"/>
              </a:rPr>
              <a:t>CDURU@lawa.org |(424) 646-5374 </a:t>
            </a:r>
          </a:p>
          <a:p>
            <a:pPr>
              <a:defRPr/>
            </a:pPr>
            <a:endParaRPr lang="en-US" altLang="en-US" sz="24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22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3253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166688" y="127000"/>
            <a:ext cx="8458200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D9D9D9"/>
                </a:solidFill>
                <a:latin typeface="Tw Cen MT" pitchFamily="34" charset="0"/>
              </a:rPr>
              <a:t>BUSINESS, JOBS &amp; SOCIAL RESPONSIBILITY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 b="1" dirty="0">
              <a:solidFill>
                <a:srgbClr val="D9D9D9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B0F0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B0F0"/>
                </a:solidFill>
                <a:latin typeface="Tw Cen MT" pitchFamily="34" charset="0"/>
              </a:rPr>
              <a:t>FIRST SOURCE HIRING PROGRAM</a:t>
            </a:r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4602163" y="5214938"/>
            <a:ext cx="2203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THE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  <a:hlinkClick r:id="rId4"/>
              </a:rPr>
              <a:t>FUTURE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IS NOW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45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2400" b="1" dirty="0">
                <a:solidFill>
                  <a:srgbClr val="D9D9D9"/>
                </a:solidFill>
                <a:latin typeface="Tw Cen MT" pitchFamily="34" charset="0"/>
              </a:rPr>
              <a:t>FIRST SOURCE HIRING PROGRAM (FSHP)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5455444" y="3169441"/>
            <a:ext cx="6858001" cy="51911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62000"/>
            <a:ext cx="8686800" cy="60959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Designed to provide employment information to all residents from local communities surrounding the airport and those impacted by airport operations.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en-US" sz="20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Requires employers and sub-contractors to participate in the program by posting and promoting their jobs on </a:t>
            </a:r>
            <a:r>
              <a:rPr lang="en-US" altLang="en-US" sz="2400" dirty="0">
                <a:cs typeface="Calibri" panose="020F0502020204030204" pitchFamily="34" charset="0"/>
                <a:hlinkClick r:id="rId2"/>
              </a:rPr>
              <a:t>www.jobsatlax.org</a:t>
            </a:r>
            <a:r>
              <a:rPr lang="en-US" altLang="en-US" sz="2400" dirty="0"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en-US" sz="20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Employers can post their jobs manually and communicate with job seekers directly.    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20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Currently the website has 100,000+ active job seeker accounts and 50,000+ searchable resumes.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20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FSHP services are provided at no cost to your company.</a:t>
            </a:r>
          </a:p>
        </p:txBody>
      </p:sp>
    </p:spTree>
    <p:extLst>
      <p:ext uri="{BB962C8B-B14F-4D97-AF65-F5344CB8AC3E}">
        <p14:creationId xmlns:p14="http://schemas.microsoft.com/office/powerpoint/2010/main" val="331549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2400" b="1" dirty="0">
                <a:solidFill>
                  <a:srgbClr val="D9D9D9"/>
                </a:solidFill>
                <a:latin typeface="Tw Cen MT" pitchFamily="34" charset="0"/>
              </a:rPr>
              <a:t>FIRST SOURCE HIRING PROGRAM (FSHP)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5455444" y="3169441"/>
            <a:ext cx="6858001" cy="51911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963" y="1188720"/>
            <a:ext cx="8629650" cy="49834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>
                <a:cs typeface="Calibri" panose="020F0502020204030204" pitchFamily="34" charset="0"/>
              </a:rPr>
              <a:t>Contact FSHP to register at </a:t>
            </a:r>
            <a:r>
              <a:rPr lang="en-US" altLang="en-US" dirty="0">
                <a:cs typeface="Calibri" panose="020F0502020204030204" pitchFamily="34" charset="0"/>
                <a:hlinkClick r:id="rId2"/>
              </a:rPr>
              <a:t>gacarter@agile1.com</a:t>
            </a:r>
            <a:r>
              <a:rPr lang="en-US" altLang="en-US" dirty="0">
                <a:cs typeface="Calibri" panose="020F0502020204030204" pitchFamily="34" charset="0"/>
              </a:rPr>
              <a:t> once an LAX contract has started.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>
                <a:cs typeface="Calibri" panose="020F0502020204030204" pitchFamily="34" charset="0"/>
              </a:rPr>
              <a:t>Designate a liaison to work with FSHP (i.e. General Manager or Human Resources personnel).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>
                <a:cs typeface="Calibri" panose="020F0502020204030204" pitchFamily="34" charset="0"/>
              </a:rPr>
              <a:t>Work with FSHP to post jobs online and utilize the features of the system to hire prospective employees.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8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1295400"/>
            <a:ext cx="4576042" cy="3048000"/>
          </a:xfrm>
          <a:prstGeom prst="rect">
            <a:avLst/>
          </a:prstGeom>
          <a:effectLst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356600" cy="6397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Business Opportunities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458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   LAWA procures over $500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	million annually in Request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	for Bids (RFBs):</a:t>
            </a:r>
            <a:endParaRPr lang="en-US" altLang="en-US" sz="1800" dirty="0"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Goods and Equipment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Materials and Supplies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Non-professional services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>
              <a:latin typeface="Arial" charset="0"/>
            </a:endParaRPr>
          </a:p>
          <a:p>
            <a:pPr marL="668337" lvl="2" indent="0" eaLnBrk="1" hangingPunct="1">
              <a:lnSpc>
                <a:spcPct val="120000"/>
              </a:lnSpc>
              <a:buClr>
                <a:schemeClr val="tx2"/>
              </a:buClr>
              <a:buNone/>
            </a:pPr>
            <a:endParaRPr lang="en-US" altLang="en-US" sz="1800" dirty="0"/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9598F-1962-48E5-82EB-4A7D33FE9D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B96455-AEAD-4466-BDF8-768A5CE8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   LAWA has administered over $14 Billion in Request for Proposals (RFPs):</a:t>
            </a:r>
            <a:endParaRPr lang="en-US" altLang="en-US" sz="1800" dirty="0"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Construction Projects (Planning &amp; Development Group)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Professional Services including On-Call contracts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>
              <a:latin typeface="Arial" charset="0"/>
            </a:endParaRPr>
          </a:p>
          <a:p>
            <a:pPr marL="668337" lvl="2" indent="0" eaLnBrk="1" hangingPunct="1">
              <a:lnSpc>
                <a:spcPct val="120000"/>
              </a:lnSpc>
              <a:buClr>
                <a:schemeClr val="tx2"/>
              </a:buClr>
              <a:buFont typeface="Wingdings 2" pitchFamily="18" charset="2"/>
              <a:buNone/>
            </a:pPr>
            <a:endParaRPr lang="en-US" altLang="en-US" sz="1800" dirty="0"/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51394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2400" b="1" dirty="0">
                <a:solidFill>
                  <a:srgbClr val="D9D9D9"/>
                </a:solidFill>
                <a:latin typeface="Tw Cen MT" pitchFamily="34" charset="0"/>
              </a:rPr>
              <a:t>FIRST SOURCE HIRING PROGRAM (FSHP)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5455444" y="3169441"/>
            <a:ext cx="6858001" cy="51911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959" y="1238596"/>
            <a:ext cx="8858250" cy="493360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b="1" i="1" dirty="0">
                <a:cs typeface="Calibri" panose="020F0502020204030204" pitchFamily="34" charset="0"/>
              </a:rPr>
              <a:t>For more information, please contact: 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dirty="0">
                <a:cs typeface="Calibri" panose="020F0502020204030204" pitchFamily="34" charset="0"/>
              </a:rPr>
              <a:t>Gabriela Carter: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dirty="0">
                <a:cs typeface="Calibri" panose="020F0502020204030204" pitchFamily="34" charset="0"/>
              </a:rPr>
              <a:t>Business, Jobs and Social Responsibility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dirty="0">
                <a:cs typeface="Calibri" panose="020F0502020204030204" pitchFamily="34" charset="0"/>
              </a:rPr>
              <a:t>First Source Hiring Program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dirty="0">
                <a:cs typeface="Calibri" panose="020F0502020204030204" pitchFamily="34" charset="0"/>
              </a:rPr>
              <a:t>6053 W. Century Blvd., Suite 300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dirty="0">
                <a:cs typeface="Calibri" panose="020F0502020204030204" pitchFamily="34" charset="0"/>
              </a:rPr>
              <a:t>Los Angeles, CA  90045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5100" b="1" dirty="0">
              <a:cs typeface="Calibri" panose="020F0502020204030204" pitchFamily="34" charset="0"/>
            </a:endParaRP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b="1" dirty="0">
                <a:cs typeface="Calibri" panose="020F0502020204030204" pitchFamily="34" charset="0"/>
              </a:rPr>
              <a:t>Phone:  (424) 646-7300 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5100" dirty="0">
              <a:cs typeface="Calibri" panose="020F0502020204030204" pitchFamily="34" charset="0"/>
            </a:endParaRP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dirty="0">
                <a:cs typeface="Calibri" panose="020F0502020204030204" pitchFamily="34" charset="0"/>
              </a:rPr>
              <a:t>Website:  </a:t>
            </a:r>
            <a:r>
              <a:rPr lang="en-US" altLang="en-US" sz="5100" dirty="0">
                <a:cs typeface="Calibri" panose="020F0502020204030204" pitchFamily="34" charset="0"/>
                <a:hlinkClick r:id="rId2"/>
              </a:rPr>
              <a:t>www.jobsatlax.org</a:t>
            </a:r>
            <a:r>
              <a:rPr lang="en-US" altLang="en-US" sz="5100" dirty="0">
                <a:cs typeface="Calibri" panose="020F0502020204030204" pitchFamily="34" charset="0"/>
              </a:rPr>
              <a:t> 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5100" dirty="0">
              <a:cs typeface="Calibri" panose="020F0502020204030204" pitchFamily="34" charset="0"/>
            </a:endParaRP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dirty="0">
                <a:cs typeface="Calibri" panose="020F0502020204030204" pitchFamily="34" charset="0"/>
              </a:rPr>
              <a:t>Email: </a:t>
            </a:r>
            <a:r>
              <a:rPr lang="en-US" altLang="en-US" sz="5100" dirty="0">
                <a:cs typeface="Calibri" panose="020F0502020204030204" pitchFamily="34" charset="0"/>
                <a:hlinkClick r:id="rId3"/>
              </a:rPr>
              <a:t>gcarter@agile1.com</a:t>
            </a:r>
            <a:r>
              <a:rPr lang="en-US" altLang="en-US" sz="5100" dirty="0">
                <a:cs typeface="Calibri" panose="020F0502020204030204" pitchFamily="34" charset="0"/>
              </a:rPr>
              <a:t> 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2143073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altLang="en-US" sz="3200" b="1" i="1" dirty="0"/>
          </a:p>
          <a:p>
            <a:pPr marL="0" indent="0" algn="ctr">
              <a:buFont typeface="Wingdings 2" pitchFamily="18" charset="2"/>
              <a:buNone/>
            </a:pPr>
            <a:endParaRPr lang="en-US" altLang="en-US" sz="3200" b="1" i="1" dirty="0"/>
          </a:p>
          <a:p>
            <a:pPr marL="0" indent="0" algn="ctr">
              <a:buFont typeface="Wingdings 2" pitchFamily="18" charset="2"/>
              <a:buNone/>
            </a:pPr>
            <a:r>
              <a:rPr lang="en-US" altLang="en-US" sz="3200" b="1" i="1" dirty="0">
                <a:latin typeface="+mj-lt"/>
              </a:rPr>
              <a:t>Contractor Development and Bonding Program</a:t>
            </a:r>
          </a:p>
          <a:p>
            <a:pPr marL="0" indent="0" algn="ctr">
              <a:buFont typeface="Wingdings 2" pitchFamily="18" charset="2"/>
              <a:buNone/>
            </a:pPr>
            <a:endParaRPr lang="en-US" altLang="en-US" sz="3200" b="1" i="1" dirty="0">
              <a:latin typeface="+mj-lt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n-US" altLang="en-US" sz="3200" b="1" i="1" dirty="0">
                <a:latin typeface="+mj-lt"/>
              </a:rPr>
              <a:t>Rosa Osorio</a:t>
            </a:r>
            <a:endParaRPr lang="en-US" altLang="en-US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B49D5-2102-4E2E-AF70-98290E986AC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51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5455444" y="3169441"/>
            <a:ext cx="6858001" cy="51911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775" y="8382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LAWA helps certified firms with gaining access to supportive services in the areas of bonding and insurance.</a:t>
            </a:r>
          </a:p>
          <a:p>
            <a:endParaRPr lang="en-US" sz="2800" dirty="0">
              <a:latin typeface="Tw Cen MT" panose="020B0602020104020603" pitchFamily="34" charset="0"/>
            </a:endParaRPr>
          </a:p>
          <a:p>
            <a:r>
              <a:rPr lang="en-US" sz="2800" dirty="0">
                <a:latin typeface="Tw Cen MT" panose="020B0602020104020603" pitchFamily="34" charset="0"/>
              </a:rPr>
              <a:t>The City of Los Angeles’ Contractor Development and Bonding Program </a:t>
            </a:r>
            <a:r>
              <a:rPr lang="en-US" sz="2800" b="1" dirty="0">
                <a:latin typeface="Tw Cen MT" panose="020B0602020104020603" pitchFamily="34" charset="0"/>
              </a:rPr>
              <a:t>(CDABP) </a:t>
            </a:r>
            <a:r>
              <a:rPr lang="en-US" sz="2800" dirty="0">
                <a:latin typeface="Tw Cen MT" panose="020B0602020104020603" pitchFamily="34" charset="0"/>
              </a:rPr>
              <a:t>is available to all small local contractors planning to bid on city contracts and subcontracts through a partnership with  </a:t>
            </a:r>
            <a:r>
              <a:rPr lang="en-US" sz="2800" dirty="0" err="1">
                <a:latin typeface="Tw Cen MT" panose="020B0602020104020603" pitchFamily="34" charset="0"/>
              </a:rPr>
              <a:t>Merriwether</a:t>
            </a:r>
            <a:r>
              <a:rPr lang="en-US" sz="2800" dirty="0">
                <a:latin typeface="Tw Cen MT" panose="020B0602020104020603" pitchFamily="34" charset="0"/>
              </a:rPr>
              <a:t> &amp; Williams Insurance Services </a:t>
            </a:r>
            <a:r>
              <a:rPr lang="en-US" sz="2800" dirty="0">
                <a:latin typeface="Tw Cen MT" panose="020B0602020104020603" pitchFamily="34" charset="0"/>
                <a:hlinkClick r:id="rId2"/>
              </a:rPr>
              <a:t>www.imwis.com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67586" name="Picture 2" descr="https://gallery.mailchimp.com/41dbad3eab297b1806c54c703/images/23b73556-5c29-408a-9522-8f406b0b432a.pn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2400" b="1" dirty="0">
                <a:solidFill>
                  <a:srgbClr val="D9D9D9"/>
                </a:solidFill>
                <a:latin typeface="Tw Cen MT" pitchFamily="34" charset="0"/>
              </a:rPr>
              <a:t>CONTRACTOR DEVELOPMENT AND BONDING PROGRAM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78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2400" b="1" dirty="0">
                <a:solidFill>
                  <a:srgbClr val="D9D9D9"/>
                </a:solidFill>
                <a:latin typeface="Tw Cen MT" pitchFamily="34" charset="0"/>
              </a:rPr>
              <a:t>CONTRACTOR DEVELOPMENT AND BONDING PROGRAM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5455444" y="3169441"/>
            <a:ext cx="6858001" cy="51911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847724"/>
            <a:ext cx="8229600" cy="54006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>
                <a:solidFill>
                  <a:srgbClr val="7030A0"/>
                </a:solidFill>
                <a:latin typeface="Tw Cen MT" panose="020B0602020104020603" pitchFamily="34" charset="0"/>
              </a:rPr>
              <a:t>CDABP Services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w Cen MT" panose="020B0602020104020603" pitchFamily="34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Bond guarantees up to </a:t>
            </a:r>
            <a:r>
              <a:rPr lang="en-US" b="1" dirty="0">
                <a:latin typeface="Tw Cen MT" panose="020B0602020104020603" pitchFamily="34" charset="0"/>
                <a:cs typeface="Arial" pitchFamily="34" charset="0"/>
              </a:rPr>
              <a:t>40%</a:t>
            </a: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 to a maximum of </a:t>
            </a:r>
            <a:r>
              <a:rPr lang="en-US" b="1" dirty="0">
                <a:latin typeface="Tw Cen MT" panose="020B0602020104020603" pitchFamily="34" charset="0"/>
                <a:cs typeface="Arial" pitchFamily="34" charset="0"/>
              </a:rPr>
              <a:t>$250,000 </a:t>
            </a: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(whichever is less)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w Cen MT" panose="020B0602020104020603" pitchFamily="34" charset="0"/>
              <a:cs typeface="Arial" pitchFamily="34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Accounting cost subsidy up to </a:t>
            </a:r>
            <a:r>
              <a:rPr lang="en-US" b="1" dirty="0">
                <a:latin typeface="Tw Cen MT" panose="020B0602020104020603" pitchFamily="34" charset="0"/>
                <a:cs typeface="Arial" pitchFamily="34" charset="0"/>
              </a:rPr>
              <a:t>$3,200 </a:t>
            </a: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for financial statements 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w Cen MT" panose="020B0602020104020603" pitchFamily="34" charset="0"/>
              <a:cs typeface="Arial" pitchFamily="34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Funds Administration payment of fees </a:t>
            </a:r>
            <a:r>
              <a:rPr lang="en-US" b="1" dirty="0">
                <a:latin typeface="Tw Cen MT" panose="020B0602020104020603" pitchFamily="34" charset="0"/>
                <a:cs typeface="Arial" pitchFamily="34" charset="0"/>
              </a:rPr>
              <a:t>1%</a:t>
            </a: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 of contract price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Tw Cen MT" panose="020B0602020104020603" pitchFamily="34" charset="0"/>
              <a:cs typeface="Arial" pitchFamily="34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Contractor Development: Development Plan and Marketing Profile, Self-Assessment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w Cen MT" panose="020B0602020104020603" pitchFamily="34" charset="0"/>
              <a:cs typeface="Arial" pitchFamily="34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Training: individual counseling and group workshops on bonding, financing and business management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32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2400" b="1" dirty="0">
                <a:solidFill>
                  <a:srgbClr val="D9D9D9"/>
                </a:solidFill>
                <a:latin typeface="Tw Cen MT" pitchFamily="34" charset="0"/>
              </a:rPr>
              <a:t>CONTRACTOR DEVELOPMENT AND BONDING PROGRAM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5455444" y="3169441"/>
            <a:ext cx="6858001" cy="51911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143000"/>
            <a:ext cx="8229600" cy="4876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000" b="1" i="1" dirty="0">
                <a:latin typeface="Tw Cen MT" panose="020B0602020104020603" pitchFamily="34" charset="0"/>
                <a:cs typeface="Arial" pitchFamily="34" charset="0"/>
              </a:rPr>
              <a:t>Measuring Program Success…</a:t>
            </a:r>
            <a:endParaRPr lang="en-US" sz="3000" b="1" dirty="0">
              <a:latin typeface="Tw Cen MT" panose="020B0602020104020603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000" b="1" dirty="0">
                <a:latin typeface="Tw Cen MT" panose="020B0602020104020603" pitchFamily="34" charset="0"/>
                <a:cs typeface="Arial" pitchFamily="34" charset="0"/>
              </a:rPr>
              <a:t>City of Los Angeles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</a:rPr>
              <a:t>$162,557,255 in Bid Bonds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</a:rPr>
              <a:t>$37,721,894 in Bid Bonds for LAWA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</a:rPr>
              <a:t>$64,606,661 in Final Bonds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</a:rPr>
              <a:t>$19,521,894 in Final Bonds For LAWA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3000" dirty="0">
              <a:latin typeface="Tw Cen MT" panose="020B0602020104020603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000" b="1" i="1" dirty="0">
                <a:solidFill>
                  <a:srgbClr val="7030A0"/>
                </a:solidFill>
                <a:latin typeface="Tw Cen MT" panose="020B0602020104020603" pitchFamily="34" charset="0"/>
                <a:cs typeface="Arial" pitchFamily="34" charset="0"/>
              </a:rPr>
              <a:t>For more information, please contact: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000" b="1" dirty="0">
                <a:latin typeface="Tw Cen MT" panose="020B0602020104020603" pitchFamily="34" charset="0"/>
                <a:cs typeface="Arial" pitchFamily="34" charset="0"/>
              </a:rPr>
              <a:t>Rosa  Osorio, Account Manager  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000" b="1" dirty="0">
                <a:latin typeface="Tw Cen MT" panose="020B0602020104020603" pitchFamily="34" charset="0"/>
                <a:cs typeface="Arial" pitchFamily="34" charset="0"/>
              </a:rPr>
              <a:t>(424) 646-7312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  <a:hlinkClick r:id="rId2"/>
              </a:rPr>
              <a:t>rosa@imwis.com</a:t>
            </a:r>
            <a:endParaRPr lang="en-US" sz="3000" dirty="0">
              <a:latin typeface="Tw Cen MT" panose="020B0602020104020603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6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143000"/>
            <a:ext cx="6477000" cy="5334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b="1" i="1" dirty="0">
                <a:solidFill>
                  <a:schemeClr val="tx2"/>
                </a:solidFill>
                <a:latin typeface="+mj-lt"/>
              </a:rPr>
              <a:t>  GETTING CERTIFIED </a:t>
            </a:r>
          </a:p>
          <a:p>
            <a:pPr algn="ctr">
              <a:buFontTx/>
              <a:buNone/>
              <a:defRPr/>
            </a:pPr>
            <a:endParaRPr lang="en-US" sz="1300" dirty="0">
              <a:solidFill>
                <a:srgbClr val="FF660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Small Business Enterprise (SBE-Proprietary)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Small Local Business (SLB)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Local Business Enterprise (LBE)</a:t>
            </a:r>
          </a:p>
          <a:p>
            <a:pPr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Certification Recognition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Local Small Business Enterprise (LSBE)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Disabled Veterans Business Enterprise (DVBE)(LAWA)</a:t>
            </a:r>
          </a:p>
          <a:p>
            <a:pPr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Federal Programs Certification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Disadvantaged Business Enterprise (DBE)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Airport Concessions DBE (ACDBE)</a:t>
            </a:r>
          </a:p>
          <a:p>
            <a:pPr algn="ctr">
              <a:buFontTx/>
              <a:buNone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  <a:defRPr/>
            </a:pPr>
            <a:endParaRPr lang="en-US" sz="3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4D2-0601-45DE-9040-2D07893B8FA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23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914400"/>
          </a:xfrm>
        </p:spPr>
        <p:txBody>
          <a:bodyPr/>
          <a:lstStyle/>
          <a:p>
            <a:r>
              <a:rPr lang="en-US" altLang="en-US" sz="3200" b="1" i="1" dirty="0"/>
              <a:t>SBE (Proprietary) Certification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3429000"/>
          </a:xfr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Requirements: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 is independently owned and operated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 meets small business criteria set forth by the Small Business Administration (8a) Business Development Program or State DGS Small Business Program, whichever standard is higher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 for procurements opportunities calling for SBE (proprietary)-certified firms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Process: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If certified by one of the agencies on the following chart, provide copy of the SBE certification; OR if not, submit SBE (Proprietary) Application for processing.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Certification is good for two years.</a:t>
            </a: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66E01-28D9-4694-BAE5-E83BE1ED1DC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A94DE9-FAEC-4A4D-9412-B9D45991B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8229600" cy="1371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https://bca.lacity.org/Uploads/cca/SBE%20%28Proprietary%29%20Application.pdf </a:t>
            </a:r>
          </a:p>
          <a:p>
            <a:pPr marL="631825" indent="-631825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Types of Projects: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Construction, professional and non-professional projects valued over $150,000.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91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altLang="en-US" sz="3200" b="1" i="1"/>
              <a:t>SBE (Proprietary) Certification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762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If your firm is currently certified with one of the following agencies you do </a:t>
            </a:r>
            <a:r>
              <a:rPr lang="en-US" sz="1400" b="1" u="sng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NOT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need to go through the Certification process, simply </a:t>
            </a:r>
            <a:r>
              <a:rPr lang="en-US" sz="1400" dirty="0">
                <a:latin typeface="Arial" charset="0"/>
                <a:ea typeface="Times New Roman" pitchFamily="18" charset="0"/>
                <a:cs typeface="Arial" charset="0"/>
              </a:rPr>
              <a:t>submit a copy of your certification to a Certification analyst or with your bid/proposal</a:t>
            </a:r>
            <a:r>
              <a:rPr lang="en-US" sz="1600" dirty="0"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1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endParaRPr lang="en-US" sz="1000" b="1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Los Angeles</a:t>
            </a:r>
          </a:p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Los Angeles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000" dirty="0"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34A66-65C2-4118-9BF6-CA49977F59C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309650"/>
              </p:ext>
            </p:extLst>
          </p:nvPr>
        </p:nvGraphicFramePr>
        <p:xfrm>
          <a:off x="457200" y="1676400"/>
          <a:ext cx="8153400" cy="4652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CERTIFYING AGENCY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ACCEPTED BY LAWA FOR SBE (PROPRIETARY)?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Small Business Administration (SBA)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SBA 8(a) Business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Devpt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Program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of California Department of General Services (DGS)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SB, SB-Public Works, SB (micro)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Department of Transportation (CALTRANS)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SMBE, SWBE, DBE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L.A. County Metropolitan Transportation Authority (METRO)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SBE, DBE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Unified Certification Program (CUCP) Agencies: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California Department of Transportation (CALTRANS) </a:t>
                      </a:r>
                    </a:p>
                    <a:p>
                      <a:pPr marL="111125" marR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Fresno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Los Angeles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11125" marR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L.A. County Metropolitan Transportation Authority (METRO)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Diego County Regional Airport Authority (SAN)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Bay Area Rapid Transit District (BART)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International Airport (SFO)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Municipal Transportation Agency (SFMTA)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Mateo County Transit District (SAMTRANS)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Clara Valley Transportation Authority (VTA)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 </a:t>
                      </a:r>
                      <a:endParaRPr lang="en-US" sz="1100" dirty="0">
                        <a:solidFill>
                          <a:srgbClr val="F18F2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Women’s Chamber of Commerce (USWCC)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WOSB, EDWOSB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Women’s Business Enterprise Council West (WBEC-WEST)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Women Business Owners Corporation (NWBOC)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WOSB, EDWOSB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Los Angeles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SBE,  SLB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r>
                        <a:rPr lang="en-US" sz="1100" u="sng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Los Angeles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LSBE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767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337550" cy="609600"/>
          </a:xfrm>
        </p:spPr>
        <p:txBody>
          <a:bodyPr/>
          <a:lstStyle/>
          <a:p>
            <a:r>
              <a:rPr lang="en-US" altLang="en-US" sz="3200" b="1" i="1"/>
              <a:t>Small Local Business (SLB) Certification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676400"/>
            <a:ext cx="8077200" cy="4495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  <a:endParaRPr lang="en-US" alt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Principal office located in the County of Los Angeles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Gross receipts (including affiliates) for the previous fiscal year must be less than $3 million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b="1" dirty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Certified SLB responsible bidders on procurement contracts under $100,000 given a 10% deduction on their bid amount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u="sng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 Process: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Submit hard copies of one page application, copy of current taxes, and BTRC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Certification process is simple and good for two years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52805-D02F-44D6-91F7-EDC32D5836A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B2DAB2-A110-4EEB-A243-DB2194417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8229600" cy="1371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https://bca.lacity.org/Uploads/cca/SLBApplication.pdf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 of Contracts: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 goods and commodities.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77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altLang="en-US" sz="3200" b="1" i="1"/>
              <a:t>LBE Certification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Must have business workspace within the County of Los Angeles: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Headquartered (physically conducts and manages all operations) in the County;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50 of its full-time employees perform work within the boundaries of the County at least 60 percent of their total hours worked on annual basis;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half of its full-time employees work within the boundaries of the County at a minimum of 60 percent of their total regular hours worked on annual basis.</a:t>
            </a:r>
            <a:endParaRPr lang="en-US" sz="16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Current on all City &amp; County taxes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Certified LBEs on procurement contracts over $150,000 are given an 8% deduction on the bid amount or 8 points toward the proposal score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Process (on-line):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Affidavit of Eligibility completed by Local Business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Affidavit posted by Local Business on LABAVN (Mayor’s website) &amp; verified by BCA/LAWA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Certification valid for five years.</a:t>
            </a: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r>
              <a:rPr lang="en-US" sz="1600" dirty="0">
                <a:latin typeface="Arial" charset="0"/>
                <a:cs typeface="Arial" charset="0"/>
              </a:rPr>
              <a:t>    </a:t>
            </a:r>
            <a:endParaRPr lang="en-US" sz="1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4C4C6-78A6-4B63-BB1D-63D7151CAFC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5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7159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Request For Proposals (RFP)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848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A </a:t>
            </a:r>
            <a:r>
              <a:rPr lang="en-US" altLang="en-US" sz="2400" b="1" dirty="0">
                <a:latin typeface="Arial" charset="0"/>
                <a:cs typeface="Arial" charset="0"/>
              </a:rPr>
              <a:t>Request for Proposal </a:t>
            </a:r>
            <a:r>
              <a:rPr lang="en-US" altLang="en-US" sz="2400" dirty="0">
                <a:latin typeface="Arial" charset="0"/>
                <a:cs typeface="Arial" charset="0"/>
              </a:rPr>
              <a:t>is used for the competitive procurement of 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200" dirty="0">
                <a:latin typeface="Arial" charset="0"/>
                <a:cs typeface="Arial" charset="0"/>
              </a:rPr>
              <a:t>Capital Projects (Terminals, Runways, Railroads, etc.)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200" dirty="0">
                <a:latin typeface="Arial" charset="0"/>
                <a:cs typeface="Arial" charset="0"/>
              </a:rPr>
              <a:t>Professional Services (Engineering, Architectural, &amp;/or Environmental Services, etc.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The award is based on the winning score according to the selection criteria which may include: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Concept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Experience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Cost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Etc.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RFP’s can be for individual items, services, or contracts.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C924-60B1-4607-948C-1ED6751376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86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i="1" dirty="0"/>
              <a:t>LBE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" y="1905000"/>
            <a:ext cx="8229600" cy="26670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 registering on LABAVN, download an LBE Affidavit and apply on-line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28700" indent="-1028700"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business, the major eligibility criteria is business workspace/headquarters located within LA County boundaries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1028700" algn="l"/>
              </a:tabLst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LAWA does not accept Harbor’s LBE or LA County LSBE certification.  LBE   </a:t>
            </a:r>
          </a:p>
          <a:p>
            <a:pPr>
              <a:lnSpc>
                <a:spcPct val="90000"/>
              </a:lnSpc>
              <a:buFontTx/>
              <a:buNone/>
              <a:tabLst>
                <a:tab pos="1028700" algn="l"/>
              </a:tabLs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Certification does not apply to contracts that involve the expenditure of funds 	that are not entirely within LAWA’s control; i.e., grants, federal funds, etc.</a:t>
            </a:r>
          </a:p>
        </p:txBody>
      </p:sp>
    </p:spTree>
    <p:extLst>
      <p:ext uri="{BB962C8B-B14F-4D97-AF65-F5344CB8AC3E}">
        <p14:creationId xmlns:p14="http://schemas.microsoft.com/office/powerpoint/2010/main" val="3973790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i="1" dirty="0"/>
              <a:t>LAWA’s Local Small Business Enterprise (LSBE) Certification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no separate LSBE certification process with the City of Los Angeles or with LAWA. In order to qualify as a LAWA LSBE, a firm must be certified as an SBE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LBE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/>
                <a:ea typeface="Times New Roman"/>
              </a:rPr>
              <a:t>What happens if I have LSBE certification from the County of Los Angeles?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Your firm will be recognized as an SBE (Proprietary) by LAWA. </a:t>
            </a:r>
          </a:p>
          <a:p>
            <a:pPr marL="366713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Arial"/>
                <a:ea typeface="Times New Roman"/>
              </a:rPr>
              <a:t> </a:t>
            </a:r>
            <a:endParaRPr lang="en-US" sz="18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However, you must submit a LBE Affidavit of Eligibility with the City of Los Angeles.</a:t>
            </a:r>
            <a:endParaRPr lang="en-US" sz="18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If your firm meets the City of Los Angeles’ LBE criteria and consequently obtains LBE certification, your firm will then be recognized as both an LBE and LSBE by LAWA.</a:t>
            </a:r>
            <a:endParaRPr lang="en-US" sz="18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>
              <a:latin typeface="Times New Roman"/>
              <a:ea typeface="Times New Roman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0D51-CB06-4304-86C2-8188227ECDA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48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40166-D64C-4F6D-A761-FC5A487B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756112-B3EA-4671-A66F-332DC9135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8229600" cy="24384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3325" indent="-1203325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 for procurements opportunities calling for LSBE (LAWA)-recognized firms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57300" indent="-1257300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NOTE:     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mentioned previously, LAWA does not accept LA County LSBE Certification for Local Business Enterprise Certification Recognition.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02E6ED-C971-4446-8CE3-DD8A1352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z="3200" b="1" i="1" dirty="0"/>
              <a:t>LAWA’s Local Small Business Enterprise (LSBE) Certification Recognition</a:t>
            </a:r>
          </a:p>
        </p:txBody>
      </p:sp>
    </p:spTree>
    <p:extLst>
      <p:ext uri="{BB962C8B-B14F-4D97-AF65-F5344CB8AC3E}">
        <p14:creationId xmlns:p14="http://schemas.microsoft.com/office/powerpoint/2010/main" val="1073276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9679-0A63-4C48-98F8-3AC09F5E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sz="3200" b="1" i="1" dirty="0"/>
              <a:t>DVBE (LAWA) Certification Recognition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1FDE2-3631-4ABB-B1AD-7A7A5230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B41591-B979-41A8-B3A5-D7BA512EA97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Requirements: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Certified by any one of three agencies, two Federal, one State of 	           California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(see following slide)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      certified subcontractors for procurement opportunities calling for DVBE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(LAWA)-recognized firms.</a:t>
            </a: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Notify LAWA Certification Section that your firm is certified; submit certification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 approval letter and request that DVBE certification based on recognition be 	 added to your BAVN business profile</a:t>
            </a: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</a:t>
            </a:r>
            <a:r>
              <a:rPr lang="en-US" alt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business.</a:t>
            </a: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476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396875" y="990600"/>
            <a:ext cx="8474075" cy="685800"/>
          </a:xfrm>
        </p:spPr>
        <p:txBody>
          <a:bodyPr/>
          <a:lstStyle/>
          <a:p>
            <a:r>
              <a:rPr lang="en-US" altLang="en-US" sz="3200" b="1" i="1" dirty="0"/>
              <a:t>DVBE Certification Recognition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020050" cy="28971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86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CERTIFYING AGENCY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CERTIFICATION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ACCEPTED BY LAWA AS DVBE?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U.S. Department of Veterans Affairs*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Service-Disabled Veteran-Owned Small Business (SDVOSB)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U.S. Small Business Administration*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Service-Disabled Veteran-Owned Small Business (SDVOSB)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State of California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Disabled Veteran Business Enterprise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(DVBE)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3993" name="Group 32"/>
          <p:cNvGrpSpPr>
            <a:grpSpLocks noChangeAspect="1"/>
          </p:cNvGrpSpPr>
          <p:nvPr/>
        </p:nvGrpSpPr>
        <p:grpSpPr bwMode="auto">
          <a:xfrm>
            <a:off x="457200" y="5562600"/>
            <a:ext cx="6994525" cy="285750"/>
            <a:chOff x="288" y="3504"/>
            <a:chExt cx="4406" cy="180"/>
          </a:xfrm>
        </p:grpSpPr>
        <p:sp>
          <p:nvSpPr>
            <p:cNvPr id="83994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88" y="3504"/>
              <a:ext cx="440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5" name="Rectangle 34"/>
            <p:cNvSpPr>
              <a:spLocks noChangeArrowheads="1"/>
            </p:cNvSpPr>
            <p:nvPr/>
          </p:nvSpPr>
          <p:spPr bwMode="auto">
            <a:xfrm>
              <a:off x="300" y="3504"/>
              <a:ext cx="171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  *The SDVOSB must be headquartered in California 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3996" name="Rectangle 35"/>
            <p:cNvSpPr>
              <a:spLocks noChangeArrowheads="1"/>
            </p:cNvSpPr>
            <p:nvPr/>
          </p:nvSpPr>
          <p:spPr bwMode="auto">
            <a:xfrm>
              <a:off x="2005" y="3504"/>
              <a:ext cx="5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to qualify as a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3997" name="Rectangle 36"/>
            <p:cNvSpPr>
              <a:spLocks noChangeArrowheads="1"/>
            </p:cNvSpPr>
            <p:nvPr/>
          </p:nvSpPr>
          <p:spPr bwMode="auto">
            <a:xfrm>
              <a:off x="2469" y="3504"/>
              <a:ext cx="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3998" name="Rectangle 37"/>
            <p:cNvSpPr>
              <a:spLocks noChangeArrowheads="1"/>
            </p:cNvSpPr>
            <p:nvPr/>
          </p:nvSpPr>
          <p:spPr bwMode="auto">
            <a:xfrm>
              <a:off x="2490" y="3504"/>
              <a:ext cx="2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DVBE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3999" name="Rectangle 38"/>
            <p:cNvSpPr>
              <a:spLocks noChangeArrowheads="1"/>
            </p:cNvSpPr>
            <p:nvPr/>
          </p:nvSpPr>
          <p:spPr bwMode="auto">
            <a:xfrm>
              <a:off x="2695" y="3504"/>
              <a:ext cx="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4000" name="Rectangle 39"/>
            <p:cNvSpPr>
              <a:spLocks noChangeArrowheads="1"/>
            </p:cNvSpPr>
            <p:nvPr/>
          </p:nvSpPr>
          <p:spPr bwMode="auto">
            <a:xfrm>
              <a:off x="2716" y="3504"/>
              <a:ext cx="42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with LAWA.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4001" name="Rectangle 40"/>
            <p:cNvSpPr>
              <a:spLocks noChangeArrowheads="1"/>
            </p:cNvSpPr>
            <p:nvPr/>
          </p:nvSpPr>
          <p:spPr bwMode="auto">
            <a:xfrm>
              <a:off x="3105" y="3504"/>
              <a:ext cx="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4003" name="Rectangle 42"/>
            <p:cNvSpPr>
              <a:spLocks noChangeArrowheads="1"/>
            </p:cNvSpPr>
            <p:nvPr/>
          </p:nvSpPr>
          <p:spPr bwMode="auto">
            <a:xfrm>
              <a:off x="1779" y="3588"/>
              <a:ext cx="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4005" name="Rectangle 44"/>
            <p:cNvSpPr>
              <a:spLocks noChangeArrowheads="1"/>
            </p:cNvSpPr>
            <p:nvPr/>
          </p:nvSpPr>
          <p:spPr bwMode="auto">
            <a:xfrm>
              <a:off x="3510" y="3588"/>
              <a:ext cx="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880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685800"/>
            <a:ext cx="8642350" cy="609600"/>
          </a:xfrm>
        </p:spPr>
        <p:txBody>
          <a:bodyPr/>
          <a:lstStyle/>
          <a:p>
            <a:r>
              <a:rPr lang="en-US" altLang="en-US" sz="2700" b="1" i="1" dirty="0"/>
              <a:t/>
            </a:r>
            <a:br>
              <a:rPr lang="en-US" altLang="en-US" sz="2700" b="1" i="1" dirty="0"/>
            </a:br>
            <a:r>
              <a:rPr lang="en-US" altLang="en-US" sz="3200" b="1" i="1" dirty="0"/>
              <a:t>DBE/ACDBE Certification 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EB0F-3A6D-4C76-93FB-E5089E19534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80900" name="Picture 2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04238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834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i="1" dirty="0"/>
              <a:t>DBE / ACDBE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8229600" cy="4800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 for DBE or ACDBE Certification:</a:t>
            </a:r>
            <a:endParaRPr lang="en-US" alt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www.bca.lacity.org/Uploads/cca/DBE_ACDBE_Application.pdf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Marketing exposure through nationwide, statewide, and citywide databases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stop shop – the City’s DBE/ACDBE certifications are honored throughout CA (CUCP includes CALTRANS, Metro, etc.)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DBE certification is good until or unless removed for cause; e.g., change in ownership or control, exceeds size standards or net worth or failure to cooperate.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ACDBE Examples: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On-line and hard copy airport magazine publisher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On-line digital advertising vendor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Vehicle Service and Maintenance Provider off the LAWA campus who performs CHP-standard vehicle inspections and services.  Staff also repairs, services, and maintains tour buses and shuttle vans that transport travelers to and from LAX</a:t>
            </a:r>
            <a:r>
              <a:rPr lang="en-US" altLang="en-US" sz="16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688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489950" cy="533400"/>
          </a:xfrm>
        </p:spPr>
        <p:txBody>
          <a:bodyPr/>
          <a:lstStyle/>
          <a:p>
            <a:r>
              <a:rPr lang="en-US" altLang="en-US" sz="3200" b="1" i="1"/>
              <a:t>DBE/ACDBE  Certification Process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7924800" cy="457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1. Preliminary Intake Review: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Submitted documents are checked for completeness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2.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Desk Audit: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Supporting documents are reviewed to determine eligibility for certification, additional information may be requested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3. Mandatory Site Visit: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Interview applicant at the business location; physical verification that business exists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4. Final Review for Approval / Denial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8FC04-E313-4D34-AF5C-126D51C355A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085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762000"/>
            <a:ext cx="8642350" cy="685800"/>
          </a:xfrm>
        </p:spPr>
        <p:txBody>
          <a:bodyPr/>
          <a:lstStyle/>
          <a:p>
            <a:r>
              <a:rPr lang="en-US" altLang="en-US" sz="3200" b="1" i="1" dirty="0"/>
              <a:t>Getting Certified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endParaRPr lang="en-US" altLang="en-US" sz="1300" b="1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For more information: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http://bca.lacity.org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Certification Helpline </a:t>
            </a:r>
            <a:r>
              <a:rPr lang="en-US" altLang="en-US" sz="1400" dirty="0">
                <a:latin typeface="Arial" charset="0"/>
                <a:cs typeface="Arial" charset="0"/>
              </a:rPr>
              <a:t> </a:t>
            </a: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(213) 847-2684  </a:t>
            </a: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bca.certifications@lacity.org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200" b="1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Shaun </a:t>
            </a:r>
            <a:r>
              <a:rPr lang="en-US" altLang="en-US" sz="1400" b="1" dirty="0" err="1">
                <a:latin typeface="Arial" charset="0"/>
                <a:cs typeface="Arial" charset="0"/>
              </a:rPr>
              <a:t>Shimoda</a:t>
            </a:r>
            <a:r>
              <a:rPr lang="en-US" altLang="en-US" sz="1400" b="1" dirty="0">
                <a:latin typeface="Arial" charset="0"/>
                <a:cs typeface="Arial" charset="0"/>
              </a:rPr>
              <a:t>-Kobayashi</a:t>
            </a:r>
            <a:r>
              <a:rPr lang="en-US" altLang="en-US" sz="1400" dirty="0">
                <a:latin typeface="Arial" charset="0"/>
                <a:cs typeface="Arial" charset="0"/>
              </a:rPr>
              <a:t>, LAWA Certification Manager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(213) 847-2650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shaun.shimoda-kobayashi@lacity.org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0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Elaine Luong-Huynh,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LAWA Certification Analyst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  (213) 847-2667</a:t>
            </a:r>
          </a:p>
          <a:p>
            <a:pPr marL="0" indent="0" algn="ctr"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  elaine.luong@lacity.org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Dana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Tominaga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LAWA Certification Analyst</a:t>
            </a:r>
          </a:p>
          <a:p>
            <a:pPr marL="0" indent="0" algn="ctr"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(213) 847-2375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dana.tominaga@lacity.org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Directories of Certified Firms: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CUCP: </a:t>
            </a:r>
            <a:r>
              <a:rPr lang="en-US" sz="1400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https://dot.ca.gov/programs/business-and-economic-opportunity/dbe-search&gt;</a:t>
            </a:r>
            <a:r>
              <a:rPr lang="en-US" altLang="en-US" sz="1400" b="1" dirty="0">
                <a:latin typeface="Arial" charset="0"/>
                <a:cs typeface="Arial" charset="0"/>
              </a:rPr>
              <a:t> Directory City of LA: </a:t>
            </a:r>
            <a:r>
              <a:rPr lang="en-US" altLang="en-US" sz="1400" b="1" u="sng" dirty="0">
                <a:latin typeface="Arial" charset="0"/>
                <a:cs typeface="Arial" charset="0"/>
              </a:rPr>
              <a:t>http://bca.lacity.org </a:t>
            </a:r>
            <a:r>
              <a:rPr lang="en-US" altLang="en-US" sz="1400" b="1" dirty="0">
                <a:latin typeface="Arial" charset="0"/>
                <a:cs typeface="Arial" charset="0"/>
              </a:rPr>
              <a:t>-&gt; Certification Listings -&gt; Click on </a:t>
            </a:r>
            <a:r>
              <a:rPr lang="en-US" altLang="en-US" sz="1400" b="1" u="sng" dirty="0">
                <a:latin typeface="Arial" charset="0"/>
                <a:cs typeface="Arial" charset="0"/>
              </a:rPr>
              <a:t>DBE/MBE/WBE Directory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EB3CE-5086-4041-9916-944B35CEA985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659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0010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3600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ADMINISTRATIVE REQUIREMENTS</a:t>
            </a:r>
          </a:p>
          <a:p>
            <a:pPr algn="ctr" eaLnBrk="1" hangingPunct="1">
              <a:buFontTx/>
              <a:buNone/>
            </a:pPr>
            <a:r>
              <a:rPr lang="en-US" altLang="en-US" sz="8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B2FD0-6D63-4E66-8B3B-B88DAD6CA46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3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63525" y="938212"/>
            <a:ext cx="7772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2"/>
                </a:solidFill>
                <a:latin typeface="Calibri" pitchFamily="34" charset="0"/>
              </a:rPr>
              <a:t>Important RFP Information to Note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976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DUE DATE (COVID-19 info)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There are no exceptions to the stated Due Date and Time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must be delivered and time-stamped at:</a:t>
            </a:r>
          </a:p>
          <a:p>
            <a:pPr marL="1252538" lvl="4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sz="1400" b="1" dirty="0">
                <a:latin typeface="Arial" charset="0"/>
              </a:rPr>
              <a:t>7301 World Way West, 4</a:t>
            </a:r>
            <a:r>
              <a:rPr lang="en-US" sz="1400" b="1" baseline="30000" dirty="0">
                <a:latin typeface="Arial" charset="0"/>
              </a:rPr>
              <a:t>th</a:t>
            </a:r>
            <a:r>
              <a:rPr lang="en-US" sz="1400" b="1" dirty="0">
                <a:latin typeface="Arial" charset="0"/>
              </a:rPr>
              <a:t> Floor</a:t>
            </a:r>
          </a:p>
          <a:p>
            <a:pPr marL="1252538" lvl="4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sz="1400" b="1" dirty="0">
                <a:latin typeface="Arial" charset="0"/>
              </a:rPr>
              <a:t>	Los Angeles, CA   90045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delivery location varies.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QUESTIONS &amp; CLARIFICATIONS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Must contact the designated LAWA Project Manager for RFPs.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AUTHORIZATION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must be signed by someone authorized to encumber the bidding/proposing company.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PRE-PROPOSAL MEETINGS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Non-mandatory.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81413-BABE-4426-A73B-4A0A4606EB0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6868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i="1" dirty="0"/>
              <a:t>Administrative Requirements</a:t>
            </a:r>
            <a:endParaRPr lang="en-US" altLang="en-US" sz="2400" dirty="0">
              <a:latin typeface="Batang" pitchFamily="18" charset="-127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2000" b="1" i="1" dirty="0">
                <a:solidFill>
                  <a:schemeClr val="hlink"/>
                </a:solidFill>
                <a:latin typeface="Arial" charset="0"/>
              </a:rPr>
              <a:t>Due with bid/proposal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Affidavit of Non-Collusion </a:t>
            </a:r>
            <a:r>
              <a:rPr lang="en-US" sz="2000" i="1" dirty="0">
                <a:latin typeface="Arial" charset="0"/>
              </a:rPr>
              <a:t>(Form: Notary signature)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Bid Bond </a:t>
            </a:r>
            <a:r>
              <a:rPr lang="en-US" sz="2000" i="1" dirty="0">
                <a:latin typeface="Arial" charset="0"/>
              </a:rPr>
              <a:t>(Form, project specific)*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Bidder Contribution Limits (</a:t>
            </a:r>
            <a:r>
              <a:rPr lang="en-US" sz="2000" i="1" dirty="0">
                <a:latin typeface="Arial" charset="0"/>
              </a:rPr>
              <a:t>Form CEC 55, &gt;$100,000</a:t>
            </a:r>
            <a:r>
              <a:rPr lang="en-US" sz="2000" dirty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Contractor Responsibility Program (</a:t>
            </a:r>
            <a:r>
              <a:rPr lang="en-US" sz="2000" i="1" dirty="0">
                <a:latin typeface="Arial" charset="0"/>
              </a:rPr>
              <a:t>Form, Board approval)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Equal Benefits Ordinance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Form, project specific)*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Municipal Lobbying Ordinance </a:t>
            </a:r>
            <a:r>
              <a:rPr lang="en-US" sz="2000" i="1" dirty="0">
                <a:latin typeface="Arial" charset="0"/>
              </a:rPr>
              <a:t>(Form CEC 50, &gt; $25,000)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Vendor Identification Form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Subcontractor Participation Plan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i="1">
                <a:latin typeface="Arial" charset="0"/>
              </a:rPr>
              <a:t>Iran Contracting Act of 2010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0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Insurance (pricing only), if greater than $1 million…requirements…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000" i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8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80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1800" dirty="0">
                <a:latin typeface="Arial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B91E-C88D-4F6B-AC7A-D54127C3121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6868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i="1" dirty="0"/>
              <a:t>Administrative Requirements</a:t>
            </a:r>
            <a:endParaRPr lang="en-US" altLang="en-US" sz="2400" dirty="0">
              <a:latin typeface="Batang" pitchFamily="18" charset="-127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01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2400" b="1" i="1" dirty="0">
                <a:solidFill>
                  <a:schemeClr val="hlink"/>
                </a:solidFill>
                <a:latin typeface="Arial" charset="0"/>
              </a:rPr>
              <a:t>Selected Bidder/ Proposer Requirements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Affirmative Action Plan</a:t>
            </a:r>
            <a:r>
              <a:rPr lang="en-US" sz="2400" i="1" dirty="0">
                <a:latin typeface="Arial" charset="0"/>
              </a:rPr>
              <a:t> (Language)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Assignment of Anti-Trust Claims</a:t>
            </a:r>
            <a:r>
              <a:rPr lang="en-US" sz="2400" i="1" dirty="0">
                <a:latin typeface="Arial" charset="0"/>
              </a:rPr>
              <a:t> (Language)</a:t>
            </a: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Child Support Obligations </a:t>
            </a:r>
            <a:r>
              <a:rPr lang="en-US" sz="2400" i="1" dirty="0">
                <a:latin typeface="Arial" charset="0"/>
              </a:rPr>
              <a:t>(Language)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First Source Hiring Program </a:t>
            </a:r>
            <a:r>
              <a:rPr lang="en-US" sz="2400" i="1" dirty="0">
                <a:latin typeface="Arial" charset="0"/>
              </a:rPr>
              <a:t>(LAX only)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Labor Peace Agreement</a:t>
            </a:r>
            <a:r>
              <a:rPr lang="en-US" sz="2400" i="1" dirty="0">
                <a:latin typeface="Arial" charset="0"/>
              </a:rPr>
              <a:t> (Language, concessions only)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Living Wage Ordinance/Service Contractor Worker Retention Ordinance </a:t>
            </a:r>
            <a:r>
              <a:rPr lang="en-US" sz="2400" i="1" dirty="0">
                <a:latin typeface="Arial" charset="0"/>
              </a:rPr>
              <a:t>(Language; if applicable, complete the Correct Exemption Form)*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Insurance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(Form)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22AE9-16AF-43B5-B31C-29CE460F3F4C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66750"/>
          </a:xfrm>
        </p:spPr>
        <p:txBody>
          <a:bodyPr/>
          <a:lstStyle/>
          <a:p>
            <a:r>
              <a:rPr lang="en-US" altLang="en-US" sz="3200" b="1" i="1"/>
              <a:t>Administrative Requirements</a:t>
            </a:r>
            <a:endParaRPr lang="en-US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endParaRPr lang="en-US" sz="32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Administrative Requirements Website: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3"/>
              </a:rPr>
              <a:t>http://www.lawa.org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 &gt; About LAWA - &gt;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Business Opportunities - &gt; Administrative Requirements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A64AB-DDD0-4887-8AA5-67CB139D043B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413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884238"/>
            <a:ext cx="86423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  Next Steps…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2438400" y="2743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2971800" y="35814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609600" y="3987225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3. Register on Los Angeles Business Assistance Virtual Network – </a:t>
            </a:r>
          </a:p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	LABAVN at </a:t>
            </a:r>
            <a:r>
              <a:rPr lang="en-US" sz="1600" b="1" dirty="0">
                <a:solidFill>
                  <a:srgbClr val="002142"/>
                </a:solidFill>
                <a:cs typeface="Times New Roman" pitchFamily="18" charset="0"/>
                <a:hlinkClick r:id="rId3"/>
              </a:rPr>
              <a:t>www.labavn.org</a:t>
            </a:r>
            <a:r>
              <a:rPr lang="en-US" sz="1600" b="1" u="sng" dirty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609600" y="1600200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1. Check the products and services that LAWA needs on </a:t>
            </a:r>
            <a:r>
              <a:rPr lang="en-US" altLang="en-US" sz="1600" b="1" dirty="0">
                <a:latin typeface="Arial" charset="0"/>
                <a:cs typeface="Times New Roman" pitchFamily="18" charset="0"/>
                <a:hlinkClick r:id="rId4"/>
              </a:rPr>
              <a:t>www.lawa.org</a:t>
            </a:r>
            <a:r>
              <a:rPr lang="en-US" altLang="en-US" sz="1600" b="1" dirty="0">
                <a:latin typeface="Arial" charset="0"/>
                <a:cs typeface="Times New Roman" pitchFamily="18" charset="0"/>
              </a:rPr>
              <a:t> -&gt; Business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Opportunities -&gt; </a:t>
            </a: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What LAWA Buys as well as the LAWA Construction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	Forecast Report.  Additionally, reach out to Prime Contractor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	potential business partners.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EC46-612A-48C6-BCCD-75B9B2DAC668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09600" y="3166646"/>
            <a:ext cx="822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2. Research applicable CERTIFICATION Programs and APPLY.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9600" y="5130225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4. Check the Expiring Contracts Report at </a:t>
            </a:r>
            <a:r>
              <a:rPr lang="en-US" sz="1600" dirty="0">
                <a:hlinkClick r:id="rId5"/>
              </a:rPr>
              <a:t>https://www.lawa.org/en/lawa-businesses/lawa-current-opportunities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latin typeface="Arial" charset="0"/>
                <a:cs typeface="Times New Roman" pitchFamily="18" charset="0"/>
              </a:rPr>
              <a:t>for contracts that are about to expire.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467100" y="47244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076700" y="5791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136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6423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  Next Steps…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2590800" y="2057400"/>
            <a:ext cx="265113" cy="301625"/>
          </a:xfrm>
          <a:prstGeom prst="downArrow">
            <a:avLst>
              <a:gd name="adj1" fmla="val 50000"/>
              <a:gd name="adj2" fmla="val 2499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3200400" y="3048000"/>
            <a:ext cx="268287" cy="304800"/>
          </a:xfrm>
          <a:prstGeom prst="downArrow">
            <a:avLst>
              <a:gd name="adj1" fmla="val 50000"/>
              <a:gd name="adj2" fmla="val 2501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3733800" y="40386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533400" y="2540000"/>
            <a:ext cx="830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6. Attend any relevant pre-bid/proposal meetings (refer to RFB/P)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551656" y="1447800"/>
            <a:ext cx="8211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5. Contact Business Jobs &amp; Social Responsibility Division for upcoming Outreach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Events.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EC46-612A-48C6-BCCD-75B9B2DAC668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3400" y="3505200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7. Research LAWA’s Contractor Development &amp; Bonding Program for technical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assistance.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33400" y="4537075"/>
            <a:ext cx="7848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8. Research LAWA’s First Source Hiring Program for any employee needs.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3400" y="5511800"/>
            <a:ext cx="769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9. If applying, contact the Contract Administrators of the RFB/P regarding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questions on the scope of work.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267200" y="5029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905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533400" y="1676400"/>
            <a:ext cx="8153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10. Contact Procurement Services Division (Contract Services Unit) regarding </a:t>
            </a:r>
          </a:p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	Administrative Requirements at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(424) 646-5380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1600" b="1" dirty="0">
                <a:cs typeface="Times New Roman" pitchFamily="18" charset="0"/>
              </a:rPr>
              <a:t>or go to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  <a:hlinkClick r:id="rId3"/>
              </a:rPr>
              <a:t>www.lawa.org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en-US" sz="1600" b="1" dirty="0">
                <a:cs typeface="Times New Roman" pitchFamily="18" charset="0"/>
              </a:rPr>
              <a:t>- &gt;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About LAWA - &gt; Business Opportunities - &gt; 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	Administrative Requirements</a:t>
            </a:r>
            <a:r>
              <a:rPr lang="en-US" sz="17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884237"/>
            <a:ext cx="8642350" cy="563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Next Steps…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FFE3F-643C-4F57-A512-0F78DCC8CD59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069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527050"/>
          </a:xfrm>
        </p:spPr>
        <p:txBody>
          <a:bodyPr/>
          <a:lstStyle/>
          <a:p>
            <a:pPr eaLnBrk="1" hangingPunct="1"/>
            <a:r>
              <a:rPr lang="en-US" altLang="en-US" sz="3200" b="1" i="1"/>
              <a:t>Contact Information</a:t>
            </a:r>
          </a:p>
        </p:txBody>
      </p:sp>
      <p:graphicFrame>
        <p:nvGraphicFramePr>
          <p:cNvPr id="99380" name="Group 5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51309649"/>
              </p:ext>
            </p:extLst>
          </p:nvPr>
        </p:nvGraphicFramePr>
        <p:xfrm>
          <a:off x="533400" y="1371600"/>
          <a:ext cx="8077200" cy="524139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Business, Jobs &amp; Social Responsibility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http://www.lawa.org/bjrc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Procurement Services Division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PSD Main Line: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646-5380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Purchasing: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https://www.lawa.org/en/groups-and-divisions/procurement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City of Los Angeles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Contractor Development and Bonding Program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(Rosa Osorio, Senior Account Manager)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rosa@imwis.com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First Source Hiring Program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gcarter@agile1.com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 Risk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Insurance Compliance Section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646-5480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hlinkClick r:id="rId6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Department of Public Works,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Bureau of Contract Admin.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bca.certifications@lacity.org</a:t>
                      </a:r>
                      <a:endParaRPr kumimoji="0" lang="en-US" sz="18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hlinkClick r:id="rId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 Business Assistance Virtual Network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http://www.labavn.org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AFDF0-9673-4701-BF84-12FD5857A83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595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19jxl\Pictures\background-last 11x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909" y="-408214"/>
            <a:ext cx="9247909" cy="7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FE131-F47E-4615-9D60-39AF31F91E91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4" name="Picture 3" descr="C:\Users\a19jxl\Pictures\New Logo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48947"/>
            <a:ext cx="2354263" cy="4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-381000"/>
            <a:ext cx="78516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DOING BUSINESS with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Los Angeles World Airports</a:t>
            </a:r>
          </a:p>
        </p:txBody>
      </p:sp>
    </p:spTree>
    <p:extLst>
      <p:ext uri="{BB962C8B-B14F-4D97-AF65-F5344CB8AC3E}">
        <p14:creationId xmlns:p14="http://schemas.microsoft.com/office/powerpoint/2010/main" val="311339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947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Additional </a:t>
            </a:r>
            <a:r>
              <a:rPr lang="en-US" altLang="en-US" sz="3200" b="1" i="1" dirty="0">
                <a:latin typeface="Calibri" pitchFamily="34" charset="0"/>
              </a:rPr>
              <a:t>RFP </a:t>
            </a:r>
            <a:r>
              <a:rPr lang="en-US" altLang="en-US" sz="3200" b="1" i="1" dirty="0"/>
              <a:t>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77368" y="2057400"/>
            <a:ext cx="8610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COMPLETION OF DOCUMENTS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Any Worksheets and Administrative Requirements must be filled out as directed and returned complete, in the order received. Failure to do so may invalidate </a:t>
            </a:r>
            <a:r>
              <a:rPr lang="en-US" sz="2000" dirty="0">
                <a:latin typeface="Arial" charset="0"/>
              </a:rPr>
              <a:t>RFP.</a:t>
            </a:r>
            <a:r>
              <a:rPr lang="en-US" altLang="en-US" sz="20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</a:rPr>
              <a:t>BE CAREFUL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</a:rPr>
              <a:t>Be sure to read and complete the RFP documents accurately. Failure to do so may invalidate your RFP</a:t>
            </a:r>
            <a:r>
              <a:rPr lang="en-US" sz="2000" b="1" dirty="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marL="26987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latin typeface="Arial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07E2-C914-4A57-9060-FB37C5EEBB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467600" cy="1143000"/>
          </a:xfrm>
        </p:spPr>
        <p:txBody>
          <a:bodyPr/>
          <a:lstStyle/>
          <a:p>
            <a:r>
              <a:rPr lang="en-US" sz="2800" b="1" i="1" dirty="0">
                <a:cs typeface="Arial" panose="020B0604020202020204" pitchFamily="34" charset="0"/>
              </a:rPr>
              <a:t>Construction Forecast Report (Planning &amp; Development Group)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722437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 Contracts and Procurements Document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questions, contact PDGprocurement@lawa.org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7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200" b="1" i="1" dirty="0">
                <a:cs typeface="Arial" panose="020B0604020202020204" pitchFamily="34" charset="0"/>
              </a:rPr>
              <a:t>Contract Status Report (updated monthly)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https://www.lawa.org/en/lawa-businesses/lawa-current-opportunities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A8A09-A911-4B59-B417-546A49C8A2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16" y="2438400"/>
            <a:ext cx="6537450" cy="3505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19200" y="5334000"/>
            <a:ext cx="990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86000" y="5105400"/>
            <a:ext cx="106680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61722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3479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28626</TotalTime>
  <Words>3130</Words>
  <Application>Microsoft Office PowerPoint</Application>
  <PresentationFormat>On-screen Show (4:3)</PresentationFormat>
  <Paragraphs>774</Paragraphs>
  <Slides>67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1" baseType="lpstr">
      <vt:lpstr>Arial</vt:lpstr>
      <vt:lpstr>Arial Narrow</vt:lpstr>
      <vt:lpstr>Batang</vt:lpstr>
      <vt:lpstr>Calibri</vt:lpstr>
      <vt:lpstr>Constantia</vt:lpstr>
      <vt:lpstr>Symbol</vt:lpstr>
      <vt:lpstr>Times New Roman</vt:lpstr>
      <vt:lpstr>Tw Cen MT</vt:lpstr>
      <vt:lpstr>Univers Condensed</vt:lpstr>
      <vt:lpstr>Verdana</vt:lpstr>
      <vt:lpstr>Wingdings</vt:lpstr>
      <vt:lpstr>Wingdings 2</vt:lpstr>
      <vt:lpstr>Flow</vt:lpstr>
      <vt:lpstr>1_Flow</vt:lpstr>
      <vt:lpstr>DOING BUSINESS with  Los Angeles World Airports</vt:lpstr>
      <vt:lpstr>Los Angeles World Airports</vt:lpstr>
      <vt:lpstr>Workshop Overview</vt:lpstr>
      <vt:lpstr>Business Opportunities</vt:lpstr>
      <vt:lpstr>Request For Proposals (RFP)</vt:lpstr>
      <vt:lpstr>PowerPoint Presentation</vt:lpstr>
      <vt:lpstr>Additional RFP Requirements</vt:lpstr>
      <vt:lpstr>Construction Forecast Report (Planning &amp; Development Group)</vt:lpstr>
      <vt:lpstr>Contract Status Report (updated monthly)</vt:lpstr>
      <vt:lpstr>Current Contract Status Report:</vt:lpstr>
      <vt:lpstr>LAWA Concessions Overview</vt:lpstr>
      <vt:lpstr>LAWA’s Current Concession Operators</vt:lpstr>
      <vt:lpstr>LAWA Concession Opportunities</vt:lpstr>
      <vt:lpstr>LAWA Concession Timelines</vt:lpstr>
      <vt:lpstr>Concessions Contact</vt:lpstr>
      <vt:lpstr>Request For Bids (RFB)</vt:lpstr>
      <vt:lpstr>PowerPoint Presentation</vt:lpstr>
      <vt:lpstr>Additional RFB Requirements</vt:lpstr>
      <vt:lpstr>  Soliciting Bids and Proposals</vt:lpstr>
      <vt:lpstr>Registering w/LABAVN…</vt:lpstr>
      <vt:lpstr>Registering on LABAVN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SBE (Proprietary) Certification</vt:lpstr>
      <vt:lpstr>SBE (Proprietary) Certification</vt:lpstr>
      <vt:lpstr>Small Local Business (SLB) Certification</vt:lpstr>
      <vt:lpstr>LBE Certification</vt:lpstr>
      <vt:lpstr>LBE Certification</vt:lpstr>
      <vt:lpstr>LAWA’s Local Small Business Enterprise (LSBE) Certification Recognition</vt:lpstr>
      <vt:lpstr>LAWA’s Local Small Business Enterprise (LSBE) Certification Recognition</vt:lpstr>
      <vt:lpstr>DVBE (LAWA) Certification Recognition</vt:lpstr>
      <vt:lpstr>DVBE Certification Recognition</vt:lpstr>
      <vt:lpstr> DBE/ACDBE Certification Requirements</vt:lpstr>
      <vt:lpstr>DBE / ACDBE Certification</vt:lpstr>
      <vt:lpstr>DBE/ACDBE  Certification Process</vt:lpstr>
      <vt:lpstr>Getting Certified</vt:lpstr>
      <vt:lpstr>PowerPoint Presentation</vt:lpstr>
      <vt:lpstr>Administrative Requirements</vt:lpstr>
      <vt:lpstr>Administrative Requirements</vt:lpstr>
      <vt:lpstr>Administrative Requirements</vt:lpstr>
      <vt:lpstr>  Next Steps…</vt:lpstr>
      <vt:lpstr>  Next Steps…</vt:lpstr>
      <vt:lpstr>Next Steps… (cont.)</vt:lpstr>
      <vt:lpstr>Contact Information</vt:lpstr>
      <vt:lpstr>PowerPoint Presentation</vt:lpstr>
    </vt:vector>
  </TitlesOfParts>
  <Company>Department of Airports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BUSINESS WITH LAWA</dc:title>
  <dc:creator>a08ext</dc:creator>
  <cp:lastModifiedBy>FLANNIGAN, JASON M.</cp:lastModifiedBy>
  <cp:revision>540</cp:revision>
  <cp:lastPrinted>2020-02-05T15:06:06Z</cp:lastPrinted>
  <dcterms:created xsi:type="dcterms:W3CDTF">2011-04-19T23:17:39Z</dcterms:created>
  <dcterms:modified xsi:type="dcterms:W3CDTF">2020-08-05T14:42:04Z</dcterms:modified>
</cp:coreProperties>
</file>