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0" r:id="rId3"/>
    <p:sldId id="261" r:id="rId4"/>
    <p:sldId id="262" r:id="rId5"/>
    <p:sldId id="264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6" autoAdjust="0"/>
    <p:restoredTop sz="94694" autoAdjust="0"/>
  </p:normalViewPr>
  <p:slideViewPr>
    <p:cSldViewPr snapToGrid="0">
      <p:cViewPr>
        <p:scale>
          <a:sx n="119" d="100"/>
          <a:sy n="119" d="100"/>
        </p:scale>
        <p:origin x="42" y="-16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>
        <p:scale>
          <a:sx n="135" d="100"/>
          <a:sy n="135" d="100"/>
        </p:scale>
        <p:origin x="1074" y="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12E24-D1E0-A944-B309-CE4B678BA976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45391-901C-FD4D-8972-A24728E550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31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Background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Findings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Recommendations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45391-901C-FD4D-8972-A24728E5502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94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AvAirPros role – single point of contact for airlines and lawa. Serving LAX since 2007.</a:t>
            </a:r>
          </a:p>
          <a:p>
            <a:endParaRPr lang="en-US" dirty="0"/>
          </a:p>
          <a:p>
            <a:r>
              <a:rPr lang="en-US" dirty="0"/>
              <a:t>Airline relationship governed by the Lease and Use Agreement.  Relationship steered by Corporate Real-estate (Airport Affairs), interface primarily with CDG. Legacy airline operations work autonomously – responsible for improvements, janitorial and maintenance in leased space. Includes ticket counter, bag claim and holdrooms.  Excl. public corridors and restrooms.   Different than common use facilities -100% reliant on LAWA.</a:t>
            </a:r>
          </a:p>
          <a:p>
            <a:endParaRPr lang="en-US" dirty="0"/>
          </a:p>
          <a:p>
            <a:r>
              <a:rPr lang="en-US" dirty="0"/>
              <a:t>Engagement limited and inconsistent, so we went to them and this is what we learned…..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45391-901C-FD4D-8972-A24728E5502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464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2880" lvl="1" indent="0">
              <a:buFont typeface="Arial" panose="020B0604020202020204" pitchFamily="34" charset="0"/>
              <a:buNone/>
            </a:pPr>
            <a:r>
              <a:rPr lang="en-US" dirty="0"/>
              <a:t>When asked about guest experience two primary theme – fix the facility and improve OT</a:t>
            </a:r>
          </a:p>
          <a:p>
            <a:pPr marL="182880" lvl="1" indent="0">
              <a:buFont typeface="Arial" panose="020B0604020202020204" pitchFamily="34" charset="0"/>
              <a:buNone/>
            </a:pPr>
            <a:r>
              <a:rPr lang="en-US" dirty="0"/>
              <a:t>Unaware of how to escalate issues</a:t>
            </a:r>
          </a:p>
          <a:p>
            <a:pPr marL="18288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182880" lvl="1" indent="0">
              <a:buFont typeface="Arial" panose="020B0604020202020204" pitchFamily="34" charset="0"/>
              <a:buNone/>
            </a:pPr>
            <a:r>
              <a:rPr lang="en-US" dirty="0"/>
              <a:t>Didn’t really understand that the Guest Experience included them – it is something LAWA is doing</a:t>
            </a:r>
          </a:p>
          <a:p>
            <a:pPr marL="182880" lvl="1" indent="0">
              <a:buFont typeface="Arial" panose="020B0604020202020204" pitchFamily="34" charset="0"/>
              <a:buNone/>
            </a:pPr>
            <a:r>
              <a:rPr lang="en-US" dirty="0"/>
              <a:t>Challenged to incorporate i-CARE and support corporate initiatives</a:t>
            </a:r>
          </a:p>
          <a:p>
            <a:pPr marL="18288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182880" lvl="1" indent="0">
              <a:buFont typeface="Arial" panose="020B0604020202020204" pitchFamily="34" charset="0"/>
              <a:buNone/>
            </a:pPr>
            <a:r>
              <a:rPr lang="en-US" dirty="0"/>
              <a:t>Alaska – active customer response program at headquarters (all employees) and local.  Daily metrics reviewed. Working on VX integration. Willing to test training with mgt employees.</a:t>
            </a:r>
          </a:p>
          <a:p>
            <a:pPr marL="182880" lvl="1"/>
            <a:endParaRPr lang="en-US" dirty="0"/>
          </a:p>
          <a:p>
            <a:pPr marL="182880" lvl="1"/>
            <a:r>
              <a:rPr lang="en-US" dirty="0"/>
              <a:t>JetBlue – all employees recently participated in a 2 day soft skill training, leadership 3 day.  Going forward will be rolled into initial and recurrent.  Willing to incorporate</a:t>
            </a:r>
          </a:p>
          <a:p>
            <a:pPr marL="182880" lvl="1"/>
            <a:endParaRPr lang="en-US" dirty="0"/>
          </a:p>
          <a:p>
            <a:pPr marL="182880" lvl="1"/>
            <a:r>
              <a:rPr lang="en-US" dirty="0"/>
              <a:t>Southwest – Q1 and Q2 annual training. Accountability and recognition actively managed w/ customers. Surprise and delight – Fuzzy dice.</a:t>
            </a:r>
          </a:p>
          <a:p>
            <a:pPr marL="182880" lvl="1"/>
            <a:endParaRPr lang="en-US" dirty="0"/>
          </a:p>
          <a:p>
            <a:pPr marL="182880" lvl="1" indent="0">
              <a:buFont typeface="Arial" panose="020B0604020202020204" pitchFamily="34" charset="0"/>
              <a:buNone/>
            </a:pPr>
            <a:r>
              <a:rPr lang="en-US" dirty="0"/>
              <a:t>United -  Like WN no shift briefings, 170 start times</a:t>
            </a:r>
          </a:p>
          <a:p>
            <a:pPr marL="182880" lvl="1" indent="0">
              <a:buFont typeface="Arial" panose="020B0604020202020204" pitchFamily="34" charset="0"/>
              <a:buNone/>
            </a:pPr>
            <a:r>
              <a:rPr lang="en-US" dirty="0"/>
              <a:t>Similar company training exists </a:t>
            </a:r>
          </a:p>
          <a:p>
            <a:pPr marL="182880" lvl="1" indent="0">
              <a:buFont typeface="Arial" panose="020B0604020202020204" pitchFamily="34" charset="0"/>
              <a:buNone/>
            </a:pPr>
            <a:r>
              <a:rPr lang="en-US" dirty="0"/>
              <a:t>Programs are corporate driven and measured – additional initiatives not funded or supported</a:t>
            </a:r>
          </a:p>
          <a:p>
            <a:pPr marL="182880" lvl="1" indent="0">
              <a:buFont typeface="Arial" panose="020B0604020202020204" pitchFamily="34" charset="0"/>
              <a:buNone/>
            </a:pPr>
            <a:r>
              <a:rPr lang="en-US" dirty="0"/>
              <a:t>Do pass through material via email</a:t>
            </a:r>
          </a:p>
          <a:p>
            <a:pPr marL="18288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45391-901C-FD4D-8972-A24728E5502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24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Published calendar in advance would be helpful</a:t>
            </a:r>
          </a:p>
          <a:p>
            <a:r>
              <a:rPr lang="en-US" dirty="0"/>
              <a:t>Would like to use partners council to improve relationships, if necessary escalate pain points</a:t>
            </a:r>
          </a:p>
          <a:p>
            <a:r>
              <a:rPr lang="en-US" dirty="0"/>
              <a:t>Metrics are some value – terminal specific, but get similar information internally</a:t>
            </a:r>
          </a:p>
          <a:p>
            <a:r>
              <a:rPr lang="en-US" dirty="0"/>
              <a:t>Communication is shared –pdf and word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Employees are less interested in what is going to happen, they want to know how to manage through construction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Construction updates very helpful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45391-901C-FD4D-8972-A24728E5502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36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Consistent with passenger feedback….</a:t>
            </a:r>
          </a:p>
          <a:p>
            <a:r>
              <a:rPr lang="en-US" dirty="0"/>
              <a:t>Things look messy – trash cans overflowing, dirty</a:t>
            </a:r>
          </a:p>
          <a:p>
            <a:endParaRPr lang="en-US" dirty="0"/>
          </a:p>
          <a:p>
            <a:r>
              <a:rPr lang="en-US" dirty="0"/>
              <a:t>Wi-fi a huge issue. Airlines offer Onboard entertainment, but customers cant download app</a:t>
            </a:r>
          </a:p>
          <a:p>
            <a:r>
              <a:rPr lang="en-US" dirty="0"/>
              <a:t>Affects operation: bag scanning, irr ops mgt, employee communication</a:t>
            </a:r>
          </a:p>
          <a:p>
            <a:endParaRPr lang="en-US" dirty="0"/>
          </a:p>
          <a:p>
            <a:r>
              <a:rPr lang="en-US" dirty="0"/>
              <a:t>PA systems don’t 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45391-901C-FD4D-8972-A24728E5502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40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5411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LAX is facing increasing OT problems, some likely construction related others may be attributed to growth. </a:t>
            </a:r>
          </a:p>
          <a:p>
            <a:r>
              <a:rPr lang="en-US" dirty="0"/>
              <a:t>Discuss ASMS and including education in next Partners Council</a:t>
            </a:r>
          </a:p>
          <a:p>
            <a:endParaRPr lang="en-US" dirty="0"/>
          </a:p>
          <a:p>
            <a:r>
              <a:rPr lang="en-US" dirty="0"/>
              <a:t>Traffic congestion impact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45391-901C-FD4D-8972-A24728E5502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5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Additional Services – red coats and busing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45391-901C-FD4D-8972-A24728E5502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73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2992" y="2715334"/>
            <a:ext cx="7732889" cy="1545696"/>
          </a:xfrm>
        </p:spPr>
        <p:txBody>
          <a:bodyPr anchor="b"/>
          <a:lstStyle>
            <a:lvl1pPr algn="l">
              <a:defRPr sz="6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32992" y="4388820"/>
            <a:ext cx="7732889" cy="889527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pic>
        <p:nvPicPr>
          <p:cNvPr id="6" name="Picture 5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768" y="501653"/>
            <a:ext cx="2021119" cy="6169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>
            <a:alphaModFix amt="35000"/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/>
          <a:stretch/>
        </p:blipFill>
        <p:spPr>
          <a:xfrm>
            <a:off x="33080" y="182821"/>
            <a:ext cx="2958428" cy="565513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 rot="10800000" flipV="1">
            <a:off x="-9059" y="6672230"/>
            <a:ext cx="12192001" cy="185770"/>
          </a:xfrm>
          <a:prstGeom prst="rect">
            <a:avLst/>
          </a:prstGeom>
          <a:gradFill>
            <a:gsLst>
              <a:gs pos="0">
                <a:srgbClr val="55242D"/>
              </a:gs>
              <a:gs pos="100000">
                <a:schemeClr val="accent4">
                  <a:alpha val="4000"/>
                </a:schemeClr>
              </a:gs>
              <a:gs pos="50000">
                <a:schemeClr val="accent4">
                  <a:lumMod val="7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275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ackground Picture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289" y="0"/>
            <a:ext cx="12192000" cy="6112932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" y="0"/>
            <a:ext cx="9402647" cy="6129866"/>
          </a:xfrm>
          <a:prstGeom prst="rect">
            <a:avLst/>
          </a:prstGeom>
          <a:gradFill flip="none" rotWithShape="1">
            <a:gsLst>
              <a:gs pos="13000">
                <a:schemeClr val="accent1">
                  <a:lumMod val="67000"/>
                  <a:alpha val="94000"/>
                </a:schemeClr>
              </a:gs>
              <a:gs pos="100000">
                <a:schemeClr val="accent1">
                  <a:lumMod val="60000"/>
                  <a:lumOff val="40000"/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444" y="262796"/>
            <a:ext cx="4285365" cy="704604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91444" y="1274398"/>
            <a:ext cx="4285365" cy="3826933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 marL="182880" indent="-182880">
              <a:buClr>
                <a:schemeClr val="accent6">
                  <a:lumMod val="25000"/>
                  <a:lumOff val="75000"/>
                </a:schemeClr>
              </a:buClr>
              <a:defRPr sz="1600">
                <a:solidFill>
                  <a:schemeClr val="bg1"/>
                </a:solidFill>
                <a:latin typeface="+mj-lt"/>
              </a:defRPr>
            </a:lvl2pPr>
            <a:lvl3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4pPr>
            <a:lvl5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195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ackground Picture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12203289" cy="6112932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3070577" y="0"/>
            <a:ext cx="9132712" cy="6129866"/>
          </a:xfrm>
          <a:prstGeom prst="rect">
            <a:avLst/>
          </a:prstGeom>
          <a:gradFill flip="none" rotWithShape="1">
            <a:gsLst>
              <a:gs pos="13000">
                <a:schemeClr val="accent1">
                  <a:lumMod val="67000"/>
                  <a:alpha val="94000"/>
                </a:schemeClr>
              </a:gs>
              <a:gs pos="100000">
                <a:schemeClr val="accent1">
                  <a:lumMod val="60000"/>
                  <a:lumOff val="40000"/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9934" y="262796"/>
            <a:ext cx="4285365" cy="704604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7409934" y="1274398"/>
            <a:ext cx="4285365" cy="3826933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 marL="182880" indent="-182880">
              <a:buClr>
                <a:schemeClr val="accent6">
                  <a:lumMod val="25000"/>
                  <a:lumOff val="75000"/>
                </a:schemeClr>
              </a:buClr>
              <a:defRPr sz="1600">
                <a:solidFill>
                  <a:schemeClr val="bg1"/>
                </a:solidFill>
                <a:latin typeface="+mj-lt"/>
              </a:defRPr>
            </a:lvl2pPr>
            <a:lvl3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4pPr>
            <a:lvl5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5358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ackgrou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12203289" cy="6112932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23" y="262796"/>
            <a:ext cx="11108276" cy="363737"/>
          </a:xfrm>
        </p:spPr>
        <p:txBody>
          <a:bodyPr anchor="b">
            <a:noAutofit/>
          </a:bodyPr>
          <a:lstStyle>
            <a:lvl1pPr algn="r"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995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ackgrou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12203289" cy="6112932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23" y="262796"/>
            <a:ext cx="11108276" cy="363737"/>
          </a:xfrm>
        </p:spPr>
        <p:txBody>
          <a:bodyPr anchor="b">
            <a:noAutofit/>
          </a:bodyPr>
          <a:lstStyle>
            <a:lvl1pPr algn="r">
              <a:defRPr sz="1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05316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ark Backgrou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21771" y="0"/>
            <a:ext cx="12213772" cy="6112932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444" y="262796"/>
            <a:ext cx="11103845" cy="704604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91444" y="1274398"/>
            <a:ext cx="11103845" cy="3826933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 marL="182880" indent="-182880">
              <a:buClr>
                <a:schemeClr val="accent6">
                  <a:lumMod val="25000"/>
                  <a:lumOff val="75000"/>
                </a:schemeClr>
              </a:buClr>
              <a:defRPr sz="1600">
                <a:solidFill>
                  <a:schemeClr val="bg1"/>
                </a:solidFill>
                <a:latin typeface="+mj-lt"/>
              </a:defRPr>
            </a:lvl2pPr>
            <a:lvl3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4pPr>
            <a:lvl5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0749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Background Pictur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0483" y="0"/>
            <a:ext cx="12202483" cy="6112932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08" y="3282048"/>
            <a:ext cx="5025584" cy="545716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852708" y="3955143"/>
            <a:ext cx="5025584" cy="1678215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 marL="182880" indent="-182880">
              <a:buClr>
                <a:schemeClr val="accent6">
                  <a:lumMod val="25000"/>
                  <a:lumOff val="75000"/>
                </a:schemeClr>
              </a:buClr>
              <a:defRPr sz="1600">
                <a:solidFill>
                  <a:schemeClr val="bg1"/>
                </a:solidFill>
                <a:latin typeface="+mj-lt"/>
              </a:defRPr>
            </a:lvl2pPr>
            <a:lvl3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4pPr>
            <a:lvl5pPr marL="182880" indent="-182880">
              <a:buClr>
                <a:schemeClr val="accent6">
                  <a:lumMod val="25000"/>
                  <a:lumOff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2753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irc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832" y="393658"/>
            <a:ext cx="11119104" cy="632401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33" y="1859990"/>
            <a:ext cx="5665796" cy="3955594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sz="2200">
                <a:latin typeface="+mj-lt"/>
              </a:defRPr>
            </a:lvl1pPr>
            <a:lvl2pPr>
              <a:lnSpc>
                <a:spcPct val="100000"/>
              </a:lnSpc>
              <a:spcAft>
                <a:spcPts val="300"/>
              </a:spcAft>
              <a:defRPr sz="2000"/>
            </a:lvl2pPr>
            <a:lvl3pPr>
              <a:lnSpc>
                <a:spcPct val="100000"/>
              </a:lnSpc>
              <a:spcAft>
                <a:spcPts val="300"/>
              </a:spcAft>
              <a:defRPr sz="1800"/>
            </a:lvl3pPr>
            <a:lvl4pPr>
              <a:lnSpc>
                <a:spcPct val="100000"/>
              </a:lnSpc>
              <a:spcAft>
                <a:spcPts val="300"/>
              </a:spcAft>
              <a:defRPr sz="1800"/>
            </a:lvl4pPr>
            <a:lvl5pPr>
              <a:lnSpc>
                <a:spcPct val="100000"/>
              </a:lnSpc>
              <a:spcAft>
                <a:spcPts val="3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74736" y="1859990"/>
            <a:ext cx="3538728" cy="353997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vert="horz"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095744" y="3258803"/>
            <a:ext cx="2148840" cy="2145993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016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irc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 noChangeAspect="1"/>
          </p:cNvSpPr>
          <p:nvPr>
            <p:ph type="pic" idx="12"/>
          </p:nvPr>
        </p:nvSpPr>
        <p:spPr>
          <a:xfrm>
            <a:off x="-21771" y="0"/>
            <a:ext cx="12203289" cy="6112932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832" y="393658"/>
            <a:ext cx="11119104" cy="632401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33" y="1859990"/>
            <a:ext cx="5665796" cy="3955594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sz="2200">
                <a:latin typeface="+mj-lt"/>
              </a:defRPr>
            </a:lvl1pPr>
            <a:lvl2pPr>
              <a:lnSpc>
                <a:spcPct val="100000"/>
              </a:lnSpc>
              <a:spcAft>
                <a:spcPts val="300"/>
              </a:spcAft>
              <a:defRPr sz="2000"/>
            </a:lvl2pPr>
            <a:lvl3pPr>
              <a:lnSpc>
                <a:spcPct val="100000"/>
              </a:lnSpc>
              <a:spcAft>
                <a:spcPts val="300"/>
              </a:spcAft>
              <a:defRPr sz="1800"/>
            </a:lvl3pPr>
            <a:lvl4pPr>
              <a:lnSpc>
                <a:spcPct val="100000"/>
              </a:lnSpc>
              <a:spcAft>
                <a:spcPts val="300"/>
              </a:spcAft>
              <a:defRPr sz="1800"/>
            </a:lvl4pPr>
            <a:lvl5pPr>
              <a:lnSpc>
                <a:spcPct val="100000"/>
              </a:lnSpc>
              <a:spcAft>
                <a:spcPts val="3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74736" y="1859990"/>
            <a:ext cx="3538728" cy="353997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vert="horz" anchor="ctr" anchorCtr="0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095744" y="3258803"/>
            <a:ext cx="2148840" cy="2145993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70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-1"/>
            <a:ext cx="12192000" cy="6118705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lumOff val="50000"/>
                  <a:alpha val="66000"/>
                </a:schemeClr>
              </a:gs>
              <a:gs pos="100000">
                <a:schemeClr val="accent1">
                  <a:lumMod val="95000"/>
                </a:schemeClr>
              </a:gs>
              <a:gs pos="50000">
                <a:schemeClr val="accent6">
                  <a:lumMod val="85000"/>
                  <a:lumOff val="15000"/>
                  <a:alpha val="78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Media Placeholder 4"/>
          <p:cNvSpPr>
            <a:spLocks noGrp="1"/>
          </p:cNvSpPr>
          <p:nvPr>
            <p:ph type="media" sz="quarter" idx="10"/>
          </p:nvPr>
        </p:nvSpPr>
        <p:spPr>
          <a:xfrm>
            <a:off x="809626" y="387590"/>
            <a:ext cx="10572749" cy="53435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565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8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9060" y="0"/>
            <a:ext cx="12272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9060" y="0"/>
            <a:ext cx="12272295" cy="6858000"/>
          </a:xfrm>
          <a:prstGeom prst="rect">
            <a:avLst/>
          </a:prstGeom>
          <a:gradFill>
            <a:gsLst>
              <a:gs pos="0">
                <a:schemeClr val="accent6">
                  <a:lumMod val="25000"/>
                  <a:lumOff val="75000"/>
                  <a:alpha val="22000"/>
                </a:schemeClr>
              </a:gs>
              <a:gs pos="99000">
                <a:schemeClr val="accent1">
                  <a:lumMod val="95000"/>
                  <a:alpha val="90000"/>
                </a:schemeClr>
              </a:gs>
              <a:gs pos="50000">
                <a:schemeClr val="accent6">
                  <a:lumMod val="50000"/>
                  <a:lumOff val="50000"/>
                  <a:alpha val="5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2992" y="2715334"/>
            <a:ext cx="7732889" cy="1545696"/>
          </a:xfrm>
        </p:spPr>
        <p:txBody>
          <a:bodyPr anchor="b"/>
          <a:lstStyle>
            <a:lvl1pPr algn="l">
              <a:defRPr sz="6000" baseline="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32992" y="4345956"/>
            <a:ext cx="7732889" cy="889527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768" y="501653"/>
            <a:ext cx="2021119" cy="6104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alphaModFix amt="35000"/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/>
          <a:stretch/>
        </p:blipFill>
        <p:spPr>
          <a:xfrm>
            <a:off x="33080" y="182820"/>
            <a:ext cx="2958428" cy="5683392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 rot="10800000" flipV="1">
            <a:off x="-9061" y="6672230"/>
            <a:ext cx="12272295" cy="185770"/>
          </a:xfrm>
          <a:prstGeom prst="rect">
            <a:avLst/>
          </a:prstGeom>
          <a:gradFill>
            <a:gsLst>
              <a:gs pos="0">
                <a:srgbClr val="55242D">
                  <a:alpha val="64706"/>
                </a:srgbClr>
              </a:gs>
              <a:gs pos="100000">
                <a:srgbClr val="55242D">
                  <a:alpha val="3922"/>
                </a:srgbClr>
              </a:gs>
              <a:gs pos="50000">
                <a:srgbClr val="55242D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842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832" y="393658"/>
            <a:ext cx="11119104" cy="632401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32" y="1152144"/>
            <a:ext cx="5317453" cy="4663440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sz="2200">
                <a:latin typeface="+mj-lt"/>
              </a:defRPr>
            </a:lvl1pPr>
            <a:lvl2pPr>
              <a:lnSpc>
                <a:spcPct val="100000"/>
              </a:lnSpc>
              <a:spcAft>
                <a:spcPts val="300"/>
              </a:spcAft>
              <a:defRPr sz="2000"/>
            </a:lvl2pPr>
            <a:lvl3pPr>
              <a:lnSpc>
                <a:spcPct val="100000"/>
              </a:lnSpc>
              <a:spcAft>
                <a:spcPts val="300"/>
              </a:spcAft>
              <a:defRPr sz="1800"/>
            </a:lvl3pPr>
            <a:lvl4pPr>
              <a:lnSpc>
                <a:spcPct val="100000"/>
              </a:lnSpc>
              <a:spcAft>
                <a:spcPts val="300"/>
              </a:spcAft>
              <a:defRPr sz="1800"/>
            </a:lvl4pPr>
            <a:lvl5pPr>
              <a:lnSpc>
                <a:spcPct val="100000"/>
              </a:lnSpc>
              <a:spcAft>
                <a:spcPts val="3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6362483" y="1152144"/>
            <a:ext cx="5317453" cy="4663440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sz="2200">
                <a:latin typeface="+mj-lt"/>
              </a:defRPr>
            </a:lvl1pPr>
            <a:lvl2pPr>
              <a:lnSpc>
                <a:spcPct val="100000"/>
              </a:lnSpc>
              <a:spcAft>
                <a:spcPts val="300"/>
              </a:spcAft>
              <a:defRPr sz="2000"/>
            </a:lvl2pPr>
            <a:lvl3pPr>
              <a:lnSpc>
                <a:spcPct val="100000"/>
              </a:lnSpc>
              <a:spcAft>
                <a:spcPts val="300"/>
              </a:spcAft>
              <a:defRPr sz="1800"/>
            </a:lvl3pPr>
            <a:lvl4pPr>
              <a:lnSpc>
                <a:spcPct val="100000"/>
              </a:lnSpc>
              <a:spcAft>
                <a:spcPts val="300"/>
              </a:spcAft>
              <a:defRPr sz="1800"/>
            </a:lvl4pPr>
            <a:lvl5pPr>
              <a:lnSpc>
                <a:spcPct val="100000"/>
              </a:lnSpc>
              <a:spcAft>
                <a:spcPts val="3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952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455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409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48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94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8088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5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9060" y="0"/>
            <a:ext cx="12272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-6681"/>
            <a:ext cx="12263235" cy="6864681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lumOff val="50000"/>
                </a:schemeClr>
              </a:gs>
              <a:gs pos="100000">
                <a:schemeClr val="accent1">
                  <a:lumMod val="95000"/>
                  <a:alpha val="90000"/>
                </a:schemeClr>
              </a:gs>
              <a:gs pos="59000">
                <a:schemeClr val="accent6">
                  <a:lumMod val="85000"/>
                  <a:lumOff val="15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2992" y="2715334"/>
            <a:ext cx="7732889" cy="1545696"/>
          </a:xfrm>
        </p:spPr>
        <p:txBody>
          <a:bodyPr anchor="b"/>
          <a:lstStyle>
            <a:lvl1pPr algn="l">
              <a:defRPr sz="6000" baseline="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32992" y="4403108"/>
            <a:ext cx="7732889" cy="889527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accent6">
                    <a:lumMod val="10000"/>
                    <a:lumOff val="9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768" y="487366"/>
            <a:ext cx="2021119" cy="6104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alphaModFix amt="35000"/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/>
          <a:stretch/>
        </p:blipFill>
        <p:spPr>
          <a:xfrm>
            <a:off x="33080" y="182820"/>
            <a:ext cx="2958428" cy="568339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 rot="10800000" flipV="1">
            <a:off x="-9061" y="6672230"/>
            <a:ext cx="12272295" cy="185770"/>
          </a:xfrm>
          <a:prstGeom prst="rect">
            <a:avLst/>
          </a:prstGeom>
          <a:gradFill>
            <a:gsLst>
              <a:gs pos="0">
                <a:srgbClr val="55242D">
                  <a:alpha val="64706"/>
                </a:srgbClr>
              </a:gs>
              <a:gs pos="100000">
                <a:srgbClr val="55242D">
                  <a:alpha val="3922"/>
                </a:srgbClr>
              </a:gs>
              <a:gs pos="50000">
                <a:srgbClr val="55242D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79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832" y="393658"/>
            <a:ext cx="11119104" cy="632401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32" y="1152144"/>
            <a:ext cx="11119104" cy="4663440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sz="2200">
                <a:latin typeface="+mj-lt"/>
              </a:defRPr>
            </a:lvl1pPr>
            <a:lvl2pPr marL="137160" indent="-137160">
              <a:lnSpc>
                <a:spcPct val="100000"/>
              </a:lnSpc>
              <a:spcAft>
                <a:spcPts val="300"/>
              </a:spcAft>
              <a:defRPr sz="1800"/>
            </a:lvl2pPr>
            <a:lvl3pPr marL="228600" indent="0">
              <a:lnSpc>
                <a:spcPct val="100000"/>
              </a:lnSpc>
              <a:spcAft>
                <a:spcPts val="300"/>
              </a:spcAft>
              <a:defRPr sz="1600"/>
            </a:lvl3pPr>
            <a:lvl4pPr marL="502920" indent="-91440">
              <a:lnSpc>
                <a:spcPct val="100000"/>
              </a:lnSpc>
              <a:spcAft>
                <a:spcPts val="300"/>
              </a:spcAft>
              <a:defRPr sz="1600"/>
            </a:lvl4pPr>
            <a:lvl5pPr marL="685800" indent="-182880">
              <a:lnSpc>
                <a:spcPct val="100000"/>
              </a:lnSpc>
              <a:spcAft>
                <a:spcPts val="3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alphaModFix amt="1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/>
          <a:stretch/>
        </p:blipFill>
        <p:spPr>
          <a:xfrm rot="10800000" flipV="1">
            <a:off x="9228117" y="943150"/>
            <a:ext cx="2963883" cy="4184540"/>
          </a:xfrm>
          <a:prstGeom prst="rect">
            <a:avLst/>
          </a:prstGeom>
        </p:spPr>
      </p:pic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80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832" y="393658"/>
            <a:ext cx="11119104" cy="632401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32" y="1152144"/>
            <a:ext cx="11119104" cy="4663440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sz="2200">
                <a:latin typeface="+mj-lt"/>
              </a:defRPr>
            </a:lvl1pPr>
            <a:lvl2pPr>
              <a:lnSpc>
                <a:spcPct val="100000"/>
              </a:lnSpc>
              <a:spcAft>
                <a:spcPts val="300"/>
              </a:spcAft>
              <a:defRPr sz="2000"/>
            </a:lvl2pPr>
            <a:lvl3pPr>
              <a:lnSpc>
                <a:spcPct val="100000"/>
              </a:lnSpc>
              <a:spcAft>
                <a:spcPts val="300"/>
              </a:spcAft>
              <a:defRPr sz="1800"/>
            </a:lvl3pPr>
            <a:lvl4pPr>
              <a:lnSpc>
                <a:spcPct val="100000"/>
              </a:lnSpc>
              <a:spcAft>
                <a:spcPts val="300"/>
              </a:spcAft>
              <a:defRPr sz="1800"/>
            </a:lvl4pPr>
            <a:lvl5pPr>
              <a:lnSpc>
                <a:spcPct val="100000"/>
              </a:lnSpc>
              <a:spcAft>
                <a:spcPts val="3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01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s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877" y="446537"/>
            <a:ext cx="5436835" cy="1416131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34713" y="1"/>
            <a:ext cx="4754880" cy="3474720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434714" y="3474721"/>
            <a:ext cx="4757287" cy="2623925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155877" y="2057400"/>
            <a:ext cx="5436835" cy="3530600"/>
          </a:xfrm>
        </p:spPr>
        <p:txBody>
          <a:bodyPr>
            <a:noAutofit/>
          </a:bodyPr>
          <a:lstStyle>
            <a:lvl1pPr>
              <a:defRPr sz="2000"/>
            </a:lvl1pPr>
            <a:lvl2pPr marL="182880" indent="-182880">
              <a:defRPr sz="1600">
                <a:latin typeface="+mj-lt"/>
              </a:defRPr>
            </a:lvl2pPr>
            <a:lvl3pPr marL="320040">
              <a:defRPr sz="1800"/>
            </a:lvl3pPr>
            <a:lvl4pPr marL="411480">
              <a:defRPr sz="1800"/>
            </a:lvl4pPr>
            <a:lvl5pPr marL="594360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8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877" y="446537"/>
            <a:ext cx="5436835" cy="1416131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34714" y="1"/>
            <a:ext cx="4757287" cy="6112932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155877" y="2057400"/>
            <a:ext cx="5436835" cy="3530600"/>
          </a:xfrm>
        </p:spPr>
        <p:txBody>
          <a:bodyPr>
            <a:noAutofit/>
          </a:bodyPr>
          <a:lstStyle>
            <a:lvl1pPr>
              <a:defRPr sz="2000"/>
            </a:lvl1pPr>
            <a:lvl2pPr marL="182880" indent="-182880">
              <a:defRPr sz="1600">
                <a:latin typeface="+mj-lt"/>
              </a:defRPr>
            </a:lvl2pPr>
            <a:lvl3pPr marL="320040">
              <a:defRPr sz="1800"/>
            </a:lvl3pPr>
            <a:lvl4pPr marL="411480">
              <a:defRPr sz="1800"/>
            </a:lvl4pPr>
            <a:lvl5pPr marL="594360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69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ictures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4323" y="446537"/>
            <a:ext cx="5436835" cy="1416131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4757287" cy="3582306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" y="3582307"/>
            <a:ext cx="4757287" cy="2530627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784323" y="2057400"/>
            <a:ext cx="5436835" cy="3530600"/>
          </a:xfrm>
        </p:spPr>
        <p:txBody>
          <a:bodyPr>
            <a:noAutofit/>
          </a:bodyPr>
          <a:lstStyle>
            <a:lvl1pPr>
              <a:defRPr sz="2000"/>
            </a:lvl1pPr>
            <a:lvl2pPr marL="182880" indent="-182880">
              <a:defRPr sz="1600">
                <a:latin typeface="+mj-lt"/>
              </a:defRPr>
            </a:lvl2pPr>
            <a:lvl3pPr marL="320040">
              <a:defRPr sz="1800"/>
            </a:lvl3pPr>
            <a:lvl4pPr marL="411480">
              <a:defRPr sz="1800"/>
            </a:lvl4pPr>
            <a:lvl5pPr marL="594360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6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ictur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4323" y="446537"/>
            <a:ext cx="5436835" cy="1416131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4757287" cy="6112932"/>
          </a:xfrm>
        </p:spPr>
        <p:txBody>
          <a:bodyPr lIns="548640" rIns="548640"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784323" y="2057400"/>
            <a:ext cx="5436835" cy="3530600"/>
          </a:xfrm>
        </p:spPr>
        <p:txBody>
          <a:bodyPr>
            <a:noAutofit/>
          </a:bodyPr>
          <a:lstStyle>
            <a:lvl1pPr>
              <a:defRPr sz="2000"/>
            </a:lvl1pPr>
            <a:lvl2pPr marL="182880" indent="-182880">
              <a:defRPr sz="1600">
                <a:latin typeface="+mj-lt"/>
              </a:defRPr>
            </a:lvl2pPr>
            <a:lvl3pPr marL="320040">
              <a:defRPr sz="1800"/>
            </a:lvl3pPr>
            <a:lvl4pPr marL="411480">
              <a:defRPr sz="1800"/>
            </a:lvl4pPr>
            <a:lvl5pPr marL="594360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9399" y="6337632"/>
            <a:ext cx="751140" cy="400110"/>
          </a:xfrm>
          <a:prstGeom prst="rect">
            <a:avLst/>
          </a:prstGeom>
          <a:noFill/>
        </p:spPr>
        <p:txBody>
          <a:bodyPr vert="horz" lIns="0" tIns="91440" rIns="0" bIns="9144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03A775-0BBD-AF4B-9B29-BD2EC691E6C9}" type="slidenum">
              <a:rPr lang="en-US" sz="1400" smtClean="0">
                <a:solidFill>
                  <a:srgbClr val="092040">
                    <a:lumMod val="10000"/>
                    <a:lumOff val="90000"/>
                  </a:srgbClr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92040">
                  <a:lumMod val="10000"/>
                  <a:lumOff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7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112519"/>
            <a:ext cx="12192000" cy="745481"/>
          </a:xfrm>
          <a:prstGeom prst="rect">
            <a:avLst/>
          </a:prstGeom>
          <a:solidFill>
            <a:srgbClr val="142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93658"/>
            <a:ext cx="10515600" cy="6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1971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8116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accent3"/>
                </a:solidFill>
                <a:latin typeface="+mj-lt"/>
              </a:defRPr>
            </a:lvl1pPr>
          </a:lstStyle>
          <a:p>
            <a:fld id="{F85487F7-9B61-D54D-9F91-A957D533B07F}" type="slidenum">
              <a:rPr lang="en-US" smtClean="0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68" y="6309498"/>
            <a:ext cx="1385910" cy="41754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 rot="10800000" flipV="1">
            <a:off x="-2" y="6112518"/>
            <a:ext cx="12192001" cy="73584"/>
          </a:xfrm>
          <a:prstGeom prst="rect">
            <a:avLst/>
          </a:prstGeom>
          <a:gradFill>
            <a:gsLst>
              <a:gs pos="0">
                <a:srgbClr val="55242D">
                  <a:alpha val="64706"/>
                </a:srgbClr>
              </a:gs>
              <a:gs pos="100000">
                <a:srgbClr val="55242D">
                  <a:alpha val="3922"/>
                </a:srgbClr>
              </a:gs>
              <a:gs pos="50000">
                <a:srgbClr val="55242D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3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rgbClr val="0D2B55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Clr>
          <a:schemeClr val="accent4"/>
        </a:buClr>
        <a:buFont typeface="Arial" panose="020B0604020202020204" pitchFamily="34" charset="0"/>
        <a:buNone/>
        <a:defRPr sz="2800" kern="1200">
          <a:solidFill>
            <a:srgbClr val="0D2B55"/>
          </a:solidFill>
          <a:latin typeface="+mj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6B1F4F"/>
        </a:buClr>
        <a:buFont typeface="Arial" charset="0"/>
        <a:buChar char="•"/>
        <a:defRPr sz="2400" kern="1200">
          <a:solidFill>
            <a:srgbClr val="0D2B55"/>
          </a:solidFill>
          <a:latin typeface="+mn-lt"/>
          <a:ea typeface="+mn-ea"/>
          <a:cs typeface="+mn-cs"/>
        </a:defRPr>
      </a:lvl2pPr>
      <a:lvl3pPr marL="411480" indent="-18288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6B1F4F"/>
        </a:buClr>
        <a:buFont typeface=".HelveticaNeueDeskInterface-Regular" charset="-120"/>
        <a:buChar char="-"/>
        <a:defRPr sz="2000" kern="1200">
          <a:solidFill>
            <a:srgbClr val="0D2B55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6B1F4F"/>
        </a:buClr>
        <a:buFont typeface="Arial" panose="020B0604020202020204" pitchFamily="34" charset="0"/>
        <a:buChar char="•"/>
        <a:defRPr sz="1800" kern="1200">
          <a:solidFill>
            <a:srgbClr val="0D2B55"/>
          </a:solidFill>
          <a:latin typeface="+mn-lt"/>
          <a:ea typeface="+mn-ea"/>
          <a:cs typeface="+mn-cs"/>
        </a:defRPr>
      </a:lvl4pPr>
      <a:lvl5pPr marL="86868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6B1F4F"/>
        </a:buClr>
        <a:buFont typeface=".HelveticaNeueDeskInterface-Regular" charset="-120"/>
        <a:buChar char="-"/>
        <a:defRPr sz="1800" kern="1200">
          <a:solidFill>
            <a:srgbClr val="0D2B5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536" y="1920518"/>
            <a:ext cx="6907050" cy="2347170"/>
          </a:xfrm>
        </p:spPr>
        <p:txBody>
          <a:bodyPr>
            <a:normAutofit/>
          </a:bodyPr>
          <a:lstStyle/>
          <a:p>
            <a:r>
              <a:rPr lang="en-US" dirty="0"/>
              <a:t>Airline Engagement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4F68F9-1B2B-458F-BD4C-5B012BF7CA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14, 2017</a:t>
            </a:r>
          </a:p>
        </p:txBody>
      </p:sp>
    </p:spTree>
    <p:extLst>
      <p:ext uri="{BB962C8B-B14F-4D97-AF65-F5344CB8AC3E}">
        <p14:creationId xmlns:p14="http://schemas.microsoft.com/office/powerpoint/2010/main" val="775601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2CF3A-A68B-4377-A39C-8F981C10D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BAB69D0E-A178-48B1-BB08-F7D8ED6E9E4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16" r="20816"/>
          <a:stretch>
            <a:fillRect/>
          </a:stretch>
        </p:blipFill>
        <p:spPr/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EC607-F389-4567-80BE-C7EC3B4F2F2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Airline liaison role</a:t>
            </a:r>
          </a:p>
          <a:p>
            <a:r>
              <a:rPr lang="en-US" dirty="0"/>
              <a:t>Airline relationship</a:t>
            </a:r>
          </a:p>
          <a:p>
            <a:r>
              <a:rPr lang="en-US" dirty="0"/>
              <a:t>Airline engagement</a:t>
            </a:r>
          </a:p>
          <a:p>
            <a:pPr lvl="1"/>
            <a:r>
              <a:rPr lang="en-US" dirty="0"/>
              <a:t>Alaska Airlines, Mike Stanley &amp; Rick Jeffrey</a:t>
            </a:r>
          </a:p>
          <a:p>
            <a:pPr lvl="1"/>
            <a:r>
              <a:rPr lang="en-US" dirty="0"/>
              <a:t>Delta, Daryl Elsberg</a:t>
            </a:r>
          </a:p>
          <a:p>
            <a:pPr lvl="1"/>
            <a:r>
              <a:rPr lang="en-US" dirty="0"/>
              <a:t>JetBlue, Paula Minniti</a:t>
            </a:r>
          </a:p>
          <a:p>
            <a:pPr lvl="1"/>
            <a:r>
              <a:rPr lang="en-US" dirty="0"/>
              <a:t>Hawaiian Airlines, Lisa Halvorson</a:t>
            </a:r>
          </a:p>
          <a:p>
            <a:pPr lvl="1"/>
            <a:r>
              <a:rPr lang="en-US" dirty="0"/>
              <a:t>Southwest Airlines, Toni Wilson</a:t>
            </a:r>
          </a:p>
          <a:p>
            <a:pPr lvl="1"/>
            <a:r>
              <a:rPr lang="en-US" dirty="0"/>
              <a:t>United Airlines, Jim Trabuco &amp; Jim Hanselman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08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0703445-4D9A-47EE-B4DF-D9C1BAC99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Learned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24A4F5F6-F28D-4603-A7D8-2608555E915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0" r="1360"/>
          <a:stretch>
            <a:fillRect/>
          </a:stretch>
        </p:blipFill>
        <p:spPr/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7D7875F-1B26-42EB-BF5A-C9F03588D3D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Airlines acknowledge and appreciate LAWA’s focus on the guest experience</a:t>
            </a:r>
          </a:p>
          <a:p>
            <a:r>
              <a:rPr lang="en-US" dirty="0"/>
              <a:t>Facility functionality is a basic need</a:t>
            </a:r>
          </a:p>
          <a:p>
            <a:r>
              <a:rPr lang="en-US" dirty="0"/>
              <a:t>i-CARE training is difficult to deliver</a:t>
            </a:r>
          </a:p>
          <a:p>
            <a:r>
              <a:rPr lang="en-US" dirty="0"/>
              <a:t>Case studies </a:t>
            </a:r>
          </a:p>
          <a:p>
            <a:pPr lvl="1"/>
            <a:r>
              <a:rPr lang="en-US" dirty="0"/>
              <a:t>Alaska</a:t>
            </a:r>
          </a:p>
          <a:p>
            <a:pPr lvl="1"/>
            <a:r>
              <a:rPr lang="en-US" dirty="0"/>
              <a:t>JetBlue</a:t>
            </a:r>
          </a:p>
          <a:p>
            <a:pPr lvl="1"/>
            <a:r>
              <a:rPr lang="en-US" dirty="0"/>
              <a:t>Southwest</a:t>
            </a:r>
          </a:p>
          <a:p>
            <a:pPr lvl="1"/>
            <a:r>
              <a:rPr lang="en-US" dirty="0"/>
              <a:t>United 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97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BA3D6-9BF7-4438-BF26-AFFFD89B8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 Council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88EBA0CE-199E-4F84-8380-7DE678C4B54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3" t="-8165" r="12311" b="-3611"/>
          <a:stretch/>
        </p:blipFill>
        <p:spPr>
          <a:xfrm>
            <a:off x="1" y="1"/>
            <a:ext cx="4757287" cy="611293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48589-8CA0-490A-96F2-6E289CE2597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Commitment to improve attendance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Suggestion to focus on pain 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Metrics provide some 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Communication is shared</a:t>
            </a:r>
          </a:p>
        </p:txBody>
      </p:sp>
    </p:spTree>
    <p:extLst>
      <p:ext uri="{BB962C8B-B14F-4D97-AF65-F5344CB8AC3E}">
        <p14:creationId xmlns:p14="http://schemas.microsoft.com/office/powerpoint/2010/main" val="99109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27FE05-C9D7-4A84-AF4C-2A0FE8BB9B2C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Focus Areas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95DE80-A434-437D-9A34-0EF4C49DB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Facilities &amp; Cleanliness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Restrooms cleanliness and provisioning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Out of service vertical circulation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“Things just look messy”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8CB338-C835-4D34-AD9C-CB9AA29D15F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/>
              <a:t>Connectivity &amp;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Guest become disconnected at the airport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Airlines unsuccessfully introduce automation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Basic elements don’t work  </a:t>
            </a:r>
          </a:p>
        </p:txBody>
      </p:sp>
    </p:spTree>
    <p:extLst>
      <p:ext uri="{BB962C8B-B14F-4D97-AF65-F5344CB8AC3E}">
        <p14:creationId xmlns:p14="http://schemas.microsoft.com/office/powerpoint/2010/main" val="402103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27FE05-C9D7-4A84-AF4C-2A0FE8BB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Areas</a:t>
            </a:r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7A6626FD-CD35-456D-88DB-87F123AE070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71"/>
            <a:ext cx="4757287" cy="3567965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95DE80-A434-437D-9A34-0EF4C49DB3C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Airfield &amp; Taxiway Congestion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Long taxi-times and gate holds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On-time directly tied to guest experience</a:t>
            </a:r>
          </a:p>
          <a:p>
            <a:endParaRPr lang="en-US" sz="1000" dirty="0"/>
          </a:p>
          <a:p>
            <a:r>
              <a:rPr lang="en-US" dirty="0"/>
              <a:t>Traffic Congestion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Impacts employees and guests</a:t>
            </a:r>
          </a:p>
          <a:p>
            <a:endParaRPr lang="en-US" dirty="0"/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5FEBD251-A692-4368-AF3C-5DB30FC8C064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2" b="145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9846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27FE05-C9D7-4A84-AF4C-2A0FE8BB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Areas</a:t>
            </a:r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7A6626FD-CD35-456D-88DB-87F123AE070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71"/>
            <a:ext cx="4757286" cy="3567965"/>
          </a:xfrm>
        </p:spPr>
      </p:pic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604405A6-A539-486D-AE8E-F9E462E075DF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29" b="4015"/>
          <a:stretch/>
        </p:blipFill>
        <p:spPr>
          <a:xfrm>
            <a:off x="1" y="3462067"/>
            <a:ext cx="4757286" cy="2679622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95DE80-A434-437D-9A34-0EF4C49DB3C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Wayfinding &amp;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Signage needs refreshing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Technology has a role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Concession availability and variety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Additional services</a:t>
            </a:r>
          </a:p>
          <a:p>
            <a:pPr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14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9105D6E-37DD-4C9C-990C-A88EF6DA0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CBA0AC8-F65A-4B3F-8080-75C737A2FE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Partners Council</a:t>
            </a:r>
          </a:p>
          <a:p>
            <a:pPr marL="685800" lvl="1" indent="-457200">
              <a:buFont typeface="Arial" panose="020B0604020202020204" pitchFamily="34" charset="0"/>
              <a:buChar char="•"/>
            </a:pPr>
            <a:r>
              <a:rPr lang="en-US" dirty="0"/>
              <a:t>Highlight best practices at Partners Council</a:t>
            </a:r>
          </a:p>
          <a:p>
            <a:pPr marL="685800" lvl="1" indent="-457200">
              <a:buFont typeface="Arial" panose="020B0604020202020204" pitchFamily="34" charset="0"/>
              <a:buChar char="•"/>
            </a:pPr>
            <a:r>
              <a:rPr lang="en-US" dirty="0"/>
              <a:t>Highlight pain points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Develop terminal action plans</a:t>
            </a:r>
          </a:p>
          <a:p>
            <a:pPr marL="685800" lvl="1" indent="-457200">
              <a:buFont typeface="Arial" panose="020B0604020202020204" pitchFamily="34" charset="0"/>
              <a:buChar char="•"/>
            </a:pPr>
            <a:r>
              <a:rPr lang="en-US" dirty="0"/>
              <a:t>Focus on cleanliness and maintenance</a:t>
            </a:r>
          </a:p>
          <a:p>
            <a:pPr marL="685800" lvl="1" indent="-457200">
              <a:buFont typeface="Arial" panose="020B0604020202020204" pitchFamily="34" charset="0"/>
              <a:buChar char="•"/>
            </a:pPr>
            <a:r>
              <a:rPr lang="en-US" dirty="0"/>
              <a:t>24/7 services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BE9C029-904F-448F-B613-984EB22FA1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Work with airlines who can support i-CARE training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Escalate cellular delivery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Explore Wi-Fi Improvements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Analyze and problem solve for airfield congestion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5510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D2B55"/>
      </a:accent1>
      <a:accent2>
        <a:srgbClr val="667993"/>
      </a:accent2>
      <a:accent3>
        <a:srgbClr val="808080"/>
      </a:accent3>
      <a:accent4>
        <a:srgbClr val="6B1F4F"/>
      </a:accent4>
      <a:accent5>
        <a:srgbClr val="FFFFFF"/>
      </a:accent5>
      <a:accent6>
        <a:srgbClr val="092040"/>
      </a:accent6>
      <a:hlink>
        <a:srgbClr val="667993"/>
      </a:hlink>
      <a:folHlink>
        <a:srgbClr val="8DB7F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AirPros_PPT_Template_r04v01_p" id="{32F23365-58CF-8948-870D-F264F179A0FD}" vid="{6F20433E-F136-4D4B-9804-69019FC879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3801</TotalTime>
  <Words>647</Words>
  <Application>Microsoft Office PowerPoint</Application>
  <PresentationFormat>Widescreen</PresentationFormat>
  <Paragraphs>110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.HelveticaNeueDeskInterface-Regular</vt:lpstr>
      <vt:lpstr>Arial</vt:lpstr>
      <vt:lpstr>Calibri</vt:lpstr>
      <vt:lpstr>Franklin Gothic Book</vt:lpstr>
      <vt:lpstr>Franklin Gothic Medium</vt:lpstr>
      <vt:lpstr>Open Sans</vt:lpstr>
      <vt:lpstr>1_Office Theme</vt:lpstr>
      <vt:lpstr>Airline Engagement</vt:lpstr>
      <vt:lpstr>Background</vt:lpstr>
      <vt:lpstr>What We Learned</vt:lpstr>
      <vt:lpstr>Partners Council</vt:lpstr>
      <vt:lpstr>Focus Areas</vt:lpstr>
      <vt:lpstr>Focus Areas</vt:lpstr>
      <vt:lpstr>Focus Areas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Airports in Review (DECK)</dc:title>
  <dc:creator>Nicole Canosa</dc:creator>
  <cp:lastModifiedBy>Lori Peters</cp:lastModifiedBy>
  <cp:revision>83</cp:revision>
  <dcterms:created xsi:type="dcterms:W3CDTF">2017-01-13T14:39:18Z</dcterms:created>
  <dcterms:modified xsi:type="dcterms:W3CDTF">2017-11-14T13:58:29Z</dcterms:modified>
</cp:coreProperties>
</file>